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97" r:id="rId1"/>
  </p:sldMasterIdLst>
  <p:notesMasterIdLst>
    <p:notesMasterId r:id="rId60"/>
  </p:notesMasterIdLst>
  <p:sldIdLst>
    <p:sldId id="442" r:id="rId2"/>
    <p:sldId id="439" r:id="rId3"/>
    <p:sldId id="406" r:id="rId4"/>
    <p:sldId id="422" r:id="rId5"/>
    <p:sldId id="341" r:id="rId6"/>
    <p:sldId id="287" r:id="rId7"/>
    <p:sldId id="440" r:id="rId8"/>
    <p:sldId id="437" r:id="rId9"/>
    <p:sldId id="262" r:id="rId10"/>
    <p:sldId id="424" r:id="rId11"/>
    <p:sldId id="425" r:id="rId12"/>
    <p:sldId id="395" r:id="rId13"/>
    <p:sldId id="400" r:id="rId14"/>
    <p:sldId id="404" r:id="rId15"/>
    <p:sldId id="438" r:id="rId16"/>
    <p:sldId id="426" r:id="rId17"/>
    <p:sldId id="428" r:id="rId18"/>
    <p:sldId id="298" r:id="rId19"/>
    <p:sldId id="367" r:id="rId20"/>
    <p:sldId id="373" r:id="rId21"/>
    <p:sldId id="417" r:id="rId22"/>
    <p:sldId id="418" r:id="rId23"/>
    <p:sldId id="419" r:id="rId24"/>
    <p:sldId id="430" r:id="rId25"/>
    <p:sldId id="436" r:id="rId26"/>
    <p:sldId id="284" r:id="rId27"/>
    <p:sldId id="431" r:id="rId28"/>
    <p:sldId id="397" r:id="rId29"/>
    <p:sldId id="432" r:id="rId30"/>
    <p:sldId id="433" r:id="rId31"/>
    <p:sldId id="359" r:id="rId32"/>
    <p:sldId id="408" r:id="rId33"/>
    <p:sldId id="409" r:id="rId34"/>
    <p:sldId id="382" r:id="rId35"/>
    <p:sldId id="435" r:id="rId36"/>
    <p:sldId id="410" r:id="rId37"/>
    <p:sldId id="318" r:id="rId38"/>
    <p:sldId id="383" r:id="rId39"/>
    <p:sldId id="384" r:id="rId40"/>
    <p:sldId id="330" r:id="rId41"/>
    <p:sldId id="347" r:id="rId42"/>
    <p:sldId id="348" r:id="rId43"/>
    <p:sldId id="421" r:id="rId44"/>
    <p:sldId id="415" r:id="rId45"/>
    <p:sldId id="379" r:id="rId46"/>
    <p:sldId id="356" r:id="rId47"/>
    <p:sldId id="357" r:id="rId48"/>
    <p:sldId id="412" r:id="rId49"/>
    <p:sldId id="331" r:id="rId50"/>
    <p:sldId id="299" r:id="rId51"/>
    <p:sldId id="398" r:id="rId52"/>
    <p:sldId id="401" r:id="rId53"/>
    <p:sldId id="441" r:id="rId54"/>
    <p:sldId id="413" r:id="rId55"/>
    <p:sldId id="414" r:id="rId56"/>
    <p:sldId id="416" r:id="rId57"/>
    <p:sldId id="260" r:id="rId58"/>
    <p:sldId id="301" r:id="rId5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8A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556" autoAdjust="0"/>
    <p:restoredTop sz="94660"/>
  </p:normalViewPr>
  <p:slideViewPr>
    <p:cSldViewPr snapToGrid="0">
      <p:cViewPr varScale="1">
        <p:scale>
          <a:sx n="59" d="100"/>
          <a:sy n="59" d="100"/>
        </p:scale>
        <p:origin x="59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4F3D38-4875-486B-8116-2F773989C48B}" type="doc">
      <dgm:prSet loTypeId="urn:microsoft.com/office/officeart/2008/layout/AlternatingHexagons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C94EDA97-4E31-44AB-BBC2-4617DD63BB78}">
      <dgm:prSet phldrT="[Text]" phldr="0" custT="1"/>
      <dgm:spPr/>
      <dgm:t>
        <a:bodyPr/>
        <a:lstStyle/>
        <a:p>
          <a:r>
            <a:rPr lang="de-DE" sz="800" b="1" dirty="0"/>
            <a:t>MATTER-ANTIMATTER ASYMMETRY</a:t>
          </a:r>
          <a:endParaRPr lang="en-GB" sz="800" b="1" dirty="0"/>
        </a:p>
      </dgm:t>
    </dgm:pt>
    <dgm:pt modelId="{64B7E892-7028-4744-B470-EB1D60720555}" type="parTrans" cxnId="{FD897868-7F4D-4AC8-B571-04CF26527BEE}">
      <dgm:prSet/>
      <dgm:spPr/>
      <dgm:t>
        <a:bodyPr/>
        <a:lstStyle/>
        <a:p>
          <a:endParaRPr lang="en-GB"/>
        </a:p>
      </dgm:t>
    </dgm:pt>
    <dgm:pt modelId="{F0B34AD7-38A6-44E8-ADC3-A53248BEF955}" type="sibTrans" cxnId="{FD897868-7F4D-4AC8-B571-04CF26527BEE}">
      <dgm:prSet/>
      <dgm:spPr/>
      <dgm:t>
        <a:bodyPr/>
        <a:lstStyle/>
        <a:p>
          <a:endParaRPr lang="en-GB"/>
        </a:p>
      </dgm:t>
    </dgm:pt>
    <dgm:pt modelId="{A7DD7226-3A86-4A92-85B9-E99D67538269}">
      <dgm:prSet phldrT="[Text]" phldr="0"/>
      <dgm:spPr/>
      <dgm:t>
        <a:bodyPr/>
        <a:lstStyle/>
        <a:p>
          <a:r>
            <a:rPr lang="de-DE" b="1" dirty="0"/>
            <a:t>DARK MATTER</a:t>
          </a:r>
          <a:endParaRPr lang="en-GB" b="1" dirty="0"/>
        </a:p>
      </dgm:t>
    </dgm:pt>
    <dgm:pt modelId="{029B16DF-968C-4FC0-A57A-2438E3D3D4C0}" type="parTrans" cxnId="{094E583C-4A62-4022-B290-9576AA9ABFD4}">
      <dgm:prSet/>
      <dgm:spPr/>
      <dgm:t>
        <a:bodyPr/>
        <a:lstStyle/>
        <a:p>
          <a:endParaRPr lang="en-GB"/>
        </a:p>
      </dgm:t>
    </dgm:pt>
    <dgm:pt modelId="{CD6A72D2-4FAD-4364-8E79-DC35A46385D4}" type="sibTrans" cxnId="{094E583C-4A62-4022-B290-9576AA9ABFD4}">
      <dgm:prSet/>
      <dgm:spPr/>
      <dgm:t>
        <a:bodyPr/>
        <a:lstStyle/>
        <a:p>
          <a:endParaRPr lang="en-GB"/>
        </a:p>
      </dgm:t>
    </dgm:pt>
    <dgm:pt modelId="{E1DC40C8-AC1C-4BAB-B130-0118AE05DB7D}">
      <dgm:prSet phldrT="[Text]" phldr="0"/>
      <dgm:spPr/>
      <dgm:t>
        <a:bodyPr/>
        <a:lstStyle/>
        <a:p>
          <a:r>
            <a:rPr lang="de-DE" b="1" dirty="0"/>
            <a:t>NEUTRINO MASSES</a:t>
          </a:r>
          <a:endParaRPr lang="en-GB" b="1" dirty="0"/>
        </a:p>
      </dgm:t>
    </dgm:pt>
    <dgm:pt modelId="{D03D3794-11B2-4F69-847D-D77EAC895A51}" type="parTrans" cxnId="{9466FFFF-BF6B-4AE9-BFF4-147CAED6B21F}">
      <dgm:prSet/>
      <dgm:spPr/>
      <dgm:t>
        <a:bodyPr/>
        <a:lstStyle/>
        <a:p>
          <a:endParaRPr lang="en-GB"/>
        </a:p>
      </dgm:t>
    </dgm:pt>
    <dgm:pt modelId="{51BCF99E-DD6E-4E16-9166-961BA553DDDF}" type="sibTrans" cxnId="{9466FFFF-BF6B-4AE9-BFF4-147CAED6B21F}">
      <dgm:prSet/>
      <dgm:spPr/>
      <dgm:t>
        <a:bodyPr/>
        <a:lstStyle/>
        <a:p>
          <a:endParaRPr lang="en-GB"/>
        </a:p>
      </dgm:t>
    </dgm:pt>
    <dgm:pt modelId="{D919E0CB-AA4F-431F-A987-ACB126A317F3}">
      <dgm:prSet phldrT="[Text]" phldr="0" custT="1"/>
      <dgm:spPr/>
      <dgm:t>
        <a:bodyPr/>
        <a:lstStyle/>
        <a:p>
          <a:r>
            <a:rPr lang="de-DE" sz="900" b="1" dirty="0"/>
            <a:t>HIERARCHY PROBLEM</a:t>
          </a:r>
          <a:endParaRPr lang="en-GB" sz="900" b="1" dirty="0"/>
        </a:p>
      </dgm:t>
    </dgm:pt>
    <dgm:pt modelId="{DA14BC64-9F3C-4DCD-BBE6-F12821A5D802}" type="parTrans" cxnId="{F72C673B-2DA4-4320-AD68-5328CA9F5739}">
      <dgm:prSet/>
      <dgm:spPr/>
      <dgm:t>
        <a:bodyPr/>
        <a:lstStyle/>
        <a:p>
          <a:endParaRPr lang="en-GB"/>
        </a:p>
      </dgm:t>
    </dgm:pt>
    <dgm:pt modelId="{970D68E5-5375-4B2B-8BA7-F45727DE3938}" type="sibTrans" cxnId="{F72C673B-2DA4-4320-AD68-5328CA9F5739}">
      <dgm:prSet/>
      <dgm:spPr/>
      <dgm:t>
        <a:bodyPr/>
        <a:lstStyle/>
        <a:p>
          <a:endParaRPr lang="en-GB"/>
        </a:p>
      </dgm:t>
    </dgm:pt>
    <dgm:pt modelId="{5B176310-DBA5-4EAE-98CC-EC0BECFE403A}" type="pres">
      <dgm:prSet presAssocID="{004F3D38-4875-486B-8116-2F773989C48B}" presName="Name0" presStyleCnt="0">
        <dgm:presLayoutVars>
          <dgm:chMax/>
          <dgm:chPref/>
          <dgm:dir/>
          <dgm:animLvl val="lvl"/>
        </dgm:presLayoutVars>
      </dgm:prSet>
      <dgm:spPr/>
    </dgm:pt>
    <dgm:pt modelId="{BCD76D72-DD7B-4EA8-A552-B53F9D7A4F1B}" type="pres">
      <dgm:prSet presAssocID="{D919E0CB-AA4F-431F-A987-ACB126A317F3}" presName="composite" presStyleCnt="0"/>
      <dgm:spPr/>
    </dgm:pt>
    <dgm:pt modelId="{AFE1BE93-D46F-4F7B-AB5C-6FE47E155E2F}" type="pres">
      <dgm:prSet presAssocID="{D919E0CB-AA4F-431F-A987-ACB126A317F3}" presName="Parent1" presStyleLbl="node1" presStyleIdx="0" presStyleCnt="8">
        <dgm:presLayoutVars>
          <dgm:chMax val="1"/>
          <dgm:chPref val="1"/>
          <dgm:bulletEnabled val="1"/>
        </dgm:presLayoutVars>
      </dgm:prSet>
      <dgm:spPr/>
    </dgm:pt>
    <dgm:pt modelId="{1992F23D-A66B-4FCA-BBF1-E02D2734C33E}" type="pres">
      <dgm:prSet presAssocID="{D919E0CB-AA4F-431F-A987-ACB126A317F3}" presName="Childtext1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55E98D00-6054-4074-B9A0-347759D8F4AD}" type="pres">
      <dgm:prSet presAssocID="{D919E0CB-AA4F-431F-A987-ACB126A317F3}" presName="BalanceSpacing" presStyleCnt="0"/>
      <dgm:spPr/>
    </dgm:pt>
    <dgm:pt modelId="{C7953B44-627E-4F7F-B5F1-DACB117B4178}" type="pres">
      <dgm:prSet presAssocID="{D919E0CB-AA4F-431F-A987-ACB126A317F3}" presName="BalanceSpacing1" presStyleCnt="0"/>
      <dgm:spPr/>
    </dgm:pt>
    <dgm:pt modelId="{02D17222-A890-4B3C-A7D6-3FFFDAC4F891}" type="pres">
      <dgm:prSet presAssocID="{970D68E5-5375-4B2B-8BA7-F45727DE3938}" presName="Accent1Text" presStyleLbl="node1" presStyleIdx="1" presStyleCnt="8" custLinFactNeighborY="-2619"/>
      <dgm:spPr/>
    </dgm:pt>
    <dgm:pt modelId="{8FB66FCC-43B4-45E7-8FF7-0B130BF2E1D8}" type="pres">
      <dgm:prSet presAssocID="{970D68E5-5375-4B2B-8BA7-F45727DE3938}" presName="spaceBetweenRectangles" presStyleCnt="0"/>
      <dgm:spPr/>
    </dgm:pt>
    <dgm:pt modelId="{27BAAD78-5E6E-4241-998E-8943A1AFDA96}" type="pres">
      <dgm:prSet presAssocID="{C94EDA97-4E31-44AB-BBC2-4617DD63BB78}" presName="composite" presStyleCnt="0"/>
      <dgm:spPr/>
    </dgm:pt>
    <dgm:pt modelId="{8F1A150F-F89E-44EC-9F6C-40F244C335F6}" type="pres">
      <dgm:prSet presAssocID="{C94EDA97-4E31-44AB-BBC2-4617DD63BB78}" presName="Parent1" presStyleLbl="node1" presStyleIdx="2" presStyleCnt="8">
        <dgm:presLayoutVars>
          <dgm:chMax val="1"/>
          <dgm:chPref val="1"/>
          <dgm:bulletEnabled val="1"/>
        </dgm:presLayoutVars>
      </dgm:prSet>
      <dgm:spPr/>
    </dgm:pt>
    <dgm:pt modelId="{772ADCBE-01BF-4636-B0DC-C71E4036CE54}" type="pres">
      <dgm:prSet presAssocID="{C94EDA97-4E31-44AB-BBC2-4617DD63BB78}" presName="Childtext1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525225A7-E27E-4AD9-846F-7F41F0FEB337}" type="pres">
      <dgm:prSet presAssocID="{C94EDA97-4E31-44AB-BBC2-4617DD63BB78}" presName="BalanceSpacing" presStyleCnt="0"/>
      <dgm:spPr/>
    </dgm:pt>
    <dgm:pt modelId="{0DCAD860-6470-4B6A-A488-EEC3642F1C4E}" type="pres">
      <dgm:prSet presAssocID="{C94EDA97-4E31-44AB-BBC2-4617DD63BB78}" presName="BalanceSpacing1" presStyleCnt="0"/>
      <dgm:spPr/>
    </dgm:pt>
    <dgm:pt modelId="{2B127636-9550-4D63-84C8-316849FCE9E9}" type="pres">
      <dgm:prSet presAssocID="{F0B34AD7-38A6-44E8-ADC3-A53248BEF955}" presName="Accent1Text" presStyleLbl="node1" presStyleIdx="3" presStyleCnt="8"/>
      <dgm:spPr/>
    </dgm:pt>
    <dgm:pt modelId="{2EF50D89-5B29-4AC6-B94D-77E6420A0437}" type="pres">
      <dgm:prSet presAssocID="{F0B34AD7-38A6-44E8-ADC3-A53248BEF955}" presName="spaceBetweenRectangles" presStyleCnt="0"/>
      <dgm:spPr/>
    </dgm:pt>
    <dgm:pt modelId="{67801BCF-9C1A-4AE7-9FA0-4E2FED706DFA}" type="pres">
      <dgm:prSet presAssocID="{A7DD7226-3A86-4A92-85B9-E99D67538269}" presName="composite" presStyleCnt="0"/>
      <dgm:spPr/>
    </dgm:pt>
    <dgm:pt modelId="{22467A6B-61BC-4D7E-8C41-B9CA0D1FC8A5}" type="pres">
      <dgm:prSet presAssocID="{A7DD7226-3A86-4A92-85B9-E99D67538269}" presName="Parent1" presStyleLbl="node1" presStyleIdx="4" presStyleCnt="8">
        <dgm:presLayoutVars>
          <dgm:chMax val="1"/>
          <dgm:chPref val="1"/>
          <dgm:bulletEnabled val="1"/>
        </dgm:presLayoutVars>
      </dgm:prSet>
      <dgm:spPr/>
    </dgm:pt>
    <dgm:pt modelId="{D6CC13F2-5F4F-4ADB-95C0-1623FFBA08FA}" type="pres">
      <dgm:prSet presAssocID="{A7DD7226-3A86-4A92-85B9-E99D67538269}" presName="Childtext1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A0346887-3EAC-4BE4-81C3-ED881B2CE6AD}" type="pres">
      <dgm:prSet presAssocID="{A7DD7226-3A86-4A92-85B9-E99D67538269}" presName="BalanceSpacing" presStyleCnt="0"/>
      <dgm:spPr/>
    </dgm:pt>
    <dgm:pt modelId="{503906C3-5BCC-4E13-90FB-B96E28457EF8}" type="pres">
      <dgm:prSet presAssocID="{A7DD7226-3A86-4A92-85B9-E99D67538269}" presName="BalanceSpacing1" presStyleCnt="0"/>
      <dgm:spPr/>
    </dgm:pt>
    <dgm:pt modelId="{632C19C8-B961-4F4C-835B-708BF9E322D7}" type="pres">
      <dgm:prSet presAssocID="{CD6A72D2-4FAD-4364-8E79-DC35A46385D4}" presName="Accent1Text" presStyleLbl="node1" presStyleIdx="5" presStyleCnt="8"/>
      <dgm:spPr/>
    </dgm:pt>
    <dgm:pt modelId="{77B3FCFF-8DE4-4DD7-B41C-FE875B5F8345}" type="pres">
      <dgm:prSet presAssocID="{CD6A72D2-4FAD-4364-8E79-DC35A46385D4}" presName="spaceBetweenRectangles" presStyleCnt="0"/>
      <dgm:spPr/>
    </dgm:pt>
    <dgm:pt modelId="{0C980169-4490-4E95-B192-E51CC50669B4}" type="pres">
      <dgm:prSet presAssocID="{E1DC40C8-AC1C-4BAB-B130-0118AE05DB7D}" presName="composite" presStyleCnt="0"/>
      <dgm:spPr/>
    </dgm:pt>
    <dgm:pt modelId="{13EFEDDB-5FBA-457F-A1A2-1E9716FA4603}" type="pres">
      <dgm:prSet presAssocID="{E1DC40C8-AC1C-4BAB-B130-0118AE05DB7D}" presName="Parent1" presStyleLbl="node1" presStyleIdx="6" presStyleCnt="8">
        <dgm:presLayoutVars>
          <dgm:chMax val="1"/>
          <dgm:chPref val="1"/>
          <dgm:bulletEnabled val="1"/>
        </dgm:presLayoutVars>
      </dgm:prSet>
      <dgm:spPr/>
    </dgm:pt>
    <dgm:pt modelId="{CE56DF97-BAE9-4241-B359-6BA6DF7EB9F4}" type="pres">
      <dgm:prSet presAssocID="{E1DC40C8-AC1C-4BAB-B130-0118AE05DB7D}" presName="Childtext1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8E8E16E0-BA9B-43E6-9490-188914D635B0}" type="pres">
      <dgm:prSet presAssocID="{E1DC40C8-AC1C-4BAB-B130-0118AE05DB7D}" presName="BalanceSpacing" presStyleCnt="0"/>
      <dgm:spPr/>
    </dgm:pt>
    <dgm:pt modelId="{9087AFAF-1765-4E2A-96BF-069A12CDA687}" type="pres">
      <dgm:prSet presAssocID="{E1DC40C8-AC1C-4BAB-B130-0118AE05DB7D}" presName="BalanceSpacing1" presStyleCnt="0"/>
      <dgm:spPr/>
    </dgm:pt>
    <dgm:pt modelId="{BFD5B855-546C-49AC-8E1F-5A89011152D4}" type="pres">
      <dgm:prSet presAssocID="{51BCF99E-DD6E-4E16-9166-961BA553DDDF}" presName="Accent1Text" presStyleLbl="node1" presStyleIdx="7" presStyleCnt="8"/>
      <dgm:spPr/>
    </dgm:pt>
  </dgm:ptLst>
  <dgm:cxnLst>
    <dgm:cxn modelId="{76A39436-A56E-4D44-8551-DA7FB2CF4C0F}" type="presOf" srcId="{F0B34AD7-38A6-44E8-ADC3-A53248BEF955}" destId="{2B127636-9550-4D63-84C8-316849FCE9E9}" srcOrd="0" destOrd="0" presId="urn:microsoft.com/office/officeart/2008/layout/AlternatingHexagons"/>
    <dgm:cxn modelId="{F72C673B-2DA4-4320-AD68-5328CA9F5739}" srcId="{004F3D38-4875-486B-8116-2F773989C48B}" destId="{D919E0CB-AA4F-431F-A987-ACB126A317F3}" srcOrd="0" destOrd="0" parTransId="{DA14BC64-9F3C-4DCD-BBE6-F12821A5D802}" sibTransId="{970D68E5-5375-4B2B-8BA7-F45727DE3938}"/>
    <dgm:cxn modelId="{094E583C-4A62-4022-B290-9576AA9ABFD4}" srcId="{004F3D38-4875-486B-8116-2F773989C48B}" destId="{A7DD7226-3A86-4A92-85B9-E99D67538269}" srcOrd="2" destOrd="0" parTransId="{029B16DF-968C-4FC0-A57A-2438E3D3D4C0}" sibTransId="{CD6A72D2-4FAD-4364-8E79-DC35A46385D4}"/>
    <dgm:cxn modelId="{DB723643-BF7D-46BD-9923-D85F5C0C6DA7}" type="presOf" srcId="{970D68E5-5375-4B2B-8BA7-F45727DE3938}" destId="{02D17222-A890-4B3C-A7D6-3FFFDAC4F891}" srcOrd="0" destOrd="0" presId="urn:microsoft.com/office/officeart/2008/layout/AlternatingHexagons"/>
    <dgm:cxn modelId="{FD897868-7F4D-4AC8-B571-04CF26527BEE}" srcId="{004F3D38-4875-486B-8116-2F773989C48B}" destId="{C94EDA97-4E31-44AB-BBC2-4617DD63BB78}" srcOrd="1" destOrd="0" parTransId="{64B7E892-7028-4744-B470-EB1D60720555}" sibTransId="{F0B34AD7-38A6-44E8-ADC3-A53248BEF955}"/>
    <dgm:cxn modelId="{6F894C50-12C8-4AE6-B60B-2121F52E1783}" type="presOf" srcId="{CD6A72D2-4FAD-4364-8E79-DC35A46385D4}" destId="{632C19C8-B961-4F4C-835B-708BF9E322D7}" srcOrd="0" destOrd="0" presId="urn:microsoft.com/office/officeart/2008/layout/AlternatingHexagons"/>
    <dgm:cxn modelId="{7F516071-D03E-4575-B748-235C9411334C}" type="presOf" srcId="{E1DC40C8-AC1C-4BAB-B130-0118AE05DB7D}" destId="{13EFEDDB-5FBA-457F-A1A2-1E9716FA4603}" srcOrd="0" destOrd="0" presId="urn:microsoft.com/office/officeart/2008/layout/AlternatingHexagons"/>
    <dgm:cxn modelId="{21B10098-58DE-44EB-B70E-1B4942FBCDBC}" type="presOf" srcId="{D919E0CB-AA4F-431F-A987-ACB126A317F3}" destId="{AFE1BE93-D46F-4F7B-AB5C-6FE47E155E2F}" srcOrd="0" destOrd="0" presId="urn:microsoft.com/office/officeart/2008/layout/AlternatingHexagons"/>
    <dgm:cxn modelId="{C553EDC3-C031-4544-826B-6DB968B3ADF2}" type="presOf" srcId="{51BCF99E-DD6E-4E16-9166-961BA553DDDF}" destId="{BFD5B855-546C-49AC-8E1F-5A89011152D4}" srcOrd="0" destOrd="0" presId="urn:microsoft.com/office/officeart/2008/layout/AlternatingHexagons"/>
    <dgm:cxn modelId="{F40C8BE9-5DC6-4C0E-BB84-CAC75679E125}" type="presOf" srcId="{004F3D38-4875-486B-8116-2F773989C48B}" destId="{5B176310-DBA5-4EAE-98CC-EC0BECFE403A}" srcOrd="0" destOrd="0" presId="urn:microsoft.com/office/officeart/2008/layout/AlternatingHexagons"/>
    <dgm:cxn modelId="{481047EF-8B28-4AC4-81E1-45D656B7B43B}" type="presOf" srcId="{A7DD7226-3A86-4A92-85B9-E99D67538269}" destId="{22467A6B-61BC-4D7E-8C41-B9CA0D1FC8A5}" srcOrd="0" destOrd="0" presId="urn:microsoft.com/office/officeart/2008/layout/AlternatingHexagons"/>
    <dgm:cxn modelId="{FE5B58F5-A733-416F-BB09-9FDCE123ACBB}" type="presOf" srcId="{C94EDA97-4E31-44AB-BBC2-4617DD63BB78}" destId="{8F1A150F-F89E-44EC-9F6C-40F244C335F6}" srcOrd="0" destOrd="0" presId="urn:microsoft.com/office/officeart/2008/layout/AlternatingHexagons"/>
    <dgm:cxn modelId="{9466FFFF-BF6B-4AE9-BFF4-147CAED6B21F}" srcId="{004F3D38-4875-486B-8116-2F773989C48B}" destId="{E1DC40C8-AC1C-4BAB-B130-0118AE05DB7D}" srcOrd="3" destOrd="0" parTransId="{D03D3794-11B2-4F69-847D-D77EAC895A51}" sibTransId="{51BCF99E-DD6E-4E16-9166-961BA553DDDF}"/>
    <dgm:cxn modelId="{82AEDEBE-4A25-498A-A877-1F0966F38A5A}" type="presParOf" srcId="{5B176310-DBA5-4EAE-98CC-EC0BECFE403A}" destId="{BCD76D72-DD7B-4EA8-A552-B53F9D7A4F1B}" srcOrd="0" destOrd="0" presId="urn:microsoft.com/office/officeart/2008/layout/AlternatingHexagons"/>
    <dgm:cxn modelId="{835DC580-DB29-4178-A392-8E1334CF2D29}" type="presParOf" srcId="{BCD76D72-DD7B-4EA8-A552-B53F9D7A4F1B}" destId="{AFE1BE93-D46F-4F7B-AB5C-6FE47E155E2F}" srcOrd="0" destOrd="0" presId="urn:microsoft.com/office/officeart/2008/layout/AlternatingHexagons"/>
    <dgm:cxn modelId="{0C2115F7-91B1-43A1-B56F-57705619128A}" type="presParOf" srcId="{BCD76D72-DD7B-4EA8-A552-B53F9D7A4F1B}" destId="{1992F23D-A66B-4FCA-BBF1-E02D2734C33E}" srcOrd="1" destOrd="0" presId="urn:microsoft.com/office/officeart/2008/layout/AlternatingHexagons"/>
    <dgm:cxn modelId="{2161572E-703B-409C-89CB-084FC9C7C8EC}" type="presParOf" srcId="{BCD76D72-DD7B-4EA8-A552-B53F9D7A4F1B}" destId="{55E98D00-6054-4074-B9A0-347759D8F4AD}" srcOrd="2" destOrd="0" presId="urn:microsoft.com/office/officeart/2008/layout/AlternatingHexagons"/>
    <dgm:cxn modelId="{895F00F3-B911-4032-B28F-1EE1259A2C73}" type="presParOf" srcId="{BCD76D72-DD7B-4EA8-A552-B53F9D7A4F1B}" destId="{C7953B44-627E-4F7F-B5F1-DACB117B4178}" srcOrd="3" destOrd="0" presId="urn:microsoft.com/office/officeart/2008/layout/AlternatingHexagons"/>
    <dgm:cxn modelId="{D4F3542F-3C24-42E4-B409-DF900D83DC64}" type="presParOf" srcId="{BCD76D72-DD7B-4EA8-A552-B53F9D7A4F1B}" destId="{02D17222-A890-4B3C-A7D6-3FFFDAC4F891}" srcOrd="4" destOrd="0" presId="urn:microsoft.com/office/officeart/2008/layout/AlternatingHexagons"/>
    <dgm:cxn modelId="{1D9EC6C7-FD9D-4C88-87AB-08A7C6D7C4B3}" type="presParOf" srcId="{5B176310-DBA5-4EAE-98CC-EC0BECFE403A}" destId="{8FB66FCC-43B4-45E7-8FF7-0B130BF2E1D8}" srcOrd="1" destOrd="0" presId="urn:microsoft.com/office/officeart/2008/layout/AlternatingHexagons"/>
    <dgm:cxn modelId="{514BACC6-27B6-45CA-B195-C00352227962}" type="presParOf" srcId="{5B176310-DBA5-4EAE-98CC-EC0BECFE403A}" destId="{27BAAD78-5E6E-4241-998E-8943A1AFDA96}" srcOrd="2" destOrd="0" presId="urn:microsoft.com/office/officeart/2008/layout/AlternatingHexagons"/>
    <dgm:cxn modelId="{782F4D21-D109-4CE7-8ECF-07210736B862}" type="presParOf" srcId="{27BAAD78-5E6E-4241-998E-8943A1AFDA96}" destId="{8F1A150F-F89E-44EC-9F6C-40F244C335F6}" srcOrd="0" destOrd="0" presId="urn:microsoft.com/office/officeart/2008/layout/AlternatingHexagons"/>
    <dgm:cxn modelId="{8187C2F7-DB84-485D-94DF-ABD13ABC1C4B}" type="presParOf" srcId="{27BAAD78-5E6E-4241-998E-8943A1AFDA96}" destId="{772ADCBE-01BF-4636-B0DC-C71E4036CE54}" srcOrd="1" destOrd="0" presId="urn:microsoft.com/office/officeart/2008/layout/AlternatingHexagons"/>
    <dgm:cxn modelId="{8D525040-3D95-4E25-9163-A536CBCC33D6}" type="presParOf" srcId="{27BAAD78-5E6E-4241-998E-8943A1AFDA96}" destId="{525225A7-E27E-4AD9-846F-7F41F0FEB337}" srcOrd="2" destOrd="0" presId="urn:microsoft.com/office/officeart/2008/layout/AlternatingHexagons"/>
    <dgm:cxn modelId="{8AB0CEE2-D0CE-418E-9E9E-008FA0573E7E}" type="presParOf" srcId="{27BAAD78-5E6E-4241-998E-8943A1AFDA96}" destId="{0DCAD860-6470-4B6A-A488-EEC3642F1C4E}" srcOrd="3" destOrd="0" presId="urn:microsoft.com/office/officeart/2008/layout/AlternatingHexagons"/>
    <dgm:cxn modelId="{261205E8-87D9-4078-930F-BB36F54E1F20}" type="presParOf" srcId="{27BAAD78-5E6E-4241-998E-8943A1AFDA96}" destId="{2B127636-9550-4D63-84C8-316849FCE9E9}" srcOrd="4" destOrd="0" presId="urn:microsoft.com/office/officeart/2008/layout/AlternatingHexagons"/>
    <dgm:cxn modelId="{C082D75A-0B8D-47D5-B1DB-6A93424155FF}" type="presParOf" srcId="{5B176310-DBA5-4EAE-98CC-EC0BECFE403A}" destId="{2EF50D89-5B29-4AC6-B94D-77E6420A0437}" srcOrd="3" destOrd="0" presId="urn:microsoft.com/office/officeart/2008/layout/AlternatingHexagons"/>
    <dgm:cxn modelId="{8971B0FD-EDE4-4A4C-938B-00502F28508C}" type="presParOf" srcId="{5B176310-DBA5-4EAE-98CC-EC0BECFE403A}" destId="{67801BCF-9C1A-4AE7-9FA0-4E2FED706DFA}" srcOrd="4" destOrd="0" presId="urn:microsoft.com/office/officeart/2008/layout/AlternatingHexagons"/>
    <dgm:cxn modelId="{B232E8DA-111E-4C91-A09D-19D99C75297B}" type="presParOf" srcId="{67801BCF-9C1A-4AE7-9FA0-4E2FED706DFA}" destId="{22467A6B-61BC-4D7E-8C41-B9CA0D1FC8A5}" srcOrd="0" destOrd="0" presId="urn:microsoft.com/office/officeart/2008/layout/AlternatingHexagons"/>
    <dgm:cxn modelId="{3873A7A6-DB21-4EEB-BD2B-B1A2CDEC5F5A}" type="presParOf" srcId="{67801BCF-9C1A-4AE7-9FA0-4E2FED706DFA}" destId="{D6CC13F2-5F4F-4ADB-95C0-1623FFBA08FA}" srcOrd="1" destOrd="0" presId="urn:microsoft.com/office/officeart/2008/layout/AlternatingHexagons"/>
    <dgm:cxn modelId="{B8E7F0ED-23E1-49A6-92DD-5D274450BC89}" type="presParOf" srcId="{67801BCF-9C1A-4AE7-9FA0-4E2FED706DFA}" destId="{A0346887-3EAC-4BE4-81C3-ED881B2CE6AD}" srcOrd="2" destOrd="0" presId="urn:microsoft.com/office/officeart/2008/layout/AlternatingHexagons"/>
    <dgm:cxn modelId="{25E8CEEE-BDE8-49C5-B8BA-1C59BBCED6B9}" type="presParOf" srcId="{67801BCF-9C1A-4AE7-9FA0-4E2FED706DFA}" destId="{503906C3-5BCC-4E13-90FB-B96E28457EF8}" srcOrd="3" destOrd="0" presId="urn:microsoft.com/office/officeart/2008/layout/AlternatingHexagons"/>
    <dgm:cxn modelId="{FB555FE4-084C-4578-A748-3DE25A2513DB}" type="presParOf" srcId="{67801BCF-9C1A-4AE7-9FA0-4E2FED706DFA}" destId="{632C19C8-B961-4F4C-835B-708BF9E322D7}" srcOrd="4" destOrd="0" presId="urn:microsoft.com/office/officeart/2008/layout/AlternatingHexagons"/>
    <dgm:cxn modelId="{1D8E87A0-4E62-45A0-8778-9A7E2EE2E96E}" type="presParOf" srcId="{5B176310-DBA5-4EAE-98CC-EC0BECFE403A}" destId="{77B3FCFF-8DE4-4DD7-B41C-FE875B5F8345}" srcOrd="5" destOrd="0" presId="urn:microsoft.com/office/officeart/2008/layout/AlternatingHexagons"/>
    <dgm:cxn modelId="{DEE265C8-878D-4425-AB6E-405463C88B54}" type="presParOf" srcId="{5B176310-DBA5-4EAE-98CC-EC0BECFE403A}" destId="{0C980169-4490-4E95-B192-E51CC50669B4}" srcOrd="6" destOrd="0" presId="urn:microsoft.com/office/officeart/2008/layout/AlternatingHexagons"/>
    <dgm:cxn modelId="{3354F596-1F15-4E49-9D2C-FE35705F4BB8}" type="presParOf" srcId="{0C980169-4490-4E95-B192-E51CC50669B4}" destId="{13EFEDDB-5FBA-457F-A1A2-1E9716FA4603}" srcOrd="0" destOrd="0" presId="urn:microsoft.com/office/officeart/2008/layout/AlternatingHexagons"/>
    <dgm:cxn modelId="{BB660F2A-AB3F-4371-BDFE-7D9292655DDF}" type="presParOf" srcId="{0C980169-4490-4E95-B192-E51CC50669B4}" destId="{CE56DF97-BAE9-4241-B359-6BA6DF7EB9F4}" srcOrd="1" destOrd="0" presId="urn:microsoft.com/office/officeart/2008/layout/AlternatingHexagons"/>
    <dgm:cxn modelId="{32281CD1-7BF4-4AD5-92BA-8939A08E79A0}" type="presParOf" srcId="{0C980169-4490-4E95-B192-E51CC50669B4}" destId="{8E8E16E0-BA9B-43E6-9490-188914D635B0}" srcOrd="2" destOrd="0" presId="urn:microsoft.com/office/officeart/2008/layout/AlternatingHexagons"/>
    <dgm:cxn modelId="{2C8EE4D3-C564-47CA-82F3-1CD2A54B30B0}" type="presParOf" srcId="{0C980169-4490-4E95-B192-E51CC50669B4}" destId="{9087AFAF-1765-4E2A-96BF-069A12CDA687}" srcOrd="3" destOrd="0" presId="urn:microsoft.com/office/officeart/2008/layout/AlternatingHexagons"/>
    <dgm:cxn modelId="{D0E87905-8E6B-412C-A477-47996CA98F50}" type="presParOf" srcId="{0C980169-4490-4E95-B192-E51CC50669B4}" destId="{BFD5B855-546C-49AC-8E1F-5A89011152D4}" srcOrd="4" destOrd="0" presId="urn:microsoft.com/office/officeart/2008/layout/AlternatingHexagons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1A0EBB6-163B-4A8B-93F1-FB7017EC3A1B}" type="doc">
      <dgm:prSet loTypeId="urn:microsoft.com/office/officeart/2005/8/layout/matrix1" loCatId="matrix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97ABFF50-3E0E-4C6A-895E-ACE32FA45541}">
      <dgm:prSet phldrT="[Text]"/>
      <dgm:spPr/>
      <dgm:t>
        <a:bodyPr/>
        <a:lstStyle/>
        <a:p>
          <a:r>
            <a:rPr lang="de-DE" dirty="0"/>
            <a:t>N-Naturalness</a:t>
          </a:r>
          <a:endParaRPr lang="en-GB" dirty="0"/>
        </a:p>
      </dgm:t>
    </dgm:pt>
    <dgm:pt modelId="{39EE0556-857B-4CAD-8721-D87FE0C876F0}" type="parTrans" cxnId="{3DC1D953-7682-4505-9DCE-0BCA37B36DF7}">
      <dgm:prSet/>
      <dgm:spPr/>
      <dgm:t>
        <a:bodyPr/>
        <a:lstStyle/>
        <a:p>
          <a:endParaRPr lang="en-GB"/>
        </a:p>
      </dgm:t>
    </dgm:pt>
    <dgm:pt modelId="{3599A977-D210-4857-AB57-60DBD8295B80}" type="sibTrans" cxnId="{3DC1D953-7682-4505-9DCE-0BCA37B36DF7}">
      <dgm:prSet/>
      <dgm:spPr/>
      <dgm:t>
        <a:bodyPr/>
        <a:lstStyle/>
        <a:p>
          <a:endParaRPr lang="en-GB"/>
        </a:p>
      </dgm:t>
    </dgm:pt>
    <dgm:pt modelId="{BF81479E-2C5E-4980-AE40-79841FCBA136}">
      <dgm:prSet phldrT="[Text]"/>
      <dgm:spPr/>
      <dgm:t>
        <a:bodyPr/>
        <a:lstStyle/>
        <a:p>
          <a:r>
            <a:rPr lang="de-DE" dirty="0"/>
            <a:t>Hierarchy Problem</a:t>
          </a:r>
          <a:endParaRPr lang="en-GB" dirty="0"/>
        </a:p>
      </dgm:t>
    </dgm:pt>
    <dgm:pt modelId="{D43B49F2-B83C-44D1-B7E0-1C14468932AE}" type="parTrans" cxnId="{B1FBC2EA-26D7-4ECF-AB54-32CF0661AB5C}">
      <dgm:prSet/>
      <dgm:spPr/>
      <dgm:t>
        <a:bodyPr/>
        <a:lstStyle/>
        <a:p>
          <a:endParaRPr lang="en-GB"/>
        </a:p>
      </dgm:t>
    </dgm:pt>
    <dgm:pt modelId="{415D0C1C-AF0F-47CF-8C1B-103688A761B3}" type="sibTrans" cxnId="{B1FBC2EA-26D7-4ECF-AB54-32CF0661AB5C}">
      <dgm:prSet/>
      <dgm:spPr/>
      <dgm:t>
        <a:bodyPr/>
        <a:lstStyle/>
        <a:p>
          <a:endParaRPr lang="en-GB"/>
        </a:p>
      </dgm:t>
    </dgm:pt>
    <dgm:pt modelId="{B3876363-A299-4D1D-AC21-308CDDEF9F45}">
      <dgm:prSet phldrT="[Text]"/>
      <dgm:spPr/>
      <dgm:t>
        <a:bodyPr/>
        <a:lstStyle/>
        <a:p>
          <a:r>
            <a:rPr lang="de-DE" dirty="0"/>
            <a:t>Neutrino Mass</a:t>
          </a:r>
          <a:endParaRPr lang="en-GB" dirty="0"/>
        </a:p>
      </dgm:t>
    </dgm:pt>
    <dgm:pt modelId="{8A1FC980-2C17-461C-95A7-1528F613768E}" type="parTrans" cxnId="{D6C6AAEB-F74D-4F59-9A3E-3A28E1E342DF}">
      <dgm:prSet/>
      <dgm:spPr/>
      <dgm:t>
        <a:bodyPr/>
        <a:lstStyle/>
        <a:p>
          <a:endParaRPr lang="en-GB"/>
        </a:p>
      </dgm:t>
    </dgm:pt>
    <dgm:pt modelId="{A90BC30D-DB6A-472B-8140-8BF549444611}" type="sibTrans" cxnId="{D6C6AAEB-F74D-4F59-9A3E-3A28E1E342DF}">
      <dgm:prSet/>
      <dgm:spPr/>
      <dgm:t>
        <a:bodyPr/>
        <a:lstStyle/>
        <a:p>
          <a:endParaRPr lang="en-GB"/>
        </a:p>
      </dgm:t>
    </dgm:pt>
    <dgm:pt modelId="{34A06E83-B0C6-4B8E-8467-D25ED6E4D58A}">
      <dgm:prSet phldrT="[Text]"/>
      <dgm:spPr/>
      <dgm:t>
        <a:bodyPr/>
        <a:lstStyle/>
        <a:p>
          <a:r>
            <a:rPr lang="de-DE" dirty="0"/>
            <a:t>Non fine-tuned Higgs mass </a:t>
          </a:r>
          <a:endParaRPr lang="en-GB" dirty="0"/>
        </a:p>
      </dgm:t>
    </dgm:pt>
    <dgm:pt modelId="{DE86049C-FA2D-46D0-825D-604AA1C8CD4F}" type="parTrans" cxnId="{385A737F-DEA6-4F89-8804-24BBC7F76FFC}">
      <dgm:prSet/>
      <dgm:spPr/>
      <dgm:t>
        <a:bodyPr/>
        <a:lstStyle/>
        <a:p>
          <a:endParaRPr lang="en-GB"/>
        </a:p>
      </dgm:t>
    </dgm:pt>
    <dgm:pt modelId="{ADE5BF3E-5608-4C8A-9D42-E2B582FC4322}" type="sibTrans" cxnId="{385A737F-DEA6-4F89-8804-24BBC7F76FFC}">
      <dgm:prSet/>
      <dgm:spPr/>
      <dgm:t>
        <a:bodyPr/>
        <a:lstStyle/>
        <a:p>
          <a:endParaRPr lang="en-GB"/>
        </a:p>
      </dgm:t>
    </dgm:pt>
    <dgm:pt modelId="{F65F1C9C-0E20-46DF-A651-1B068BFF9162}">
      <dgm:prSet/>
      <dgm:spPr/>
      <dgm:t>
        <a:bodyPr/>
        <a:lstStyle/>
        <a:p>
          <a:r>
            <a:rPr lang="de-DE" dirty="0"/>
            <a:t>Neutrino mass suppression </a:t>
          </a:r>
          <a:endParaRPr lang="en-GB" dirty="0"/>
        </a:p>
      </dgm:t>
    </dgm:pt>
    <dgm:pt modelId="{F9208F60-8DAD-4A20-8BED-3FD277006233}" type="parTrans" cxnId="{210E861A-DC7D-4EB4-B6EC-B36D58C6B4D5}">
      <dgm:prSet/>
      <dgm:spPr/>
      <dgm:t>
        <a:bodyPr/>
        <a:lstStyle/>
        <a:p>
          <a:endParaRPr lang="en-GB"/>
        </a:p>
      </dgm:t>
    </dgm:pt>
    <dgm:pt modelId="{3E24EEB1-74B3-4CDE-8FEF-DA0B8507813A}" type="sibTrans" cxnId="{210E861A-DC7D-4EB4-B6EC-B36D58C6B4D5}">
      <dgm:prSet/>
      <dgm:spPr/>
      <dgm:t>
        <a:bodyPr/>
        <a:lstStyle/>
        <a:p>
          <a:endParaRPr lang="en-GB"/>
        </a:p>
      </dgm:t>
    </dgm:pt>
    <dgm:pt modelId="{F8383B53-8491-4759-9479-FE9BF9C43219}" type="pres">
      <dgm:prSet presAssocID="{51A0EBB6-163B-4A8B-93F1-FB7017EC3A1B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77C09A72-8709-4000-845D-804BED37AD3D}" type="pres">
      <dgm:prSet presAssocID="{51A0EBB6-163B-4A8B-93F1-FB7017EC3A1B}" presName="matrix" presStyleCnt="0"/>
      <dgm:spPr/>
    </dgm:pt>
    <dgm:pt modelId="{88BD1F41-1064-454F-AAE1-BB3A3F8E6102}" type="pres">
      <dgm:prSet presAssocID="{51A0EBB6-163B-4A8B-93F1-FB7017EC3A1B}" presName="tile1" presStyleLbl="node1" presStyleIdx="0" presStyleCnt="4"/>
      <dgm:spPr/>
    </dgm:pt>
    <dgm:pt modelId="{4B476D00-6C31-43D5-AC00-AED959B66422}" type="pres">
      <dgm:prSet presAssocID="{51A0EBB6-163B-4A8B-93F1-FB7017EC3A1B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D2A2AE1B-3F39-462D-9DA4-196AB0D5D1A9}" type="pres">
      <dgm:prSet presAssocID="{51A0EBB6-163B-4A8B-93F1-FB7017EC3A1B}" presName="tile2" presStyleLbl="node1" presStyleIdx="1" presStyleCnt="4"/>
      <dgm:spPr/>
    </dgm:pt>
    <dgm:pt modelId="{CED597FE-0084-4C0F-B4C3-865A72E6CD41}" type="pres">
      <dgm:prSet presAssocID="{51A0EBB6-163B-4A8B-93F1-FB7017EC3A1B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7FA240B2-70B7-4571-80AE-EFF7F066C241}" type="pres">
      <dgm:prSet presAssocID="{51A0EBB6-163B-4A8B-93F1-FB7017EC3A1B}" presName="tile3" presStyleLbl="node1" presStyleIdx="2" presStyleCnt="4" custLinFactNeighborY="1501"/>
      <dgm:spPr/>
    </dgm:pt>
    <dgm:pt modelId="{741EA373-97B3-4BFB-9427-120AC846A8C5}" type="pres">
      <dgm:prSet presAssocID="{51A0EBB6-163B-4A8B-93F1-FB7017EC3A1B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73457C6F-5BD3-436E-8CD5-92E13041CF9E}" type="pres">
      <dgm:prSet presAssocID="{51A0EBB6-163B-4A8B-93F1-FB7017EC3A1B}" presName="tile4" presStyleLbl="node1" presStyleIdx="3" presStyleCnt="4"/>
      <dgm:spPr/>
    </dgm:pt>
    <dgm:pt modelId="{ACE0D99D-97D9-45ED-9C53-0E00ABB1B352}" type="pres">
      <dgm:prSet presAssocID="{51A0EBB6-163B-4A8B-93F1-FB7017EC3A1B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912B42B4-6F5E-4835-8F7C-13C9F3116AFF}" type="pres">
      <dgm:prSet presAssocID="{51A0EBB6-163B-4A8B-93F1-FB7017EC3A1B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EC242A0C-841E-4C0C-A6A7-D6F63E5F62E7}" type="presOf" srcId="{B3876363-A299-4D1D-AC21-308CDDEF9F45}" destId="{D2A2AE1B-3F39-462D-9DA4-196AB0D5D1A9}" srcOrd="0" destOrd="0" presId="urn:microsoft.com/office/officeart/2005/8/layout/matrix1"/>
    <dgm:cxn modelId="{210E861A-DC7D-4EB4-B6EC-B36D58C6B4D5}" srcId="{97ABFF50-3E0E-4C6A-895E-ACE32FA45541}" destId="{F65F1C9C-0E20-46DF-A651-1B068BFF9162}" srcOrd="3" destOrd="0" parTransId="{F9208F60-8DAD-4A20-8BED-3FD277006233}" sibTransId="{3E24EEB1-74B3-4CDE-8FEF-DA0B8507813A}"/>
    <dgm:cxn modelId="{842ED632-2EB5-427A-A3EA-96BDA28DAC9A}" type="presOf" srcId="{BF81479E-2C5E-4980-AE40-79841FCBA136}" destId="{88BD1F41-1064-454F-AAE1-BB3A3F8E6102}" srcOrd="0" destOrd="0" presId="urn:microsoft.com/office/officeart/2005/8/layout/matrix1"/>
    <dgm:cxn modelId="{9C04AA61-FD94-4B88-B7E4-11CBAA3DA9E1}" type="presOf" srcId="{F65F1C9C-0E20-46DF-A651-1B068BFF9162}" destId="{ACE0D99D-97D9-45ED-9C53-0E00ABB1B352}" srcOrd="1" destOrd="0" presId="urn:microsoft.com/office/officeart/2005/8/layout/matrix1"/>
    <dgm:cxn modelId="{BEC3E746-55FF-463F-94A8-A646DB8292F5}" type="presOf" srcId="{F65F1C9C-0E20-46DF-A651-1B068BFF9162}" destId="{73457C6F-5BD3-436E-8CD5-92E13041CF9E}" srcOrd="0" destOrd="0" presId="urn:microsoft.com/office/officeart/2005/8/layout/matrix1"/>
    <dgm:cxn modelId="{3DC1D953-7682-4505-9DCE-0BCA37B36DF7}" srcId="{51A0EBB6-163B-4A8B-93F1-FB7017EC3A1B}" destId="{97ABFF50-3E0E-4C6A-895E-ACE32FA45541}" srcOrd="0" destOrd="0" parTransId="{39EE0556-857B-4CAD-8721-D87FE0C876F0}" sibTransId="{3599A977-D210-4857-AB57-60DBD8295B80}"/>
    <dgm:cxn modelId="{385A737F-DEA6-4F89-8804-24BBC7F76FFC}" srcId="{97ABFF50-3E0E-4C6A-895E-ACE32FA45541}" destId="{34A06E83-B0C6-4B8E-8467-D25ED6E4D58A}" srcOrd="2" destOrd="0" parTransId="{DE86049C-FA2D-46D0-825D-604AA1C8CD4F}" sibTransId="{ADE5BF3E-5608-4C8A-9D42-E2B582FC4322}"/>
    <dgm:cxn modelId="{2BE19F8C-E5C4-4F24-8178-93D8A6A1BE5C}" type="presOf" srcId="{B3876363-A299-4D1D-AC21-308CDDEF9F45}" destId="{CED597FE-0084-4C0F-B4C3-865A72E6CD41}" srcOrd="1" destOrd="0" presId="urn:microsoft.com/office/officeart/2005/8/layout/matrix1"/>
    <dgm:cxn modelId="{BDF57998-34A1-4E3D-9C65-1612A4222FF4}" type="presOf" srcId="{34A06E83-B0C6-4B8E-8467-D25ED6E4D58A}" destId="{741EA373-97B3-4BFB-9427-120AC846A8C5}" srcOrd="1" destOrd="0" presId="urn:microsoft.com/office/officeart/2005/8/layout/matrix1"/>
    <dgm:cxn modelId="{6F67B0A9-D29B-4696-9174-4FA98EBA3FAE}" type="presOf" srcId="{51A0EBB6-163B-4A8B-93F1-FB7017EC3A1B}" destId="{F8383B53-8491-4759-9479-FE9BF9C43219}" srcOrd="0" destOrd="0" presId="urn:microsoft.com/office/officeart/2005/8/layout/matrix1"/>
    <dgm:cxn modelId="{E61524DE-3DED-4742-8EB4-147036C33E00}" type="presOf" srcId="{34A06E83-B0C6-4B8E-8467-D25ED6E4D58A}" destId="{7FA240B2-70B7-4571-80AE-EFF7F066C241}" srcOrd="0" destOrd="0" presId="urn:microsoft.com/office/officeart/2005/8/layout/matrix1"/>
    <dgm:cxn modelId="{B1FBC2EA-26D7-4ECF-AB54-32CF0661AB5C}" srcId="{97ABFF50-3E0E-4C6A-895E-ACE32FA45541}" destId="{BF81479E-2C5E-4980-AE40-79841FCBA136}" srcOrd="0" destOrd="0" parTransId="{D43B49F2-B83C-44D1-B7E0-1C14468932AE}" sibTransId="{415D0C1C-AF0F-47CF-8C1B-103688A761B3}"/>
    <dgm:cxn modelId="{D6C6AAEB-F74D-4F59-9A3E-3A28E1E342DF}" srcId="{97ABFF50-3E0E-4C6A-895E-ACE32FA45541}" destId="{B3876363-A299-4D1D-AC21-308CDDEF9F45}" srcOrd="1" destOrd="0" parTransId="{8A1FC980-2C17-461C-95A7-1528F613768E}" sibTransId="{A90BC30D-DB6A-472B-8140-8BF549444611}"/>
    <dgm:cxn modelId="{FEDC0FF4-3180-4868-B3CB-5B9C4D40199C}" type="presOf" srcId="{BF81479E-2C5E-4980-AE40-79841FCBA136}" destId="{4B476D00-6C31-43D5-AC00-AED959B66422}" srcOrd="1" destOrd="0" presId="urn:microsoft.com/office/officeart/2005/8/layout/matrix1"/>
    <dgm:cxn modelId="{885E34F4-E641-413F-96E6-D3E4DA54E01D}" type="presOf" srcId="{97ABFF50-3E0E-4C6A-895E-ACE32FA45541}" destId="{912B42B4-6F5E-4835-8F7C-13C9F3116AFF}" srcOrd="0" destOrd="0" presId="urn:microsoft.com/office/officeart/2005/8/layout/matrix1"/>
    <dgm:cxn modelId="{BE3C71B3-5DB1-4445-880D-04FBA02977E2}" type="presParOf" srcId="{F8383B53-8491-4759-9479-FE9BF9C43219}" destId="{77C09A72-8709-4000-845D-804BED37AD3D}" srcOrd="0" destOrd="0" presId="urn:microsoft.com/office/officeart/2005/8/layout/matrix1"/>
    <dgm:cxn modelId="{143F4F8F-3725-434A-A0DB-D9ADA610AB36}" type="presParOf" srcId="{77C09A72-8709-4000-845D-804BED37AD3D}" destId="{88BD1F41-1064-454F-AAE1-BB3A3F8E6102}" srcOrd="0" destOrd="0" presId="urn:microsoft.com/office/officeart/2005/8/layout/matrix1"/>
    <dgm:cxn modelId="{94CA91D2-05E8-4CBC-8017-30C90F338CA2}" type="presParOf" srcId="{77C09A72-8709-4000-845D-804BED37AD3D}" destId="{4B476D00-6C31-43D5-AC00-AED959B66422}" srcOrd="1" destOrd="0" presId="urn:microsoft.com/office/officeart/2005/8/layout/matrix1"/>
    <dgm:cxn modelId="{BA6B6FD8-631E-4289-91B7-4F65FEE2EB02}" type="presParOf" srcId="{77C09A72-8709-4000-845D-804BED37AD3D}" destId="{D2A2AE1B-3F39-462D-9DA4-196AB0D5D1A9}" srcOrd="2" destOrd="0" presId="urn:microsoft.com/office/officeart/2005/8/layout/matrix1"/>
    <dgm:cxn modelId="{F9653052-D39F-4D82-8352-B4A8EA02BDAB}" type="presParOf" srcId="{77C09A72-8709-4000-845D-804BED37AD3D}" destId="{CED597FE-0084-4C0F-B4C3-865A72E6CD41}" srcOrd="3" destOrd="0" presId="urn:microsoft.com/office/officeart/2005/8/layout/matrix1"/>
    <dgm:cxn modelId="{1439BDF1-2E0C-40F5-A880-3CE50B002D3B}" type="presParOf" srcId="{77C09A72-8709-4000-845D-804BED37AD3D}" destId="{7FA240B2-70B7-4571-80AE-EFF7F066C241}" srcOrd="4" destOrd="0" presId="urn:microsoft.com/office/officeart/2005/8/layout/matrix1"/>
    <dgm:cxn modelId="{B9502220-6B7F-4262-A382-144DFC9360EA}" type="presParOf" srcId="{77C09A72-8709-4000-845D-804BED37AD3D}" destId="{741EA373-97B3-4BFB-9427-120AC846A8C5}" srcOrd="5" destOrd="0" presId="urn:microsoft.com/office/officeart/2005/8/layout/matrix1"/>
    <dgm:cxn modelId="{69DCECD7-7494-4A3F-AC3F-36F8DD543F1C}" type="presParOf" srcId="{77C09A72-8709-4000-845D-804BED37AD3D}" destId="{73457C6F-5BD3-436E-8CD5-92E13041CF9E}" srcOrd="6" destOrd="0" presId="urn:microsoft.com/office/officeart/2005/8/layout/matrix1"/>
    <dgm:cxn modelId="{0FA27942-539F-4EB9-B10C-065E93D73E52}" type="presParOf" srcId="{77C09A72-8709-4000-845D-804BED37AD3D}" destId="{ACE0D99D-97D9-45ED-9C53-0E00ABB1B352}" srcOrd="7" destOrd="0" presId="urn:microsoft.com/office/officeart/2005/8/layout/matrix1"/>
    <dgm:cxn modelId="{2DA1C509-D93E-4E84-AD22-CD875DEC072E}" type="presParOf" srcId="{F8383B53-8491-4759-9479-FE9BF9C43219}" destId="{912B42B4-6F5E-4835-8F7C-13C9F3116AFF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A6BC3CE-25EA-419E-A31C-26495A01DF83}" type="doc">
      <dgm:prSet loTypeId="urn:microsoft.com/office/officeart/2005/8/layout/list1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EC8769A9-4C97-47CE-8949-6ACE65975E03}">
      <dgm:prSet phldrT="[Text]"/>
      <dgm:spPr/>
      <dgm:t>
        <a:bodyPr/>
        <a:lstStyle/>
        <a:p>
          <a:r>
            <a:rPr lang="de-DE" dirty="0"/>
            <a:t>Physics (oscillations/mass models)</a:t>
          </a:r>
          <a:endParaRPr lang="en-GB" dirty="0"/>
        </a:p>
      </dgm:t>
    </dgm:pt>
    <dgm:pt modelId="{603FEFC9-D72F-4D58-B1CA-0ADD14B38C74}" type="parTrans" cxnId="{6E1E1A84-A2D3-4633-AA0C-CB25B9FEE44D}">
      <dgm:prSet/>
      <dgm:spPr/>
      <dgm:t>
        <a:bodyPr/>
        <a:lstStyle/>
        <a:p>
          <a:endParaRPr lang="en-GB"/>
        </a:p>
      </dgm:t>
    </dgm:pt>
    <dgm:pt modelId="{FC87A5CF-9B4A-43AA-A60B-280F87A65C74}" type="sibTrans" cxnId="{6E1E1A84-A2D3-4633-AA0C-CB25B9FEE44D}">
      <dgm:prSet/>
      <dgm:spPr/>
      <dgm:t>
        <a:bodyPr/>
        <a:lstStyle/>
        <a:p>
          <a:endParaRPr lang="en-GB"/>
        </a:p>
      </dgm:t>
    </dgm:pt>
    <dgm:pt modelId="{8FB6CF9F-15D0-4DDF-96A9-4DC0ACD89074}">
      <dgm:prSet phldrT="[Text]"/>
      <dgm:spPr/>
      <dgm:t>
        <a:bodyPr/>
        <a:lstStyle/>
        <a:p>
          <a:r>
            <a:rPr lang="de-DE" dirty="0"/>
            <a:t>Experiments (forward models)</a:t>
          </a:r>
          <a:endParaRPr lang="en-GB" dirty="0"/>
        </a:p>
      </dgm:t>
    </dgm:pt>
    <dgm:pt modelId="{D8C50CBB-6347-4A44-A610-A611FFBBF120}" type="parTrans" cxnId="{CAC34535-27D0-4A57-8ABC-6A0814B4C91C}">
      <dgm:prSet/>
      <dgm:spPr/>
      <dgm:t>
        <a:bodyPr/>
        <a:lstStyle/>
        <a:p>
          <a:endParaRPr lang="en-GB"/>
        </a:p>
      </dgm:t>
    </dgm:pt>
    <dgm:pt modelId="{52E1121F-22EB-4182-BFBC-4BF856D716AA}" type="sibTrans" cxnId="{CAC34535-27D0-4A57-8ABC-6A0814B4C91C}">
      <dgm:prSet/>
      <dgm:spPr/>
      <dgm:t>
        <a:bodyPr/>
        <a:lstStyle/>
        <a:p>
          <a:endParaRPr lang="en-GB"/>
        </a:p>
      </dgm:t>
    </dgm:pt>
    <dgm:pt modelId="{11D09217-1C2B-4C6C-BE99-D41DA033A9CE}">
      <dgm:prSet phldrT="[Text]"/>
      <dgm:spPr/>
      <dgm:t>
        <a:bodyPr/>
        <a:lstStyle/>
        <a:p>
          <a:r>
            <a:rPr lang="de-DE" dirty="0"/>
            <a:t>Analysis (profiled likelihood)</a:t>
          </a:r>
          <a:endParaRPr lang="en-GB" dirty="0"/>
        </a:p>
      </dgm:t>
    </dgm:pt>
    <dgm:pt modelId="{82FEF229-EC10-47F9-8CA7-95713D85CA6C}" type="parTrans" cxnId="{521AD3BD-282A-4C97-9E9D-9875CC1CD7C1}">
      <dgm:prSet/>
      <dgm:spPr/>
      <dgm:t>
        <a:bodyPr/>
        <a:lstStyle/>
        <a:p>
          <a:endParaRPr lang="en-GB"/>
        </a:p>
      </dgm:t>
    </dgm:pt>
    <dgm:pt modelId="{BE3F08CE-8F07-4965-8505-13624CFF9500}" type="sibTrans" cxnId="{521AD3BD-282A-4C97-9E9D-9875CC1CD7C1}">
      <dgm:prSet/>
      <dgm:spPr/>
      <dgm:t>
        <a:bodyPr/>
        <a:lstStyle/>
        <a:p>
          <a:endParaRPr lang="en-GB"/>
        </a:p>
      </dgm:t>
    </dgm:pt>
    <dgm:pt modelId="{F6E295A0-848D-4551-B4A3-55834BD7B587}" type="pres">
      <dgm:prSet presAssocID="{AA6BC3CE-25EA-419E-A31C-26495A01DF83}" presName="linear" presStyleCnt="0">
        <dgm:presLayoutVars>
          <dgm:dir/>
          <dgm:animLvl val="lvl"/>
          <dgm:resizeHandles val="exact"/>
        </dgm:presLayoutVars>
      </dgm:prSet>
      <dgm:spPr/>
    </dgm:pt>
    <dgm:pt modelId="{5BA71151-AF70-4E94-9FE7-D3D6A4BA0805}" type="pres">
      <dgm:prSet presAssocID="{EC8769A9-4C97-47CE-8949-6ACE65975E03}" presName="parentLin" presStyleCnt="0"/>
      <dgm:spPr/>
    </dgm:pt>
    <dgm:pt modelId="{44F88545-B760-4129-94C5-D3B2BE342211}" type="pres">
      <dgm:prSet presAssocID="{EC8769A9-4C97-47CE-8949-6ACE65975E03}" presName="parentLeftMargin" presStyleLbl="node1" presStyleIdx="0" presStyleCnt="3"/>
      <dgm:spPr/>
    </dgm:pt>
    <dgm:pt modelId="{99471974-727A-4EC6-B275-1C96BDA9D776}" type="pres">
      <dgm:prSet presAssocID="{EC8769A9-4C97-47CE-8949-6ACE65975E0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9C189E9-F5F2-4382-9813-D547CB6D5065}" type="pres">
      <dgm:prSet presAssocID="{EC8769A9-4C97-47CE-8949-6ACE65975E03}" presName="negativeSpace" presStyleCnt="0"/>
      <dgm:spPr/>
    </dgm:pt>
    <dgm:pt modelId="{AB371FC6-5DE5-4EDB-9592-A51EE2236030}" type="pres">
      <dgm:prSet presAssocID="{EC8769A9-4C97-47CE-8949-6ACE65975E03}" presName="childText" presStyleLbl="conFgAcc1" presStyleIdx="0" presStyleCnt="3" custLinFactNeighborY="28415">
        <dgm:presLayoutVars>
          <dgm:bulletEnabled val="1"/>
        </dgm:presLayoutVars>
      </dgm:prSet>
      <dgm:spPr/>
    </dgm:pt>
    <dgm:pt modelId="{06E17AF4-B66B-4D04-8BC8-566FF628467E}" type="pres">
      <dgm:prSet presAssocID="{FC87A5CF-9B4A-43AA-A60B-280F87A65C74}" presName="spaceBetweenRectangles" presStyleCnt="0"/>
      <dgm:spPr/>
    </dgm:pt>
    <dgm:pt modelId="{C7BC16F1-A5E2-4752-95AB-F008D8A20DD3}" type="pres">
      <dgm:prSet presAssocID="{8FB6CF9F-15D0-4DDF-96A9-4DC0ACD89074}" presName="parentLin" presStyleCnt="0"/>
      <dgm:spPr/>
    </dgm:pt>
    <dgm:pt modelId="{6BD7386B-CAE6-4B32-939B-165DC281DAB9}" type="pres">
      <dgm:prSet presAssocID="{8FB6CF9F-15D0-4DDF-96A9-4DC0ACD89074}" presName="parentLeftMargin" presStyleLbl="node1" presStyleIdx="0" presStyleCnt="3"/>
      <dgm:spPr/>
    </dgm:pt>
    <dgm:pt modelId="{469C6DFC-95DF-499A-82BA-0724A891601B}" type="pres">
      <dgm:prSet presAssocID="{8FB6CF9F-15D0-4DDF-96A9-4DC0ACD8907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3F5C098A-DD42-49D1-866E-842E4C2BB80F}" type="pres">
      <dgm:prSet presAssocID="{8FB6CF9F-15D0-4DDF-96A9-4DC0ACD89074}" presName="negativeSpace" presStyleCnt="0"/>
      <dgm:spPr/>
    </dgm:pt>
    <dgm:pt modelId="{0AAC6027-85DF-4F27-B240-B6354205C02C}" type="pres">
      <dgm:prSet presAssocID="{8FB6CF9F-15D0-4DDF-96A9-4DC0ACD89074}" presName="childText" presStyleLbl="conFgAcc1" presStyleIdx="1" presStyleCnt="3">
        <dgm:presLayoutVars>
          <dgm:bulletEnabled val="1"/>
        </dgm:presLayoutVars>
      </dgm:prSet>
      <dgm:spPr/>
    </dgm:pt>
    <dgm:pt modelId="{84FB247E-22A3-4385-9DB8-5A43297FEF7E}" type="pres">
      <dgm:prSet presAssocID="{52E1121F-22EB-4182-BFBC-4BF856D716AA}" presName="spaceBetweenRectangles" presStyleCnt="0"/>
      <dgm:spPr/>
    </dgm:pt>
    <dgm:pt modelId="{AFAB92B7-5195-484F-AFEC-8A08A1CC55DB}" type="pres">
      <dgm:prSet presAssocID="{11D09217-1C2B-4C6C-BE99-D41DA033A9CE}" presName="parentLin" presStyleCnt="0"/>
      <dgm:spPr/>
    </dgm:pt>
    <dgm:pt modelId="{F4D1B2F7-5C81-4C31-B612-5A8938095C1B}" type="pres">
      <dgm:prSet presAssocID="{11D09217-1C2B-4C6C-BE99-D41DA033A9CE}" presName="parentLeftMargin" presStyleLbl="node1" presStyleIdx="1" presStyleCnt="3"/>
      <dgm:spPr/>
    </dgm:pt>
    <dgm:pt modelId="{CA152597-06DA-4D2D-AD09-BA9EAAD3A943}" type="pres">
      <dgm:prSet presAssocID="{11D09217-1C2B-4C6C-BE99-D41DA033A9CE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97B6FF5B-763F-447A-BAD1-735A6B003854}" type="pres">
      <dgm:prSet presAssocID="{11D09217-1C2B-4C6C-BE99-D41DA033A9CE}" presName="negativeSpace" presStyleCnt="0"/>
      <dgm:spPr/>
    </dgm:pt>
    <dgm:pt modelId="{CB2818E2-1CE5-4E37-9EEF-B21EE0AE7352}" type="pres">
      <dgm:prSet presAssocID="{11D09217-1C2B-4C6C-BE99-D41DA033A9CE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CAC34535-27D0-4A57-8ABC-6A0814B4C91C}" srcId="{AA6BC3CE-25EA-419E-A31C-26495A01DF83}" destId="{8FB6CF9F-15D0-4DDF-96A9-4DC0ACD89074}" srcOrd="1" destOrd="0" parTransId="{D8C50CBB-6347-4A44-A610-A611FFBBF120}" sibTransId="{52E1121F-22EB-4182-BFBC-4BF856D716AA}"/>
    <dgm:cxn modelId="{FCD9576C-033F-4468-BE8A-1B6DACEBA2C3}" type="presOf" srcId="{EC8769A9-4C97-47CE-8949-6ACE65975E03}" destId="{99471974-727A-4EC6-B275-1C96BDA9D776}" srcOrd="1" destOrd="0" presId="urn:microsoft.com/office/officeart/2005/8/layout/list1"/>
    <dgm:cxn modelId="{DD54FA72-1735-4EF1-84CD-2CAF74E0FA40}" type="presOf" srcId="{EC8769A9-4C97-47CE-8949-6ACE65975E03}" destId="{44F88545-B760-4129-94C5-D3B2BE342211}" srcOrd="0" destOrd="0" presId="urn:microsoft.com/office/officeart/2005/8/layout/list1"/>
    <dgm:cxn modelId="{B592EE56-8CD6-4316-9E8C-322964CD05F9}" type="presOf" srcId="{AA6BC3CE-25EA-419E-A31C-26495A01DF83}" destId="{F6E295A0-848D-4551-B4A3-55834BD7B587}" srcOrd="0" destOrd="0" presId="urn:microsoft.com/office/officeart/2005/8/layout/list1"/>
    <dgm:cxn modelId="{6E1E1A84-A2D3-4633-AA0C-CB25B9FEE44D}" srcId="{AA6BC3CE-25EA-419E-A31C-26495A01DF83}" destId="{EC8769A9-4C97-47CE-8949-6ACE65975E03}" srcOrd="0" destOrd="0" parTransId="{603FEFC9-D72F-4D58-B1CA-0ADD14B38C74}" sibTransId="{FC87A5CF-9B4A-43AA-A60B-280F87A65C74}"/>
    <dgm:cxn modelId="{50BEB29D-CD3C-4E56-8553-BBF08272F52E}" type="presOf" srcId="{8FB6CF9F-15D0-4DDF-96A9-4DC0ACD89074}" destId="{6BD7386B-CAE6-4B32-939B-165DC281DAB9}" srcOrd="0" destOrd="0" presId="urn:microsoft.com/office/officeart/2005/8/layout/list1"/>
    <dgm:cxn modelId="{A72AD59E-2A97-4E14-BCE3-3CE4386605FD}" type="presOf" srcId="{11D09217-1C2B-4C6C-BE99-D41DA033A9CE}" destId="{F4D1B2F7-5C81-4C31-B612-5A8938095C1B}" srcOrd="0" destOrd="0" presId="urn:microsoft.com/office/officeart/2005/8/layout/list1"/>
    <dgm:cxn modelId="{29C26EA5-32BE-42BE-915B-05F91104B392}" type="presOf" srcId="{8FB6CF9F-15D0-4DDF-96A9-4DC0ACD89074}" destId="{469C6DFC-95DF-499A-82BA-0724A891601B}" srcOrd="1" destOrd="0" presId="urn:microsoft.com/office/officeart/2005/8/layout/list1"/>
    <dgm:cxn modelId="{521AD3BD-282A-4C97-9E9D-9875CC1CD7C1}" srcId="{AA6BC3CE-25EA-419E-A31C-26495A01DF83}" destId="{11D09217-1C2B-4C6C-BE99-D41DA033A9CE}" srcOrd="2" destOrd="0" parTransId="{82FEF229-EC10-47F9-8CA7-95713D85CA6C}" sibTransId="{BE3F08CE-8F07-4965-8505-13624CFF9500}"/>
    <dgm:cxn modelId="{D8B205FA-A467-4A5F-B734-FBC691CC4AB2}" type="presOf" srcId="{11D09217-1C2B-4C6C-BE99-D41DA033A9CE}" destId="{CA152597-06DA-4D2D-AD09-BA9EAAD3A943}" srcOrd="1" destOrd="0" presId="urn:microsoft.com/office/officeart/2005/8/layout/list1"/>
    <dgm:cxn modelId="{C1648F10-82C9-4942-B9B6-5E3B9217FC1C}" type="presParOf" srcId="{F6E295A0-848D-4551-B4A3-55834BD7B587}" destId="{5BA71151-AF70-4E94-9FE7-D3D6A4BA0805}" srcOrd="0" destOrd="0" presId="urn:microsoft.com/office/officeart/2005/8/layout/list1"/>
    <dgm:cxn modelId="{FF002045-FF43-44D5-A783-CCC6367093EA}" type="presParOf" srcId="{5BA71151-AF70-4E94-9FE7-D3D6A4BA0805}" destId="{44F88545-B760-4129-94C5-D3B2BE342211}" srcOrd="0" destOrd="0" presId="urn:microsoft.com/office/officeart/2005/8/layout/list1"/>
    <dgm:cxn modelId="{52F8E470-45B4-478F-80AB-08FED95245DC}" type="presParOf" srcId="{5BA71151-AF70-4E94-9FE7-D3D6A4BA0805}" destId="{99471974-727A-4EC6-B275-1C96BDA9D776}" srcOrd="1" destOrd="0" presId="urn:microsoft.com/office/officeart/2005/8/layout/list1"/>
    <dgm:cxn modelId="{1ACDCE85-B337-4679-B856-1D09F6EF8A0B}" type="presParOf" srcId="{F6E295A0-848D-4551-B4A3-55834BD7B587}" destId="{39C189E9-F5F2-4382-9813-D547CB6D5065}" srcOrd="1" destOrd="0" presId="urn:microsoft.com/office/officeart/2005/8/layout/list1"/>
    <dgm:cxn modelId="{165B210F-AE89-42E2-B4D7-9150E23CAD2E}" type="presParOf" srcId="{F6E295A0-848D-4551-B4A3-55834BD7B587}" destId="{AB371FC6-5DE5-4EDB-9592-A51EE2236030}" srcOrd="2" destOrd="0" presId="urn:microsoft.com/office/officeart/2005/8/layout/list1"/>
    <dgm:cxn modelId="{B4556273-1435-45D9-A99E-102D49141522}" type="presParOf" srcId="{F6E295A0-848D-4551-B4A3-55834BD7B587}" destId="{06E17AF4-B66B-4D04-8BC8-566FF628467E}" srcOrd="3" destOrd="0" presId="urn:microsoft.com/office/officeart/2005/8/layout/list1"/>
    <dgm:cxn modelId="{0F72D6D1-9E49-4DB7-9F50-8EF3279833BF}" type="presParOf" srcId="{F6E295A0-848D-4551-B4A3-55834BD7B587}" destId="{C7BC16F1-A5E2-4752-95AB-F008D8A20DD3}" srcOrd="4" destOrd="0" presId="urn:microsoft.com/office/officeart/2005/8/layout/list1"/>
    <dgm:cxn modelId="{42069C2D-E2FE-4D23-BB28-0AFB7864A70A}" type="presParOf" srcId="{C7BC16F1-A5E2-4752-95AB-F008D8A20DD3}" destId="{6BD7386B-CAE6-4B32-939B-165DC281DAB9}" srcOrd="0" destOrd="0" presId="urn:microsoft.com/office/officeart/2005/8/layout/list1"/>
    <dgm:cxn modelId="{887CF7FC-4B56-45F7-BA82-8D96816A4B21}" type="presParOf" srcId="{C7BC16F1-A5E2-4752-95AB-F008D8A20DD3}" destId="{469C6DFC-95DF-499A-82BA-0724A891601B}" srcOrd="1" destOrd="0" presId="urn:microsoft.com/office/officeart/2005/8/layout/list1"/>
    <dgm:cxn modelId="{C2501321-F164-495E-AC3D-B395DC79EEE4}" type="presParOf" srcId="{F6E295A0-848D-4551-B4A3-55834BD7B587}" destId="{3F5C098A-DD42-49D1-866E-842E4C2BB80F}" srcOrd="5" destOrd="0" presId="urn:microsoft.com/office/officeart/2005/8/layout/list1"/>
    <dgm:cxn modelId="{CD4F6E54-A416-43B1-9A4B-DFBE3A869C0F}" type="presParOf" srcId="{F6E295A0-848D-4551-B4A3-55834BD7B587}" destId="{0AAC6027-85DF-4F27-B240-B6354205C02C}" srcOrd="6" destOrd="0" presId="urn:microsoft.com/office/officeart/2005/8/layout/list1"/>
    <dgm:cxn modelId="{B63F9BB8-5B1A-4F45-AC33-2BA93512255F}" type="presParOf" srcId="{F6E295A0-848D-4551-B4A3-55834BD7B587}" destId="{84FB247E-22A3-4385-9DB8-5A43297FEF7E}" srcOrd="7" destOrd="0" presId="urn:microsoft.com/office/officeart/2005/8/layout/list1"/>
    <dgm:cxn modelId="{37D73D2F-BE81-40B0-871E-53A083970E51}" type="presParOf" srcId="{F6E295A0-848D-4551-B4A3-55834BD7B587}" destId="{AFAB92B7-5195-484F-AFEC-8A08A1CC55DB}" srcOrd="8" destOrd="0" presId="urn:microsoft.com/office/officeart/2005/8/layout/list1"/>
    <dgm:cxn modelId="{63B3452F-2E9A-47F3-A986-5DA2B72CAAD0}" type="presParOf" srcId="{AFAB92B7-5195-484F-AFEC-8A08A1CC55DB}" destId="{F4D1B2F7-5C81-4C31-B612-5A8938095C1B}" srcOrd="0" destOrd="0" presId="urn:microsoft.com/office/officeart/2005/8/layout/list1"/>
    <dgm:cxn modelId="{26334859-FE3F-4F75-8ED4-325AC7A15BA9}" type="presParOf" srcId="{AFAB92B7-5195-484F-AFEC-8A08A1CC55DB}" destId="{CA152597-06DA-4D2D-AD09-BA9EAAD3A943}" srcOrd="1" destOrd="0" presId="urn:microsoft.com/office/officeart/2005/8/layout/list1"/>
    <dgm:cxn modelId="{BC3EEACA-49A0-4767-92A5-A6134E0B9EA2}" type="presParOf" srcId="{F6E295A0-848D-4551-B4A3-55834BD7B587}" destId="{97B6FF5B-763F-447A-BAD1-735A6B003854}" srcOrd="9" destOrd="0" presId="urn:microsoft.com/office/officeart/2005/8/layout/list1"/>
    <dgm:cxn modelId="{AD7526F0-6571-4D52-8A75-5F97D3462413}" type="presParOf" srcId="{F6E295A0-848D-4551-B4A3-55834BD7B587}" destId="{CB2818E2-1CE5-4E37-9EEF-B21EE0AE735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E1BE93-D46F-4F7B-AB5C-6FE47E155E2F}">
      <dsp:nvSpPr>
        <dsp:cNvPr id="0" name=""/>
        <dsp:cNvSpPr/>
      </dsp:nvSpPr>
      <dsp:spPr>
        <a:xfrm rot="5400000">
          <a:off x="2772831" y="82119"/>
          <a:ext cx="1247029" cy="1084915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b="1" kern="1200" dirty="0"/>
            <a:t>HIERARCHY PROBLEM</a:t>
          </a:r>
          <a:endParaRPr lang="en-GB" sz="900" b="1" kern="1200" dirty="0"/>
        </a:p>
      </dsp:txBody>
      <dsp:txXfrm rot="-5400000">
        <a:off x="3022954" y="195391"/>
        <a:ext cx="746783" cy="858371"/>
      </dsp:txXfrm>
    </dsp:sp>
    <dsp:sp modelId="{1992F23D-A66B-4FCA-BBF1-E02D2734C33E}">
      <dsp:nvSpPr>
        <dsp:cNvPr id="0" name=""/>
        <dsp:cNvSpPr/>
      </dsp:nvSpPr>
      <dsp:spPr>
        <a:xfrm>
          <a:off x="3971724" y="250468"/>
          <a:ext cx="1391684" cy="7482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D17222-A890-4B3C-A7D6-3FFFDAC4F891}">
      <dsp:nvSpPr>
        <dsp:cNvPr id="0" name=""/>
        <dsp:cNvSpPr/>
      </dsp:nvSpPr>
      <dsp:spPr>
        <a:xfrm rot="5400000">
          <a:off x="1601122" y="81056"/>
          <a:ext cx="1247029" cy="1084915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-540552"/>
            <a:satOff val="1499"/>
            <a:lumOff val="616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600" kern="1200"/>
        </a:p>
      </dsp:txBody>
      <dsp:txXfrm rot="-5400000">
        <a:off x="1851245" y="194328"/>
        <a:ext cx="746783" cy="858371"/>
      </dsp:txXfrm>
    </dsp:sp>
    <dsp:sp modelId="{8F1A150F-F89E-44EC-9F6C-40F244C335F6}">
      <dsp:nvSpPr>
        <dsp:cNvPr id="0" name=""/>
        <dsp:cNvSpPr/>
      </dsp:nvSpPr>
      <dsp:spPr>
        <a:xfrm rot="5400000">
          <a:off x="2184732" y="1140597"/>
          <a:ext cx="1247029" cy="1084915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-1081103"/>
            <a:satOff val="2997"/>
            <a:lumOff val="1233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b="1" kern="1200" dirty="0"/>
            <a:t>MATTER-ANTIMATTER ASYMMETRY</a:t>
          </a:r>
          <a:endParaRPr lang="en-GB" sz="800" b="1" kern="1200" dirty="0"/>
        </a:p>
      </dsp:txBody>
      <dsp:txXfrm rot="-5400000">
        <a:off x="2434855" y="1253869"/>
        <a:ext cx="746783" cy="858371"/>
      </dsp:txXfrm>
    </dsp:sp>
    <dsp:sp modelId="{772ADCBE-01BF-4636-B0DC-C71E4036CE54}">
      <dsp:nvSpPr>
        <dsp:cNvPr id="0" name=""/>
        <dsp:cNvSpPr/>
      </dsp:nvSpPr>
      <dsp:spPr>
        <a:xfrm>
          <a:off x="874104" y="1308946"/>
          <a:ext cx="1346791" cy="7482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127636-9550-4D63-84C8-316849FCE9E9}">
      <dsp:nvSpPr>
        <dsp:cNvPr id="0" name=""/>
        <dsp:cNvSpPr/>
      </dsp:nvSpPr>
      <dsp:spPr>
        <a:xfrm rot="5400000">
          <a:off x="3356440" y="1140597"/>
          <a:ext cx="1247029" cy="1084915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-1621655"/>
            <a:satOff val="4496"/>
            <a:lumOff val="1849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600" kern="1200"/>
        </a:p>
      </dsp:txBody>
      <dsp:txXfrm rot="-5400000">
        <a:off x="3606563" y="1253869"/>
        <a:ext cx="746783" cy="858371"/>
      </dsp:txXfrm>
    </dsp:sp>
    <dsp:sp modelId="{22467A6B-61BC-4D7E-8C41-B9CA0D1FC8A5}">
      <dsp:nvSpPr>
        <dsp:cNvPr id="0" name=""/>
        <dsp:cNvSpPr/>
      </dsp:nvSpPr>
      <dsp:spPr>
        <a:xfrm rot="5400000">
          <a:off x="2772831" y="2199075"/>
          <a:ext cx="1247029" cy="1084915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-2162206"/>
            <a:satOff val="5995"/>
            <a:lumOff val="246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b="1" kern="1200" dirty="0"/>
            <a:t>DARK MATTER</a:t>
          </a:r>
          <a:endParaRPr lang="en-GB" sz="1000" b="1" kern="1200" dirty="0"/>
        </a:p>
      </dsp:txBody>
      <dsp:txXfrm rot="-5400000">
        <a:off x="3022954" y="2312347"/>
        <a:ext cx="746783" cy="858371"/>
      </dsp:txXfrm>
    </dsp:sp>
    <dsp:sp modelId="{D6CC13F2-5F4F-4ADB-95C0-1623FFBA08FA}">
      <dsp:nvSpPr>
        <dsp:cNvPr id="0" name=""/>
        <dsp:cNvSpPr/>
      </dsp:nvSpPr>
      <dsp:spPr>
        <a:xfrm>
          <a:off x="3971724" y="2367424"/>
          <a:ext cx="1391684" cy="7482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2C19C8-B961-4F4C-835B-708BF9E322D7}">
      <dsp:nvSpPr>
        <dsp:cNvPr id="0" name=""/>
        <dsp:cNvSpPr/>
      </dsp:nvSpPr>
      <dsp:spPr>
        <a:xfrm rot="5400000">
          <a:off x="1601122" y="2199075"/>
          <a:ext cx="1247029" cy="1084915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-2702758"/>
            <a:satOff val="7494"/>
            <a:lumOff val="3081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600" kern="1200"/>
        </a:p>
      </dsp:txBody>
      <dsp:txXfrm rot="-5400000">
        <a:off x="1851245" y="2312347"/>
        <a:ext cx="746783" cy="858371"/>
      </dsp:txXfrm>
    </dsp:sp>
    <dsp:sp modelId="{13EFEDDB-5FBA-457F-A1A2-1E9716FA4603}">
      <dsp:nvSpPr>
        <dsp:cNvPr id="0" name=""/>
        <dsp:cNvSpPr/>
      </dsp:nvSpPr>
      <dsp:spPr>
        <a:xfrm rot="5400000">
          <a:off x="2184732" y="3257554"/>
          <a:ext cx="1247029" cy="1084915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-3243310"/>
            <a:satOff val="8992"/>
            <a:lumOff val="3698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b="1" kern="1200" dirty="0"/>
            <a:t>NEUTRINO MASSES</a:t>
          </a:r>
          <a:endParaRPr lang="en-GB" sz="1000" b="1" kern="1200" dirty="0"/>
        </a:p>
      </dsp:txBody>
      <dsp:txXfrm rot="-5400000">
        <a:off x="2434855" y="3370826"/>
        <a:ext cx="746783" cy="858371"/>
      </dsp:txXfrm>
    </dsp:sp>
    <dsp:sp modelId="{CE56DF97-BAE9-4241-B359-6BA6DF7EB9F4}">
      <dsp:nvSpPr>
        <dsp:cNvPr id="0" name=""/>
        <dsp:cNvSpPr/>
      </dsp:nvSpPr>
      <dsp:spPr>
        <a:xfrm>
          <a:off x="874104" y="3425903"/>
          <a:ext cx="1346791" cy="7482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D5B855-546C-49AC-8E1F-5A89011152D4}">
      <dsp:nvSpPr>
        <dsp:cNvPr id="0" name=""/>
        <dsp:cNvSpPr/>
      </dsp:nvSpPr>
      <dsp:spPr>
        <a:xfrm rot="5400000">
          <a:off x="3356440" y="3257554"/>
          <a:ext cx="1247029" cy="1084915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-3783861"/>
            <a:satOff val="10491"/>
            <a:lumOff val="4314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600" kern="1200"/>
        </a:p>
      </dsp:txBody>
      <dsp:txXfrm rot="-5400000">
        <a:off x="3606563" y="3370826"/>
        <a:ext cx="746783" cy="8583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BD1F41-1064-454F-AAE1-BB3A3F8E6102}">
      <dsp:nvSpPr>
        <dsp:cNvPr id="0" name=""/>
        <dsp:cNvSpPr/>
      </dsp:nvSpPr>
      <dsp:spPr>
        <a:xfrm rot="16200000">
          <a:off x="1544977" y="-1544977"/>
          <a:ext cx="1906587" cy="4996543"/>
        </a:xfrm>
        <a:prstGeom prst="round1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100" kern="1200" dirty="0"/>
            <a:t>Hierarchy Problem</a:t>
          </a:r>
          <a:endParaRPr lang="en-GB" sz="3100" kern="1200" dirty="0"/>
        </a:p>
      </dsp:txBody>
      <dsp:txXfrm rot="5400000">
        <a:off x="0" y="0"/>
        <a:ext cx="4996543" cy="1429940"/>
      </dsp:txXfrm>
    </dsp:sp>
    <dsp:sp modelId="{D2A2AE1B-3F39-462D-9DA4-196AB0D5D1A9}">
      <dsp:nvSpPr>
        <dsp:cNvPr id="0" name=""/>
        <dsp:cNvSpPr/>
      </dsp:nvSpPr>
      <dsp:spPr>
        <a:xfrm>
          <a:off x="4996543" y="0"/>
          <a:ext cx="4996543" cy="1906587"/>
        </a:xfrm>
        <a:prstGeom prst="round1Rect">
          <a:avLst/>
        </a:prstGeom>
        <a:solidFill>
          <a:schemeClr val="accent2">
            <a:hueOff val="-1261287"/>
            <a:satOff val="3497"/>
            <a:lumOff val="1438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100" kern="1200" dirty="0"/>
            <a:t>Neutrino Mass</a:t>
          </a:r>
          <a:endParaRPr lang="en-GB" sz="3100" kern="1200" dirty="0"/>
        </a:p>
      </dsp:txBody>
      <dsp:txXfrm>
        <a:off x="4996543" y="0"/>
        <a:ext cx="4996543" cy="1429940"/>
      </dsp:txXfrm>
    </dsp:sp>
    <dsp:sp modelId="{7FA240B2-70B7-4571-80AE-EFF7F066C241}">
      <dsp:nvSpPr>
        <dsp:cNvPr id="0" name=""/>
        <dsp:cNvSpPr/>
      </dsp:nvSpPr>
      <dsp:spPr>
        <a:xfrm rot="10800000">
          <a:off x="0" y="1906587"/>
          <a:ext cx="4996543" cy="1906587"/>
        </a:xfrm>
        <a:prstGeom prst="round1Rect">
          <a:avLst/>
        </a:prstGeom>
        <a:solidFill>
          <a:schemeClr val="accent2">
            <a:hueOff val="-2522574"/>
            <a:satOff val="6994"/>
            <a:lumOff val="2876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100" kern="1200" dirty="0"/>
            <a:t>Non fine-tuned Higgs mass </a:t>
          </a:r>
          <a:endParaRPr lang="en-GB" sz="3100" kern="1200" dirty="0"/>
        </a:p>
      </dsp:txBody>
      <dsp:txXfrm rot="10800000">
        <a:off x="0" y="2383234"/>
        <a:ext cx="4996543" cy="1429940"/>
      </dsp:txXfrm>
    </dsp:sp>
    <dsp:sp modelId="{73457C6F-5BD3-436E-8CD5-92E13041CF9E}">
      <dsp:nvSpPr>
        <dsp:cNvPr id="0" name=""/>
        <dsp:cNvSpPr/>
      </dsp:nvSpPr>
      <dsp:spPr>
        <a:xfrm rot="5400000">
          <a:off x="6541520" y="361609"/>
          <a:ext cx="1906587" cy="4996543"/>
        </a:xfrm>
        <a:prstGeom prst="round1Rect">
          <a:avLst/>
        </a:prstGeom>
        <a:solidFill>
          <a:schemeClr val="accent2">
            <a:hueOff val="-3783861"/>
            <a:satOff val="10491"/>
            <a:lumOff val="4314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100" kern="1200" dirty="0"/>
            <a:t>Neutrino mass suppression </a:t>
          </a:r>
          <a:endParaRPr lang="en-GB" sz="3100" kern="1200" dirty="0"/>
        </a:p>
      </dsp:txBody>
      <dsp:txXfrm rot="-5400000">
        <a:off x="4996543" y="2383234"/>
        <a:ext cx="4996543" cy="1429940"/>
      </dsp:txXfrm>
    </dsp:sp>
    <dsp:sp modelId="{912B42B4-6F5E-4835-8F7C-13C9F3116AFF}">
      <dsp:nvSpPr>
        <dsp:cNvPr id="0" name=""/>
        <dsp:cNvSpPr/>
      </dsp:nvSpPr>
      <dsp:spPr>
        <a:xfrm>
          <a:off x="3497580" y="1429940"/>
          <a:ext cx="2997925" cy="953293"/>
        </a:xfrm>
        <a:prstGeom prst="round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100" kern="1200" dirty="0"/>
            <a:t>N-Naturalness</a:t>
          </a:r>
          <a:endParaRPr lang="en-GB" sz="3100" kern="1200" dirty="0"/>
        </a:p>
      </dsp:txBody>
      <dsp:txXfrm>
        <a:off x="3544116" y="1476476"/>
        <a:ext cx="2904853" cy="86022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371FC6-5DE5-4EDB-9592-A51EE2236030}">
      <dsp:nvSpPr>
        <dsp:cNvPr id="0" name=""/>
        <dsp:cNvSpPr/>
      </dsp:nvSpPr>
      <dsp:spPr>
        <a:xfrm>
          <a:off x="0" y="949529"/>
          <a:ext cx="8207829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471974-727A-4EC6-B275-1C96BDA9D776}">
      <dsp:nvSpPr>
        <dsp:cNvPr id="0" name=""/>
        <dsp:cNvSpPr/>
      </dsp:nvSpPr>
      <dsp:spPr>
        <a:xfrm>
          <a:off x="410391" y="542169"/>
          <a:ext cx="5745480" cy="73800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7165" tIns="0" rIns="217165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500" kern="1200" dirty="0"/>
            <a:t>Physics (oscillations/mass models)</a:t>
          </a:r>
          <a:endParaRPr lang="en-GB" sz="2500" kern="1200" dirty="0"/>
        </a:p>
      </dsp:txBody>
      <dsp:txXfrm>
        <a:off x="446417" y="578195"/>
        <a:ext cx="5673428" cy="665948"/>
      </dsp:txXfrm>
    </dsp:sp>
    <dsp:sp modelId="{0AAC6027-85DF-4F27-B240-B6354205C02C}">
      <dsp:nvSpPr>
        <dsp:cNvPr id="0" name=""/>
        <dsp:cNvSpPr/>
      </dsp:nvSpPr>
      <dsp:spPr>
        <a:xfrm>
          <a:off x="0" y="2045169"/>
          <a:ext cx="8207829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hueOff val="3157840"/>
              <a:satOff val="4031"/>
              <a:lumOff val="372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9C6DFC-95DF-499A-82BA-0724A891601B}">
      <dsp:nvSpPr>
        <dsp:cNvPr id="0" name=""/>
        <dsp:cNvSpPr/>
      </dsp:nvSpPr>
      <dsp:spPr>
        <a:xfrm>
          <a:off x="410391" y="1676169"/>
          <a:ext cx="5745480" cy="738000"/>
        </a:xfrm>
        <a:prstGeom prst="roundRect">
          <a:avLst/>
        </a:prstGeom>
        <a:gradFill rotWithShape="0">
          <a:gsLst>
            <a:gs pos="0">
              <a:schemeClr val="accent3">
                <a:hueOff val="3157840"/>
                <a:satOff val="4031"/>
                <a:lumOff val="3725"/>
                <a:alphaOff val="0"/>
                <a:tint val="60000"/>
                <a:lumMod val="110000"/>
              </a:schemeClr>
            </a:gs>
            <a:gs pos="100000">
              <a:schemeClr val="accent3">
                <a:hueOff val="3157840"/>
                <a:satOff val="4031"/>
                <a:lumOff val="3725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7165" tIns="0" rIns="217165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500" kern="1200" dirty="0"/>
            <a:t>Experiments (forward models)</a:t>
          </a:r>
          <a:endParaRPr lang="en-GB" sz="2500" kern="1200" dirty="0"/>
        </a:p>
      </dsp:txBody>
      <dsp:txXfrm>
        <a:off x="446417" y="1712195"/>
        <a:ext cx="5673428" cy="665948"/>
      </dsp:txXfrm>
    </dsp:sp>
    <dsp:sp modelId="{CB2818E2-1CE5-4E37-9EEF-B21EE0AE7352}">
      <dsp:nvSpPr>
        <dsp:cNvPr id="0" name=""/>
        <dsp:cNvSpPr/>
      </dsp:nvSpPr>
      <dsp:spPr>
        <a:xfrm>
          <a:off x="0" y="3179169"/>
          <a:ext cx="8207829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hueOff val="6315681"/>
              <a:satOff val="8062"/>
              <a:lumOff val="745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152597-06DA-4D2D-AD09-BA9EAAD3A943}">
      <dsp:nvSpPr>
        <dsp:cNvPr id="0" name=""/>
        <dsp:cNvSpPr/>
      </dsp:nvSpPr>
      <dsp:spPr>
        <a:xfrm>
          <a:off x="410391" y="2810169"/>
          <a:ext cx="5745480" cy="738000"/>
        </a:xfrm>
        <a:prstGeom prst="roundRect">
          <a:avLst/>
        </a:prstGeom>
        <a:gradFill rotWithShape="0">
          <a:gsLst>
            <a:gs pos="0">
              <a:schemeClr val="accent3">
                <a:hueOff val="6315681"/>
                <a:satOff val="8062"/>
                <a:lumOff val="7451"/>
                <a:alphaOff val="0"/>
                <a:tint val="60000"/>
                <a:lumMod val="110000"/>
              </a:schemeClr>
            </a:gs>
            <a:gs pos="100000">
              <a:schemeClr val="accent3">
                <a:hueOff val="6315681"/>
                <a:satOff val="8062"/>
                <a:lumOff val="7451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7165" tIns="0" rIns="217165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500" kern="1200" dirty="0"/>
            <a:t>Analysis (profiled likelihood)</a:t>
          </a:r>
          <a:endParaRPr lang="en-GB" sz="2500" kern="1200" dirty="0"/>
        </a:p>
      </dsp:txBody>
      <dsp:txXfrm>
        <a:off x="446417" y="2846195"/>
        <a:ext cx="5673428" cy="6659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6T07:58:18.386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1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6T08:00:15.6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4121 24575,'4754'0'0,"-4727"-1"0,-1-2 0,28-6 0,28-3 0,20 10 0,-63 2 0,0-2 0,48-7 0,-34 1 0,92-1 0,18-1 0,-87 1 0,105 2 0,-158 5 0,-1 0 0,40-9 0,-2-1 0,91-14 0,-57 11 0,3-2 0,157-6 0,-82 9 0,-36 2 0,-124 11 0,1-1 0,-1 0 0,0-1 0,0-1 0,0 1 0,0-2 0,20-11 0,77-52 0,-68 40 0,-25 17 0,-1 0 0,-1-1 0,0 0 0,-1-1 0,0-1 0,-1 0 0,0-1 0,-1 0 0,-1 0 0,11-24 0,-19 35 0,1 0 0,-1 1 0,0 0 0,1-1 0,0 1 0,0 0 0,0 0 0,0 0 0,0 1 0,6-4 0,41-20 0,-39 21 0,-1 0 0,1 0 0,13-11 0,-4-3 0,0 0 0,28-37 0,-6 7 0,-30 34 0,-1 0 0,0 0 0,-1-1 0,0 0 0,7-19 0,30-88 0,-42 109 0,-1-1 0,-1-1 0,3-21 0,-4 24 0,0 1 0,0 0 0,1 0 0,5-13 0,6-6 0,-5 12 0,0 0 0,-2-1 0,0 0 0,-1 0 0,-1-1 0,-1 1 0,2-31 0,-8-37 0,0 49 0,4-45 0,3 56 0,1 0 0,1 1 0,1 0 0,19-40 0,22-30 0,-31 55 0,-11 26 0,0-1 0,-1-1 0,0 1 0,-1-1 0,3-26 0,-7-5 0,-1 36 0,0 1 0,0-1 0,2 0 0,-1 1 0,6-20 0,8-14 0,12-65 0,-20 77 0,1-8 0,-1 1 0,0-48 0,-7 79 0,0 0 0,1 0 0,0 1 0,0-1 0,1 0 0,0 1 0,1-1 0,0 1 0,0 0 0,1 0 0,0 0 0,8-11 0,-4 8 0,-1-1 0,0 1 0,-1-1 0,-1 0 0,5-15 0,15-71 0,-11 38 0,3-14 0,-7 31 0,1 0 0,2 1 0,20-44 0,-25 73 0,1 0 0,15-20 0,-15 23 0,-1 0 0,-1 0 0,0-1 0,9-20 0,9-31 0,-13 37 0,-1 0 0,-2-1 0,-1-1 0,-1 1 0,4-31 0,21-134 0,-11 88 0,-9 49 0,-7 38 0,-1-1 0,3-34 0,-1-4-1365,-1 33-5461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6T08:00:37.1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59F14B-C544-48CC-8041-0DD5D7C662D4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E71B3A-0504-4DC2-9EF3-FC722EE6FD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8071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B0F869-7835-1131-AD05-4AA4BDFA7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04F625-10F7-5DE2-6877-0D2B21DA17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B0B1E1-B7C7-9F72-4FD6-3BCE81471D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2E126D-8484-5BDA-B0F8-0FFEEEA72D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FAD90A-C933-4F47-9BA8-D8443C97D76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46811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c6f980f91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c6f980f91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33cbb7812d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33cbb7812d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408a18cf69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408a18cf69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0EC2CD-B586-5E06-6AA6-33C165F53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12AE57-40FB-52B4-C152-1ECD1CB899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38EA2B-8924-11D2-240B-16A0936053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754324-2F98-4CD3-9D6E-55B35B42FB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FAD90A-C933-4F47-9BA8-D8443C97D76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72917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FAD90A-C933-4F47-9BA8-D8443C97D76B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4708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>
          <a:extLst>
            <a:ext uri="{FF2B5EF4-FFF2-40B4-BE49-F238E27FC236}">
              <a16:creationId xmlns:a16="http://schemas.microsoft.com/office/drawing/2014/main" id="{897463B9-3D54-B5CB-58B1-5303D656D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c6f980f91_0_5:notes">
            <a:extLst>
              <a:ext uri="{FF2B5EF4-FFF2-40B4-BE49-F238E27FC236}">
                <a16:creationId xmlns:a16="http://schemas.microsoft.com/office/drawing/2014/main" id="{350E54DB-76A9-1D6D-6AA8-6EEC712F6CE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c6f980f91_0_5:notes">
            <a:extLst>
              <a:ext uri="{FF2B5EF4-FFF2-40B4-BE49-F238E27FC236}">
                <a16:creationId xmlns:a16="http://schemas.microsoft.com/office/drawing/2014/main" id="{159227C9-0A82-320D-1092-F05D808AD20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12054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EBA57E-3B27-1391-0A51-8D6B14F94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048B7C-261A-1FA5-9F29-F62275126A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3B6401-7D70-EDF4-DC37-934FCEBD32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3DAA5F-84A5-502B-A7C5-DAF84027B6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E71B3A-0504-4DC2-9EF3-FC722EE6FD88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9806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D69400-64BD-953C-4B4E-55D2CDFF97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DC04D7-24B1-ACE8-2F6F-B82080BD7A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F22EB6-1282-4616-56D2-B09FB73A11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935210-106B-5EF5-B07D-6F71F86955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E71B3A-0504-4DC2-9EF3-FC722EE6FD88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8625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3C7DF4-5B6B-ED5D-8A45-24B81A1A6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C4483F-9520-2E04-9114-AA7711A747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BFE36E-CF78-F533-D72C-43E1C425C9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0D41FD-5FD4-FD3A-E7BF-84204E7BB4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FAD90A-C933-4F47-9BA8-D8443C97D76B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12667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11C8E4-9D06-D0BC-013D-247E32A0A4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7ABD83-DAA4-9BC3-C342-2AEFC0A274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8569B7-16A7-C9A2-DFDA-3D90D39F31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D5AA6E-2BF9-528A-9A6F-6C833405DE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E71B3A-0504-4DC2-9EF3-FC722EE6FD88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29532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E1273-C2EA-BF9F-F4EB-3F7CB8F0DB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B532A6-D462-58A4-495C-20A906BA39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466B67-AA71-F61B-C3D7-A98321DF7C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853857-CF32-362B-9CA4-6854EE9D31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E71B3A-0504-4DC2-9EF3-FC722EE6FD88}" type="slidenum">
              <a:rPr lang="en-GB" smtClean="0"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2016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91010-BB48-420A-8B47-D34DDA00BC66}" type="datetime1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432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76520-EB2E-4808-97A0-90C2A2F807CE}" type="datetime1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963448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76520-EB2E-4808-97A0-90C2A2F807CE}" type="datetime1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247335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76520-EB2E-4808-97A0-90C2A2F807CE}" type="datetime1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52196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76520-EB2E-4808-97A0-90C2A2F807CE}" type="datetime1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085015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accent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76520-EB2E-4808-97A0-90C2A2F807CE}" type="datetime1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615098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76520-EB2E-4808-97A0-90C2A2F807CE}" type="datetime1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624491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C3489-817F-47F1-B509-839E552B9354}" type="datetime1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4476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C0BBD-EE92-42D5-9282-A5B08A732688}" type="datetime1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3162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t" smtClean="0"/>
              <a:pPr/>
              <a:t>‹#›</a:t>
            </a:fld>
            <a:endParaRPr lang="it"/>
          </a:p>
        </p:txBody>
      </p:sp>
    </p:spTree>
    <p:extLst>
      <p:ext uri="{BB962C8B-B14F-4D97-AF65-F5344CB8AC3E}">
        <p14:creationId xmlns:p14="http://schemas.microsoft.com/office/powerpoint/2010/main" val="1856758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924A2-7D8B-4716-876C-E11A5CE9DFB9}" type="datetime1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381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CF2B1-E4C5-4514-84DC-F2B54EDF3298}" type="datetime1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958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449C1-4727-4A50-B91D-AB6CF3ED3D6B}" type="datetime1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059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76520-EB2E-4808-97A0-90C2A2F807CE}" type="datetime1">
              <a:rPr lang="en-US" smtClean="0"/>
              <a:t>9/4/2026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13797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C56DB-3F4B-4293-941D-4A1F14206A90}" type="datetime1">
              <a:rPr lang="en-US" smtClean="0"/>
              <a:t>9/4/2026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5086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30E13-1CD7-4EDF-8233-16FD132EA676}" type="datetime1">
              <a:rPr lang="en-US" smtClean="0"/>
              <a:t>9/4/2026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293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5871B-5A4E-4BDE-8352-78993E50BD88}" type="datetime1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898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EEEB06A4-6FEF-44E3-AE2F-92BD17436915}" type="datetime1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26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87576520-EB2E-4808-97A0-90C2A2F807CE}" type="datetime1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4123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298" r:id="rId1"/>
    <p:sldLayoutId id="2147484299" r:id="rId2"/>
    <p:sldLayoutId id="2147484300" r:id="rId3"/>
    <p:sldLayoutId id="2147484301" r:id="rId4"/>
    <p:sldLayoutId id="2147484302" r:id="rId5"/>
    <p:sldLayoutId id="2147484303" r:id="rId6"/>
    <p:sldLayoutId id="2147484304" r:id="rId7"/>
    <p:sldLayoutId id="2147484305" r:id="rId8"/>
    <p:sldLayoutId id="2147484306" r:id="rId9"/>
    <p:sldLayoutId id="2147484307" r:id="rId10"/>
    <p:sldLayoutId id="2147484308" r:id="rId11"/>
    <p:sldLayoutId id="2147484309" r:id="rId12"/>
    <p:sldLayoutId id="2147484310" r:id="rId13"/>
    <p:sldLayoutId id="2147484311" r:id="rId14"/>
    <p:sldLayoutId id="2147484312" r:id="rId15"/>
    <p:sldLayoutId id="2147484313" r:id="rId16"/>
    <p:sldLayoutId id="2147484314" r:id="rId17"/>
    <p:sldLayoutId id="2147484315" r:id="rId18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accent1"/>
          </a:soli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20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8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6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uni-freiburg.de/newsm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customXml" Target="../ink/ink2.xml"/><Relationship Id="rId4" Type="http://schemas.openxmlformats.org/officeDocument/2006/relationships/image" Target="../media/image29.png"/><Relationship Id="rId9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sv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arxiv.org/abs/2607.14243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28.png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hyperlink" Target="https://github.com/philippeller/Newtrinos.jl" TargetMode="Externa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213D70-2AEC-927B-AEF8-0F6EEB49C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9BA7B-4682-DA87-AA6C-AE3216AE9E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190" y="392667"/>
            <a:ext cx="9469639" cy="1905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en-US" sz="4000" dirty="0">
                <a:solidFill>
                  <a:schemeClr val="accent3"/>
                </a:solidFill>
              </a:rPr>
              <a:t>Sofia Lonardi</a:t>
            </a:r>
            <a:br>
              <a:rPr lang="en-US" sz="4000" dirty="0"/>
            </a:br>
            <a:endParaRPr lang="en-US" sz="4000" dirty="0">
              <a:solidFill>
                <a:schemeClr val="tx1"/>
              </a:solidFill>
              <a:effectLst>
                <a:glow rad="38100">
                  <a:schemeClr val="bg1">
                    <a:lumMod val="65000"/>
                    <a:lumOff val="35000"/>
                    <a:alpha val="40000"/>
                  </a:schemeClr>
                </a:glow>
                <a:outerShdw blurRad="28575" dist="38100" dir="14040000" algn="tl" rotWithShape="0">
                  <a:srgbClr val="000000">
                    <a:alpha val="25000"/>
                  </a:srgbClr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ED1CAC-40B9-12F5-3652-D26168048B6E}"/>
              </a:ext>
            </a:extLst>
          </p:cNvPr>
          <p:cNvSpPr txBox="1"/>
          <p:nvPr/>
        </p:nvSpPr>
        <p:spPr>
          <a:xfrm>
            <a:off x="6695647" y="5994626"/>
            <a:ext cx="8065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HEP School – Bad Honnef, 5th Septemper 2026 </a:t>
            </a:r>
            <a:endParaRPr lang="en-GB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365A25BF-7464-0293-DD72-689E9227B276}"/>
              </a:ext>
            </a:extLst>
          </p:cNvPr>
          <p:cNvSpPr txBox="1">
            <a:spLocks/>
          </p:cNvSpPr>
          <p:nvPr/>
        </p:nvSpPr>
        <p:spPr>
          <a:xfrm>
            <a:off x="683837" y="2849561"/>
            <a:ext cx="6492394" cy="30337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None/>
              <a:defRPr sz="21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None/>
              <a:defRPr sz="18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None/>
              <a:defRPr sz="16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None/>
              <a:defRPr sz="14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None/>
              <a:defRPr sz="14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/>
          </a:p>
        </p:txBody>
      </p:sp>
      <p:pic>
        <p:nvPicPr>
          <p:cNvPr id="8" name="Picture 7" descr="Uni Freiburg Logo - Design Tagebuch">
            <a:extLst>
              <a:ext uri="{FF2B5EF4-FFF2-40B4-BE49-F238E27FC236}">
                <a16:creationId xmlns:a16="http://schemas.microsoft.com/office/drawing/2014/main" id="{30376C80-4EB3-A56A-4AAC-7C0E592F80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9829" y="392667"/>
            <a:ext cx="2900417" cy="217225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83B984E-EDC5-2590-C087-841822C4CB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9828" y="2022541"/>
            <a:ext cx="2900418" cy="16540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A14D135-162D-1999-D6B7-5C2888AF42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9827" y="3676581"/>
            <a:ext cx="2900419" cy="1525592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5676BAF-F45B-86A5-CF63-65E76B98E1D3}"/>
              </a:ext>
            </a:extLst>
          </p:cNvPr>
          <p:cNvSpPr txBox="1">
            <a:spLocks/>
          </p:cNvSpPr>
          <p:nvPr/>
        </p:nvSpPr>
        <p:spPr>
          <a:xfrm>
            <a:off x="321754" y="1878264"/>
            <a:ext cx="7465656" cy="43810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/>
              <a:t>PhD candidate at the University of Freiburg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RTG 3186 member </a:t>
            </a:r>
            <a:r>
              <a:rPr lang="en-US" sz="2400" dirty="0">
                <a:solidFill>
                  <a:schemeClr val="accent3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hlinkClick r:id="rId6" tooltip="RTG 3186: Looking for signposts towards the New Standard Model of particle physics (NewSM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“</a:t>
            </a:r>
            <a:r>
              <a:rPr lang="en-GB" sz="2400" dirty="0">
                <a:solidFill>
                  <a:schemeClr val="accent3"/>
                </a:solidFill>
                <a:hlinkClick r:id="rId6" tooltip="RTG 3186: Looking for signposts towards the New Standard Model of particle physics (NewSM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Looking for signposts towards the New Standard Model of particle physics (</a:t>
            </a:r>
            <a:r>
              <a:rPr lang="en-GB" sz="2400" dirty="0" err="1">
                <a:solidFill>
                  <a:schemeClr val="accent3"/>
                </a:solidFill>
                <a:hlinkClick r:id="rId6" tooltip="RTG 3186: Looking for signposts towards the New Standard Model of particle physics (NewSM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NewSM</a:t>
            </a:r>
            <a:r>
              <a:rPr lang="en-GB" sz="2400" dirty="0">
                <a:solidFill>
                  <a:schemeClr val="accent3"/>
                </a:solidFill>
                <a:hlinkClick r:id="rId6" tooltip="RTG 3186: Looking for signposts towards the New Standard Model of particle physics (NewSM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)</a:t>
            </a:r>
            <a:r>
              <a:rPr lang="en-US" sz="2400" dirty="0">
                <a:solidFill>
                  <a:schemeClr val="accent3"/>
                </a:solidFill>
              </a:rPr>
              <a:t>”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GB" sz="2400" dirty="0"/>
              <a:t>Higgs boson pair production </a:t>
            </a:r>
            <a:r>
              <a:rPr lang="en-US" sz="2400" dirty="0"/>
              <a:t>in bb-</a:t>
            </a:r>
            <a:r>
              <a:rPr lang="el-GR" sz="2400" dirty="0">
                <a:latin typeface="Aptos" panose="020B0004020202020204" pitchFamily="34" charset="0"/>
              </a:rPr>
              <a:t>ττ</a:t>
            </a:r>
            <a:r>
              <a:rPr lang="en-US" sz="2400" dirty="0"/>
              <a:t> channel </a:t>
            </a:r>
          </a:p>
          <a:p>
            <a:pPr marL="0" indent="0">
              <a:buNone/>
            </a:pPr>
            <a:r>
              <a:rPr lang="en-GB" sz="2400" dirty="0"/>
              <a:t>with the ATLAS Experiment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Experimental particle physics group – Brian Moser</a:t>
            </a:r>
          </a:p>
          <a:p>
            <a:pPr marL="503763" indent="-342900">
              <a:lnSpc>
                <a:spcPct val="115000"/>
              </a:lnSpc>
              <a:buClr>
                <a:schemeClr val="dk1"/>
              </a:buClr>
              <a:buSzPts val="1700"/>
            </a:pPr>
            <a:endParaRPr lang="en-GB" sz="24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7998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046AA-EF2B-478E-7649-632ABA013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92265CC-1BF7-8D98-7AA0-9CCF835F6465}"/>
              </a:ext>
            </a:extLst>
          </p:cNvPr>
          <p:cNvSpPr txBox="1"/>
          <p:nvPr/>
        </p:nvSpPr>
        <p:spPr>
          <a:xfrm>
            <a:off x="219402" y="596900"/>
            <a:ext cx="115807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chemeClr val="tx2"/>
                </a:solidFill>
              </a:rPr>
              <a:t>SIGNATURE IN OSCILLATIONS</a:t>
            </a:r>
            <a:endParaRPr lang="en-GB" sz="4000" dirty="0"/>
          </a:p>
        </p:txBody>
      </p:sp>
      <p:sp>
        <p:nvSpPr>
          <p:cNvPr id="2" name="Slide Number Placeholder 11">
            <a:extLst>
              <a:ext uri="{FF2B5EF4-FFF2-40B4-BE49-F238E27FC236}">
                <a16:creationId xmlns:a16="http://schemas.microsoft.com/office/drawing/2014/main" id="{7DD2C4B3-54F3-B5A0-0F7B-632EDF8F6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4012" y="5895975"/>
            <a:ext cx="551167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19CAEEE1-F99E-4D1F-AF0D-CC2EDF1E55D6}" type="slidenum">
              <a:rPr lang="en-US" sz="1600" smtClean="0">
                <a:solidFill>
                  <a:schemeClr val="tx1">
                    <a:tint val="75000"/>
                  </a:schemeClr>
                </a:solidFill>
              </a:rPr>
              <a:pPr>
                <a:spcAft>
                  <a:spcPts val="600"/>
                </a:spcAft>
              </a:pPr>
              <a:t>10</a:t>
            </a:fld>
            <a:endParaRPr lang="en-US" sz="1600" dirty="0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5A0CE5-326A-4BDA-0239-4F6FF57C40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23" y="1840509"/>
            <a:ext cx="5092495" cy="38502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1E8C6BB-95AF-AA2B-EAD9-C781297DD2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884" y="1840508"/>
            <a:ext cx="5092495" cy="3850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1979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D1B1D6-17C6-ECD5-CC68-AA76DA30B2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75BEF-78A2-E557-837F-0CB2875CB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812" y="250146"/>
            <a:ext cx="10515600" cy="1325563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tx2"/>
                </a:solidFill>
              </a:rPr>
              <a:t>Signature in Mass Scale </a:t>
            </a:r>
            <a:endParaRPr lang="en-GB" sz="4000" dirty="0">
              <a:solidFill>
                <a:schemeClr val="tx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7996DA-1723-DDFC-F27C-6D19DAAF7CD2}"/>
              </a:ext>
            </a:extLst>
          </p:cNvPr>
          <p:cNvSpPr txBox="1"/>
          <p:nvPr/>
        </p:nvSpPr>
        <p:spPr>
          <a:xfrm>
            <a:off x="827315" y="2415007"/>
            <a:ext cx="5061857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400" dirty="0"/>
              <a:t>N-Naturalness modifies the </a:t>
            </a:r>
            <a:r>
              <a:rPr lang="de-DE" sz="2400" b="1" dirty="0">
                <a:solidFill>
                  <a:srgbClr val="E98A0B"/>
                </a:solidFill>
              </a:rPr>
              <a:t>estimation for the effective mass </a:t>
            </a:r>
            <a:r>
              <a:rPr lang="de-DE" sz="2400" dirty="0"/>
              <a:t>of the neutrino </a:t>
            </a:r>
          </a:p>
          <a:p>
            <a:endParaRPr lang="en-GB" sz="2400" b="1" dirty="0"/>
          </a:p>
          <a:p>
            <a:r>
              <a:rPr lang="en-GB" sz="2400" dirty="0"/>
              <a:t>We can use the </a:t>
            </a:r>
            <a:r>
              <a:rPr lang="en-GB" sz="2400" b="1" dirty="0" err="1">
                <a:solidFill>
                  <a:schemeClr val="accent3"/>
                </a:solidFill>
              </a:rPr>
              <a:t>neutrinoless</a:t>
            </a:r>
            <a:r>
              <a:rPr lang="en-GB" sz="2400" b="1" dirty="0">
                <a:solidFill>
                  <a:schemeClr val="accent3"/>
                </a:solidFill>
              </a:rPr>
              <a:t> double beta decay</a:t>
            </a:r>
            <a:r>
              <a:rPr lang="en-GB" sz="2400" dirty="0"/>
              <a:t> </a:t>
            </a:r>
            <a:r>
              <a:rPr lang="en-GB" sz="2400" b="1" dirty="0">
                <a:solidFill>
                  <a:schemeClr val="accent3"/>
                </a:solidFill>
              </a:rPr>
              <a:t>0𝜈𝛽𝛽 </a:t>
            </a:r>
            <a:r>
              <a:rPr lang="en-GB" sz="2400" dirty="0"/>
              <a:t>half-life time to get an estimate for the </a:t>
            </a:r>
            <a:r>
              <a:rPr lang="de-DE" sz="2400" b="1" dirty="0">
                <a:solidFill>
                  <a:srgbClr val="92D050"/>
                </a:solidFill>
              </a:rPr>
              <a:t>effective Majorana mass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474FA4F-96C7-813F-15F6-778B14761A7D}"/>
              </a:ext>
            </a:extLst>
          </p:cNvPr>
          <p:cNvGrpSpPr/>
          <p:nvPr/>
        </p:nvGrpSpPr>
        <p:grpSpPr>
          <a:xfrm>
            <a:off x="6778587" y="2415007"/>
            <a:ext cx="4717825" cy="2661104"/>
            <a:chOff x="7302499" y="4116421"/>
            <a:chExt cx="4520434" cy="2062455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EC2B2940-D2CB-0C5D-4DC3-BF8D034FA2D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13503" y="5439645"/>
              <a:ext cx="2499306" cy="73923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37AB544-BF75-6BBB-5CF3-DB34CC9FBD94}"/>
                </a:ext>
              </a:extLst>
            </p:cNvPr>
            <p:cNvSpPr txBox="1"/>
            <p:nvPr/>
          </p:nvSpPr>
          <p:spPr>
            <a:xfrm>
              <a:off x="7680117" y="4116421"/>
              <a:ext cx="4142816" cy="2556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solidFill>
                    <a:srgbClr val="92D050"/>
                  </a:solidFill>
                </a:rPr>
                <a:t>Effective Majorana mass</a:t>
              </a:r>
              <a:endParaRPr lang="en-GB" sz="2400" b="1" dirty="0">
                <a:solidFill>
                  <a:srgbClr val="92D050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107401C-FBD7-1B91-19A1-A9E6A075A93F}"/>
                </a:ext>
              </a:extLst>
            </p:cNvPr>
            <p:cNvSpPr txBox="1"/>
            <p:nvPr/>
          </p:nvSpPr>
          <p:spPr>
            <a:xfrm>
              <a:off x="7302499" y="4658532"/>
              <a:ext cx="939965" cy="204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/>
                <a:t>SM:</a:t>
              </a:r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915AB01-4040-4538-D835-09153A99C6FF}"/>
                </a:ext>
              </a:extLst>
            </p:cNvPr>
            <p:cNvSpPr txBox="1"/>
            <p:nvPr/>
          </p:nvSpPr>
          <p:spPr>
            <a:xfrm>
              <a:off x="7342150" y="5600769"/>
              <a:ext cx="7809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/>
                <a:t>NN:</a:t>
              </a:r>
              <a:endParaRPr lang="en-GB" dirty="0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5B582E8-E4AB-89A3-71A3-4AD4CCDBE3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13503" y="4560354"/>
              <a:ext cx="1783936" cy="74199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sp>
        <p:nvSpPr>
          <p:cNvPr id="6" name="Slide Number Placeholder 11">
            <a:extLst>
              <a:ext uri="{FF2B5EF4-FFF2-40B4-BE49-F238E27FC236}">
                <a16:creationId xmlns:a16="http://schemas.microsoft.com/office/drawing/2014/main" id="{29EE980A-E13D-CE70-05BF-1984A08C7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4013" y="5883275"/>
            <a:ext cx="550862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19CAEEE1-F99E-4D1F-AF0D-CC2EDF1E55D6}" type="slidenum">
              <a:rPr lang="en-US" sz="1600" smtClean="0">
                <a:solidFill>
                  <a:schemeClr val="tx1">
                    <a:tint val="75000"/>
                  </a:schemeClr>
                </a:solidFill>
              </a:rPr>
              <a:pPr>
                <a:spcAft>
                  <a:spcPts val="600"/>
                </a:spcAft>
              </a:pPr>
              <a:t>11</a:t>
            </a:fld>
            <a:endParaRPr lang="en-US" sz="1600" dirty="0">
              <a:solidFill>
                <a:schemeClr val="tx1">
                  <a:tint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9860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CA054C-B61E-F411-4FE3-9A2453C76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AB5F2-DB4F-0569-CEF2-489F8B38448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94575" y="609600"/>
            <a:ext cx="4797425" cy="71437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 dirty="0"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rPr>
              <a:t>experiments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6A96318-1305-A2E8-0732-53C52816A2E7}"/>
              </a:ext>
            </a:extLst>
          </p:cNvPr>
          <p:cNvGrpSpPr/>
          <p:nvPr/>
        </p:nvGrpSpPr>
        <p:grpSpPr>
          <a:xfrm>
            <a:off x="80226" y="80319"/>
            <a:ext cx="6641925" cy="6697361"/>
            <a:chOff x="1" y="0"/>
            <a:chExt cx="5713422" cy="685800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2A7C73F6-3D2B-07D3-8658-DA49D31E4C38}"/>
                </a:ext>
              </a:extLst>
            </p:cNvPr>
            <p:cNvGrpSpPr/>
            <p:nvPr/>
          </p:nvGrpSpPr>
          <p:grpSpPr>
            <a:xfrm>
              <a:off x="1" y="0"/>
              <a:ext cx="5713422" cy="6858000"/>
              <a:chOff x="1" y="-4715"/>
              <a:chExt cx="5749111" cy="6862715"/>
            </a:xfrm>
          </p:grpSpPr>
          <p:pic>
            <p:nvPicPr>
              <p:cNvPr id="1028" name="Picture 4" descr="Scientists switch on the world's largest neutrino detector deep ...">
                <a:extLst>
                  <a:ext uri="{FF2B5EF4-FFF2-40B4-BE49-F238E27FC236}">
                    <a16:creationId xmlns:a16="http://schemas.microsoft.com/office/drawing/2014/main" id="{1623A652-3687-7451-7FEB-B3E446F2DEF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225" r="24650"/>
              <a:stretch>
                <a:fillRect/>
              </a:stretch>
            </p:blipFill>
            <p:spPr bwMode="auto">
              <a:xfrm>
                <a:off x="1" y="-4715"/>
                <a:ext cx="3068117" cy="336065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26" name="Picture 2" descr="Center for Neutrino Physics at Virginia Tech">
                <a:extLst>
                  <a:ext uri="{FF2B5EF4-FFF2-40B4-BE49-F238E27FC236}">
                    <a16:creationId xmlns:a16="http://schemas.microsoft.com/office/drawing/2014/main" id="{C3F491AA-0AAE-7B74-C0DA-78197CE493C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325" r="14958" b="1"/>
              <a:stretch>
                <a:fillRect/>
              </a:stretch>
            </p:blipFill>
            <p:spPr bwMode="auto">
              <a:xfrm>
                <a:off x="7936" y="3509434"/>
                <a:ext cx="3068117" cy="334856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2" name="Picture 8" descr="Germanium solutions for LEGEND-200 experiment - CAEN - Tools for Discovery">
                <a:extLst>
                  <a:ext uri="{FF2B5EF4-FFF2-40B4-BE49-F238E27FC236}">
                    <a16:creationId xmlns:a16="http://schemas.microsoft.com/office/drawing/2014/main" id="{C41A8CF2-BC6D-0DD1-FE4A-B8C2499A9AA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989" r="31756" b="-2"/>
              <a:stretch>
                <a:fillRect/>
              </a:stretch>
            </p:blipFill>
            <p:spPr bwMode="auto">
              <a:xfrm>
                <a:off x="3409664" y="3515629"/>
                <a:ext cx="2339448" cy="33175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5E088CD-5D68-FDEF-AA96-F24460992C33}"/>
                </a:ext>
              </a:extLst>
            </p:cNvPr>
            <p:cNvSpPr txBox="1"/>
            <p:nvPr/>
          </p:nvSpPr>
          <p:spPr>
            <a:xfrm>
              <a:off x="3718007" y="3788025"/>
              <a:ext cx="1855318" cy="378191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de-DE" b="1" dirty="0"/>
                <a:t>GERDA - LEGEND</a:t>
              </a:r>
              <a:endParaRPr lang="en-GB" b="1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D4C2902-661E-98E0-A079-8CEC3034DF93}"/>
                </a:ext>
              </a:extLst>
            </p:cNvPr>
            <p:cNvSpPr txBox="1"/>
            <p:nvPr/>
          </p:nvSpPr>
          <p:spPr>
            <a:xfrm>
              <a:off x="897910" y="3817352"/>
              <a:ext cx="1205517" cy="378191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de-DE" b="1" dirty="0"/>
                <a:t>DAYA BAY</a:t>
              </a:r>
              <a:endParaRPr lang="en-GB" b="1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CBDA7AD-8EA3-DCD4-4360-1D923E18AEB1}"/>
                </a:ext>
              </a:extLst>
            </p:cNvPr>
            <p:cNvSpPr txBox="1"/>
            <p:nvPr/>
          </p:nvSpPr>
          <p:spPr>
            <a:xfrm>
              <a:off x="1124126" y="445531"/>
              <a:ext cx="717111" cy="387867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de-DE" b="1" dirty="0"/>
                <a:t>JUNO</a:t>
              </a:r>
              <a:endParaRPr lang="en-GB" b="1" dirty="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2DCB09A-D0A2-2FA4-3166-314526F8F5BF}"/>
              </a:ext>
            </a:extLst>
          </p:cNvPr>
          <p:cNvSpPr txBox="1"/>
          <p:nvPr/>
        </p:nvSpPr>
        <p:spPr>
          <a:xfrm>
            <a:off x="6814658" y="1934070"/>
            <a:ext cx="5203171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/>
              <a:t>Build a </a:t>
            </a:r>
            <a:r>
              <a:rPr lang="de-DE" sz="2400" b="1" dirty="0">
                <a:solidFill>
                  <a:schemeClr val="accent3"/>
                </a:solidFill>
              </a:rPr>
              <a:t>forward model</a:t>
            </a:r>
            <a:r>
              <a:rPr lang="de-DE" sz="2400" b="1" dirty="0"/>
              <a:t> </a:t>
            </a:r>
            <a:r>
              <a:rPr lang="de-DE" sz="2400" dirty="0"/>
              <a:t>for each experiment in </a:t>
            </a:r>
            <a:r>
              <a:rPr lang="de-DE" sz="2400" b="1" dirty="0">
                <a:solidFill>
                  <a:srgbClr val="92D050"/>
                </a:solidFill>
              </a:rPr>
              <a:t>Newtrinos.jl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/>
              <a:t>Include all the </a:t>
            </a:r>
            <a:r>
              <a:rPr lang="de-DE" sz="2400" b="1" dirty="0">
                <a:solidFill>
                  <a:srgbClr val="E98A0B"/>
                </a:solidFill>
              </a:rPr>
              <a:t>backgrounds and systematics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/>
              <a:t>From theoretical models to </a:t>
            </a:r>
            <a:r>
              <a:rPr lang="de-DE" sz="2400" b="1" dirty="0">
                <a:solidFill>
                  <a:srgbClr val="92D050"/>
                </a:solidFill>
              </a:rPr>
              <a:t>realistic predictions</a:t>
            </a:r>
          </a:p>
          <a:p>
            <a:endParaRPr lang="de-D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Compare them with the </a:t>
            </a:r>
            <a:r>
              <a:rPr lang="en-GB" sz="2400" b="1" dirty="0">
                <a:solidFill>
                  <a:srgbClr val="E98A0B"/>
                </a:solidFill>
              </a:rPr>
              <a:t>public data </a:t>
            </a:r>
            <a:r>
              <a:rPr lang="en-GB" sz="2400" dirty="0"/>
              <a:t>provided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12AAE489-83C0-6C6D-EB97-6E0AC9DF37F6}"/>
              </a:ext>
            </a:extLst>
          </p:cNvPr>
          <p:cNvSpPr txBox="1">
            <a:spLocks/>
          </p:cNvSpPr>
          <p:nvPr/>
        </p:nvSpPr>
        <p:spPr>
          <a:xfrm>
            <a:off x="10514012" y="58959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900" b="1" i="0" kern="120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0C12960-6E85-460F-B6E3-5B82CB31AF3D}" type="slidenum">
              <a:rPr lang="en-US" sz="1600" smtClean="0">
                <a:solidFill>
                  <a:schemeClr val="tx1"/>
                </a:solidFill>
              </a:rPr>
              <a:pPr/>
              <a:t>12</a:t>
            </a:fld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0455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F3091-8BC0-AA24-ED82-57AD1AC53B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E8F75-0CA0-BBBB-A6C8-06500C552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46191" y="441471"/>
            <a:ext cx="6542191" cy="893602"/>
          </a:xfrm>
        </p:spPr>
        <p:txBody>
          <a:bodyPr anchor="b">
            <a:normAutofit/>
          </a:bodyPr>
          <a:lstStyle/>
          <a:p>
            <a:pPr algn="ctr"/>
            <a:r>
              <a:rPr lang="de-DE" sz="4000" dirty="0">
                <a:solidFill>
                  <a:schemeClr val="tx2"/>
                </a:solidFill>
              </a:rPr>
              <a:t>Analysis</a:t>
            </a:r>
            <a:endParaRPr lang="en-GB" sz="4000" dirty="0">
              <a:solidFill>
                <a:schemeClr val="tx1"/>
              </a:solidFill>
              <a:effectLst>
                <a:glow rad="38100">
                  <a:schemeClr val="bg1">
                    <a:lumMod val="65000"/>
                    <a:lumOff val="3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75CAB7-5D93-271B-1C62-7C00A3E1D706}"/>
              </a:ext>
            </a:extLst>
          </p:cNvPr>
          <p:cNvSpPr txBox="1"/>
          <p:nvPr/>
        </p:nvSpPr>
        <p:spPr>
          <a:xfrm>
            <a:off x="645283" y="1814744"/>
            <a:ext cx="521123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400" b="1" dirty="0">
                <a:solidFill>
                  <a:srgbClr val="92D050"/>
                </a:solidFill>
              </a:rPr>
              <a:t>For oscillations</a:t>
            </a:r>
            <a:r>
              <a:rPr lang="de-DE" sz="2400" dirty="0">
                <a:solidFill>
                  <a:schemeClr val="tx2"/>
                </a:solidFill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2"/>
                </a:solidFill>
              </a:rPr>
              <a:t>Fitting of the model predictions to the public data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2"/>
              </a:solidFill>
            </a:endParaRPr>
          </a:p>
          <a:p>
            <a:r>
              <a:rPr lang="en-GB" sz="2400" b="1" dirty="0">
                <a:solidFill>
                  <a:srgbClr val="E98A0B"/>
                </a:solidFill>
              </a:rPr>
              <a:t>For effective mass</a:t>
            </a:r>
            <a:r>
              <a:rPr lang="en-GB" sz="2400" dirty="0">
                <a:solidFill>
                  <a:schemeClr val="tx2"/>
                </a:solidFill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2"/>
                </a:solidFill>
              </a:rPr>
              <a:t>Fitting of the model mass prediction with the limit given by the experiment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2"/>
                </a:solidFill>
              </a:rPr>
              <a:t>It is a point-like comparison </a:t>
            </a:r>
          </a:p>
        </p:txBody>
      </p:sp>
      <p:sp>
        <p:nvSpPr>
          <p:cNvPr id="3" name="Slide Number Placeholder 11">
            <a:extLst>
              <a:ext uri="{FF2B5EF4-FFF2-40B4-BE49-F238E27FC236}">
                <a16:creationId xmlns:a16="http://schemas.microsoft.com/office/drawing/2014/main" id="{8476708B-C4BD-C8DA-734E-551C74EB6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4012" y="5883275"/>
            <a:ext cx="551167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19CAEEE1-F99E-4D1F-AF0D-CC2EDF1E55D6}" type="slidenum">
              <a:rPr lang="en-US" sz="1600" smtClean="0">
                <a:solidFill>
                  <a:schemeClr val="tx1">
                    <a:tint val="75000"/>
                  </a:schemeClr>
                </a:solidFill>
              </a:rPr>
              <a:pPr>
                <a:spcAft>
                  <a:spcPts val="600"/>
                </a:spcAft>
              </a:pPr>
              <a:t>13</a:t>
            </a:fld>
            <a:endParaRPr lang="en-US" sz="160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A3D1D79-8104-77C0-162D-63DBD2BFF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5283" y="6064168"/>
            <a:ext cx="7543800" cy="365125"/>
          </a:xfrm>
        </p:spPr>
        <p:txBody>
          <a:bodyPr/>
          <a:lstStyle/>
          <a:p>
            <a:r>
              <a:rPr lang="en-GB" dirty="0"/>
              <a:t>An, F. P, et al. “Precision Measurement of Reactor Antineutrino Oscillation at </a:t>
            </a:r>
            <a:r>
              <a:rPr lang="en-GB" dirty="0" err="1"/>
              <a:t>Kilometer</a:t>
            </a:r>
            <a:r>
              <a:rPr lang="en-GB" dirty="0"/>
              <a:t>-Scale Baselines by Daya Bay.” Physical Review Letters, vol. 130, no. 16, 21 Apr. 2023, https://doi.org/10.1103/physrevlett.130.161802. 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9BA400-A08E-33A2-D8ED-10B527E982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853" y="1322310"/>
            <a:ext cx="5620498" cy="4249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8970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E8FFC-C723-669D-39AD-CE4ECD852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DF4CC39-DD28-E91D-B194-2712A4DB3B2A}"/>
              </a:ext>
            </a:extLst>
          </p:cNvPr>
          <p:cNvSpPr txBox="1"/>
          <p:nvPr/>
        </p:nvSpPr>
        <p:spPr>
          <a:xfrm>
            <a:off x="661987" y="1582340"/>
            <a:ext cx="4945972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tx2"/>
                </a:solidFill>
              </a:rPr>
              <a:t>Scan over parameters </a:t>
            </a:r>
            <a:r>
              <a:rPr lang="en-GB" sz="2400" b="1" dirty="0">
                <a:solidFill>
                  <a:srgbClr val="E98A0B"/>
                </a:solidFill>
              </a:rPr>
              <a:t>r &amp; N</a:t>
            </a:r>
          </a:p>
          <a:p>
            <a:endParaRPr lang="en-GB" sz="2400" dirty="0">
              <a:solidFill>
                <a:schemeClr val="tx2"/>
              </a:solidFill>
            </a:endParaRPr>
          </a:p>
          <a:p>
            <a:r>
              <a:rPr lang="en-GB" sz="2400" dirty="0">
                <a:solidFill>
                  <a:schemeClr val="tx2"/>
                </a:solidFill>
              </a:rPr>
              <a:t>The 90% C.L. </a:t>
            </a:r>
            <a:r>
              <a:rPr lang="en-GB" sz="2400" b="1" dirty="0">
                <a:solidFill>
                  <a:srgbClr val="E98A0B"/>
                </a:solidFill>
              </a:rPr>
              <a:t>excluded regions </a:t>
            </a:r>
            <a:r>
              <a:rPr lang="en-GB" sz="2400" dirty="0">
                <a:solidFill>
                  <a:schemeClr val="tx2"/>
                </a:solidFill>
              </a:rPr>
              <a:t>are computed </a:t>
            </a:r>
          </a:p>
          <a:p>
            <a:endParaRPr lang="en-GB" sz="2400" dirty="0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2"/>
                </a:solidFill>
              </a:rPr>
              <a:t>For</a:t>
            </a:r>
            <a:r>
              <a:rPr lang="en-GB" sz="2400" b="1" dirty="0">
                <a:solidFill>
                  <a:schemeClr val="tx2"/>
                </a:solidFill>
              </a:rPr>
              <a:t> </a:t>
            </a:r>
            <a:r>
              <a:rPr lang="en-GB" sz="2400" b="1" dirty="0">
                <a:solidFill>
                  <a:srgbClr val="92D050"/>
                </a:solidFill>
              </a:rPr>
              <a:t>each model</a:t>
            </a:r>
            <a:r>
              <a:rPr lang="en-GB" sz="2400" dirty="0">
                <a:solidFill>
                  <a:srgbClr val="92D050"/>
                </a:solidFill>
              </a:rPr>
              <a:t> </a:t>
            </a:r>
            <a:r>
              <a:rPr lang="en-GB" sz="2400" dirty="0">
                <a:solidFill>
                  <a:schemeClr val="tx2"/>
                </a:solidFill>
              </a:rPr>
              <a:t>and ordering</a:t>
            </a:r>
          </a:p>
          <a:p>
            <a:endParaRPr lang="en-GB" sz="2400" dirty="0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2"/>
                </a:solidFill>
              </a:rPr>
              <a:t>For </a:t>
            </a:r>
            <a:r>
              <a:rPr lang="en-GB" sz="2400" b="1" dirty="0">
                <a:solidFill>
                  <a:srgbClr val="92D050"/>
                </a:solidFill>
              </a:rPr>
              <a:t>each experiment</a:t>
            </a:r>
            <a:r>
              <a:rPr lang="en-GB" sz="2400" b="1" dirty="0">
                <a:solidFill>
                  <a:schemeClr val="tx2"/>
                </a:solidFill>
              </a:rPr>
              <a:t>, </a:t>
            </a:r>
            <a:r>
              <a:rPr lang="en-GB" sz="2400" dirty="0">
                <a:solidFill>
                  <a:schemeClr val="tx2"/>
                </a:solidFill>
              </a:rPr>
              <a:t>singularly and as a </a:t>
            </a:r>
            <a:r>
              <a:rPr lang="en-GB" sz="2400" b="1" dirty="0">
                <a:solidFill>
                  <a:srgbClr val="92D050"/>
                </a:solidFill>
              </a:rPr>
              <a:t>global fit</a:t>
            </a:r>
          </a:p>
          <a:p>
            <a:pPr lvl="1"/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AA44C8AA-AECF-6B62-A452-BD0AAFDDD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4012" y="5883275"/>
            <a:ext cx="551167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19CAEEE1-F99E-4D1F-AF0D-CC2EDF1E55D6}" type="slidenum">
              <a:rPr lang="en-US" sz="1600" smtClean="0">
                <a:solidFill>
                  <a:schemeClr val="tx1">
                    <a:tint val="75000"/>
                  </a:schemeClr>
                </a:solidFill>
              </a:rPr>
              <a:pPr>
                <a:spcAft>
                  <a:spcPts val="600"/>
                </a:spcAft>
              </a:pPr>
              <a:t>14</a:t>
            </a:fld>
            <a:endParaRPr lang="en-US" sz="1600" dirty="0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E57606F-0143-09AA-CEF8-19B992C63C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461349"/>
            <a:ext cx="5721466" cy="3814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8135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CBF7F6-77F0-03FF-5B4D-AA93C0BF7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4951D-E960-91C3-CD6F-A6305EA9E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838" y="678065"/>
            <a:ext cx="11463528" cy="808042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en-US" sz="40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Results </a:t>
            </a:r>
            <a:r>
              <a:rPr lang="en-US" sz="4000" dirty="0">
                <a:solidFill>
                  <a:schemeClr val="tx2"/>
                </a:solidFill>
              </a:rPr>
              <a:t>for</a:t>
            </a:r>
            <a:r>
              <a:rPr lang="en-US" sz="40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MAJORANA case                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17036715-ED7F-41D4-EA0B-3167A8C3A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4013" y="5883275"/>
            <a:ext cx="550862" cy="365125"/>
          </a:xfrm>
        </p:spPr>
        <p:txBody>
          <a:bodyPr>
            <a:normAutofit/>
          </a:bodyPr>
          <a:lstStyle/>
          <a:p>
            <a:fld id="{70C12960-6E85-460F-B6E3-5B82CB31AF3D}" type="slidenum">
              <a:rPr lang="en-US" sz="1600" smtClean="0">
                <a:solidFill>
                  <a:schemeClr val="tx1"/>
                </a:solidFill>
              </a:rPr>
              <a:t>15</a:t>
            </a:fld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DAFDF0-7A0C-3EF1-6C8D-FC9D3BADD2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46" y="1675030"/>
            <a:ext cx="5316154" cy="40193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9E1F9EE-64DE-A9DE-6653-983FBD9A94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301" y="1675030"/>
            <a:ext cx="5316154" cy="4019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0016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4E1063-F3C5-917A-A190-95688F6A4F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C7FF2-56AA-0706-B471-120F4A9CB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239" y="609600"/>
            <a:ext cx="11463528" cy="80804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40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Results </a:t>
            </a:r>
            <a:r>
              <a:rPr lang="en-US" sz="4000" dirty="0">
                <a:solidFill>
                  <a:schemeClr val="tx2"/>
                </a:solidFill>
              </a:rPr>
              <a:t>FOR</a:t>
            </a:r>
            <a:r>
              <a:rPr lang="en-US" sz="40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dirty="0">
                <a:solidFill>
                  <a:schemeClr val="tx2"/>
                </a:solidFill>
              </a:rPr>
              <a:t>DIRAC</a:t>
            </a:r>
            <a:r>
              <a:rPr lang="en-US" sz="40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case                   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914486AB-3593-E134-C038-29CCE1619F7C}"/>
                  </a:ext>
                </a:extLst>
              </p14:cNvPr>
              <p14:cNvContentPartPr/>
              <p14:nvPr/>
            </p14:nvContentPartPr>
            <p14:xfrm>
              <a:off x="6868286" y="3777360"/>
              <a:ext cx="360" cy="3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914486AB-3593-E134-C038-29CCE1619F7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862166" y="3771240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12AFE613-F98F-3E1F-BF95-31B483E895A5}"/>
                  </a:ext>
                </a:extLst>
              </p14:cNvPr>
              <p14:cNvContentPartPr/>
              <p14:nvPr/>
            </p14:nvContentPartPr>
            <p14:xfrm>
              <a:off x="7016722" y="2280202"/>
              <a:ext cx="3065400" cy="148392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12AFE613-F98F-3E1F-BF95-31B483E895A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007721" y="2271202"/>
                <a:ext cx="3083042" cy="150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59BB16BE-386F-128C-EAD2-07A5E3F41B15}"/>
                  </a:ext>
                </a:extLst>
              </p14:cNvPr>
              <p14:cNvContentPartPr/>
              <p14:nvPr/>
            </p14:nvContentPartPr>
            <p14:xfrm>
              <a:off x="-356078" y="3743962"/>
              <a:ext cx="360" cy="36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59BB16BE-386F-128C-EAD2-07A5E3F41B15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365078" y="3734962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C0CEC8E5-B640-3625-456A-D047D690D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4012" y="5895975"/>
            <a:ext cx="551167" cy="365125"/>
          </a:xfrm>
        </p:spPr>
        <p:txBody>
          <a:bodyPr>
            <a:normAutofit/>
          </a:bodyPr>
          <a:lstStyle/>
          <a:p>
            <a:fld id="{70C12960-6E85-460F-B6E3-5B82CB31AF3D}" type="slidenum">
              <a:rPr lang="en-US" sz="1600" smtClean="0">
                <a:solidFill>
                  <a:schemeClr val="tx1"/>
                </a:solidFill>
              </a:rPr>
              <a:t>16</a:t>
            </a:fld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6666E9-1EF0-92E9-4010-431D09E3F32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991" y="1803367"/>
            <a:ext cx="5896018" cy="4457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7999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BBAD74-4560-342E-FFA2-927E571134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D4F8D-C9D5-8B2A-DEED-E94B1302E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6613" y="103246"/>
            <a:ext cx="9833548" cy="1325563"/>
          </a:xfrm>
        </p:spPr>
        <p:txBody>
          <a:bodyPr anchor="b">
            <a:normAutofit/>
          </a:bodyPr>
          <a:lstStyle/>
          <a:p>
            <a:pPr algn="ctr"/>
            <a:r>
              <a:rPr lang="de-DE" sz="3600" dirty="0">
                <a:solidFill>
                  <a:schemeClr val="tx2"/>
                </a:solidFill>
              </a:rPr>
              <a:t>Conclusions</a:t>
            </a:r>
            <a:endParaRPr lang="en-GB" sz="36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11">
            <a:extLst>
              <a:ext uri="{FF2B5EF4-FFF2-40B4-BE49-F238E27FC236}">
                <a16:creationId xmlns:a16="http://schemas.microsoft.com/office/drawing/2014/main" id="{A123D1A2-0596-6F45-D988-9C94C4F08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4012" y="5883275"/>
            <a:ext cx="551167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19CAEEE1-F99E-4D1F-AF0D-CC2EDF1E55D6}" type="slidenum">
              <a:rPr lang="en-US" sz="1600" smtClean="0">
                <a:solidFill>
                  <a:schemeClr val="tx1">
                    <a:tint val="75000"/>
                  </a:schemeClr>
                </a:solidFill>
              </a:rPr>
              <a:pPr>
                <a:spcAft>
                  <a:spcPts val="600"/>
                </a:spcAft>
              </a:pPr>
              <a:t>17</a:t>
            </a:fld>
            <a:endParaRPr lang="en-US" sz="160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6D0D7B-5372-4571-74F4-321A40D5A355}"/>
              </a:ext>
            </a:extLst>
          </p:cNvPr>
          <p:cNvSpPr txBox="1"/>
          <p:nvPr/>
        </p:nvSpPr>
        <p:spPr>
          <a:xfrm>
            <a:off x="740229" y="2051209"/>
            <a:ext cx="10711541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de-DE" sz="2400" dirty="0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tx2"/>
                </a:solidFill>
              </a:rPr>
              <a:t>We </a:t>
            </a:r>
            <a:r>
              <a:rPr lang="de-DE" sz="2400" b="1" dirty="0">
                <a:solidFill>
                  <a:srgbClr val="E98A0B"/>
                </a:solidFill>
              </a:rPr>
              <a:t>exclude non-fine-tuned scenarios </a:t>
            </a:r>
            <a:r>
              <a:rPr lang="de-DE" sz="2400" dirty="0"/>
              <a:t>with N=10</a:t>
            </a:r>
            <a:r>
              <a:rPr lang="de-DE" sz="2400" baseline="30000" dirty="0"/>
              <a:t>4 </a:t>
            </a:r>
            <a:r>
              <a:rPr lang="de-DE" sz="2400" dirty="0"/>
              <a:t>and r=1 </a:t>
            </a:r>
            <a:r>
              <a:rPr lang="de-DE" sz="2400" dirty="0">
                <a:solidFill>
                  <a:schemeClr val="tx2"/>
                </a:solidFill>
              </a:rPr>
              <a:t>in the </a:t>
            </a:r>
            <a:r>
              <a:rPr lang="de-DE" sz="2400" b="1" dirty="0">
                <a:solidFill>
                  <a:srgbClr val="E98A0B"/>
                </a:solidFill>
              </a:rPr>
              <a:t>Majorana case </a:t>
            </a:r>
            <a:r>
              <a:rPr lang="de-DE" sz="2400" dirty="0"/>
              <a:t>NO and IO </a:t>
            </a:r>
            <a:r>
              <a:rPr lang="de-DE" sz="2400" dirty="0">
                <a:solidFill>
                  <a:schemeClr val="tx2"/>
                </a:solidFill>
              </a:rPr>
              <a:t>(benchmark of the theory)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400" dirty="0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tx2"/>
                </a:solidFill>
              </a:rPr>
              <a:t>In the Dirac case we exclude non-fine-tuned scenarios only up to N~50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400" dirty="0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tx2"/>
                </a:solidFill>
              </a:rPr>
              <a:t>We set the </a:t>
            </a:r>
            <a:r>
              <a:rPr lang="de-DE" sz="2400" b="1" dirty="0">
                <a:solidFill>
                  <a:schemeClr val="accent3"/>
                </a:solidFill>
              </a:rPr>
              <a:t>first bounds on N and r from </a:t>
            </a:r>
            <a:r>
              <a:rPr lang="en-GB" sz="2400" b="1" dirty="0">
                <a:solidFill>
                  <a:schemeClr val="accent3"/>
                </a:solidFill>
              </a:rPr>
              <a:t>the public data </a:t>
            </a:r>
            <a:r>
              <a:rPr lang="en-GB" sz="2400" dirty="0">
                <a:solidFill>
                  <a:schemeClr val="tx2"/>
                </a:solidFill>
              </a:rPr>
              <a:t>of neutrino experiments</a:t>
            </a:r>
            <a:endParaRPr lang="de-DE" sz="2400" dirty="0">
              <a:solidFill>
                <a:schemeClr val="tx2"/>
              </a:solidFill>
            </a:endParaRPr>
          </a:p>
          <a:p>
            <a:pPr lvl="1"/>
            <a:endParaRPr lang="en-GB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8132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2002C9-FE6F-CE61-DE10-E108F0AC1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018" y="2465237"/>
            <a:ext cx="5612994" cy="1454051"/>
          </a:xfrm>
        </p:spPr>
        <p:txBody>
          <a:bodyPr>
            <a:normAutofit/>
          </a:bodyPr>
          <a:lstStyle/>
          <a:p>
            <a:r>
              <a:rPr lang="de-DE" sz="3600" dirty="0">
                <a:solidFill>
                  <a:schemeClr val="tx2"/>
                </a:solidFill>
              </a:rPr>
              <a:t>Thank you for your attention!</a:t>
            </a:r>
            <a:endParaRPr lang="en-GB" sz="3600" dirty="0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8B2DAB-133D-9517-42D8-07065F5115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3017" y="3919288"/>
            <a:ext cx="4977578" cy="83254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de-DE" sz="2400" dirty="0">
                <a:solidFill>
                  <a:schemeClr val="tx2"/>
                </a:solidFill>
              </a:rPr>
              <a:t>Time for questions</a:t>
            </a:r>
            <a:endParaRPr lang="en-GB" sz="2400" dirty="0">
              <a:solidFill>
                <a:schemeClr val="tx2"/>
              </a:solidFill>
            </a:endParaRPr>
          </a:p>
        </p:txBody>
      </p:sp>
      <p:pic>
        <p:nvPicPr>
          <p:cNvPr id="7" name="Graphic 6" descr="Help">
            <a:extLst>
              <a:ext uri="{FF2B5EF4-FFF2-40B4-BE49-F238E27FC236}">
                <a16:creationId xmlns:a16="http://schemas.microsoft.com/office/drawing/2014/main" id="{29D15C11-2D9B-9F2C-2994-9AAF913D94C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121726" y="1629089"/>
            <a:ext cx="3620021" cy="3620021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7690349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540E9-52C7-B9D1-C2CA-33921D851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9742" y="2852674"/>
            <a:ext cx="5754696" cy="1837349"/>
          </a:xfrm>
        </p:spPr>
        <p:txBody>
          <a:bodyPr>
            <a:normAutofit/>
          </a:bodyPr>
          <a:lstStyle/>
          <a:p>
            <a:pPr algn="ctr"/>
            <a:r>
              <a:rPr lang="de-DE" dirty="0">
                <a:solidFill>
                  <a:schemeClr val="tx2"/>
                </a:solidFill>
              </a:rPr>
              <a:t>Backup</a:t>
            </a: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2E862C-0011-6157-4854-36215792B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70C12960-6E85-460F-B6E3-5B82CB31AF3D}" type="slidenum">
              <a:rPr lang="en-US" smtClean="0"/>
              <a:pPr>
                <a:spcAft>
                  <a:spcPts val="600"/>
                </a:spcAft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342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91CE17-1C32-8337-95D8-8D7859387C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51C875-3608-347B-66FF-395F4F3BA4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190" y="392667"/>
            <a:ext cx="9469639" cy="1905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en-GB" sz="4000" dirty="0">
                <a:solidFill>
                  <a:schemeClr val="accent3"/>
                </a:solidFill>
              </a:rPr>
              <a:t>Searching for the N-naturalness tower of neutrinos</a:t>
            </a:r>
            <a:endParaRPr lang="en-US" sz="4000" dirty="0">
              <a:solidFill>
                <a:schemeClr val="accent3"/>
              </a:solidFill>
              <a:effectLst>
                <a:glow rad="38100">
                  <a:schemeClr val="bg1">
                    <a:lumMod val="65000"/>
                    <a:lumOff val="35000"/>
                    <a:alpha val="40000"/>
                  </a:schemeClr>
                </a:glow>
                <a:outerShdw blurRad="28575" dist="38100" dir="14040000" algn="tl" rotWithShape="0">
                  <a:srgbClr val="000000">
                    <a:alpha val="25000"/>
                  </a:srgbClr>
                </a:outerShdw>
              </a:effectLs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8328D5-8FD6-FFC2-7D93-19D35EF74A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192" y="2666999"/>
            <a:ext cx="6573684" cy="321627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endParaRPr lang="en-US" dirty="0"/>
          </a:p>
          <a:p>
            <a:pPr algn="l"/>
            <a:endParaRPr lang="en-US" dirty="0"/>
          </a:p>
          <a:p>
            <a:pPr algn="l"/>
            <a:endParaRPr lang="en-US" dirty="0"/>
          </a:p>
          <a:p>
            <a:pPr algn="l"/>
            <a:endParaRPr lang="en-US" dirty="0"/>
          </a:p>
          <a:p>
            <a:pPr indent="-228600" algn="l">
              <a:buFont typeface="Arial"/>
              <a:buChar char="•"/>
            </a:pPr>
            <a:endParaRPr lang="en-US" dirty="0"/>
          </a:p>
          <a:p>
            <a:pPr indent="-228600" algn="l">
              <a:buFont typeface="Arial"/>
              <a:buChar char="•"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34D016-9341-9E91-8DEC-0FD8A7C8ACB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8708571" y="2980521"/>
            <a:ext cx="3020237" cy="25334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18C608-6FF3-5FC2-98C7-AA8D96DE9E20}"/>
              </a:ext>
            </a:extLst>
          </p:cNvPr>
          <p:cNvSpPr txBox="1"/>
          <p:nvPr/>
        </p:nvSpPr>
        <p:spPr>
          <a:xfrm>
            <a:off x="6673875" y="6012131"/>
            <a:ext cx="8065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HEP School – Bad Honnef, 5th Septemper 2026 </a:t>
            </a:r>
            <a:endParaRPr lang="en-GB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C602C12A-24AB-9106-610C-E71CEB72C8C5}"/>
              </a:ext>
            </a:extLst>
          </p:cNvPr>
          <p:cNvSpPr txBox="1">
            <a:spLocks/>
          </p:cNvSpPr>
          <p:nvPr/>
        </p:nvSpPr>
        <p:spPr>
          <a:xfrm>
            <a:off x="683837" y="2849561"/>
            <a:ext cx="6492394" cy="30337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None/>
              <a:defRPr sz="21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None/>
              <a:defRPr sz="18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None/>
              <a:defRPr sz="16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None/>
              <a:defRPr sz="14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None/>
              <a:defRPr sz="14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Sofia Lonardi</a:t>
            </a:r>
          </a:p>
          <a:p>
            <a:pPr algn="l"/>
            <a:r>
              <a:rPr lang="en-US" dirty="0"/>
              <a:t>Master’s thesis project + paper in review</a:t>
            </a:r>
          </a:p>
          <a:p>
            <a:pPr algn="l"/>
            <a:endParaRPr lang="en-US" sz="1400" dirty="0"/>
          </a:p>
          <a:p>
            <a:pPr algn="l"/>
            <a:endParaRPr lang="en-US" sz="1400" dirty="0">
              <a:solidFill>
                <a:schemeClr val="tx2"/>
              </a:solidFill>
            </a:endParaRPr>
          </a:p>
          <a:p>
            <a:pPr algn="l"/>
            <a:endParaRPr lang="en-US" sz="1400" dirty="0">
              <a:solidFill>
                <a:schemeClr val="tx2"/>
              </a:solidFill>
            </a:endParaRPr>
          </a:p>
          <a:p>
            <a:pPr algn="l"/>
            <a:r>
              <a:rPr lang="en-US" sz="1600" dirty="0">
                <a:solidFill>
                  <a:schemeClr val="tx2"/>
                </a:solidFill>
              </a:rPr>
              <a:t>With Dr. Manuel </a:t>
            </a:r>
            <a:r>
              <a:rPr lang="en-US" sz="1600" dirty="0" err="1">
                <a:solidFill>
                  <a:schemeClr val="tx2"/>
                </a:solidFill>
              </a:rPr>
              <a:t>Ettengruber</a:t>
            </a:r>
            <a:endParaRPr lang="en-US" sz="1600" dirty="0">
              <a:solidFill>
                <a:schemeClr val="tx2"/>
              </a:solidFill>
            </a:endParaRPr>
          </a:p>
          <a:p>
            <a:pPr algn="l"/>
            <a:r>
              <a:rPr lang="en-US" sz="1600" dirty="0">
                <a:solidFill>
                  <a:schemeClr val="tx2"/>
                </a:solidFill>
              </a:rPr>
              <a:t>Supervised by Philipp Eller,</a:t>
            </a:r>
          </a:p>
          <a:p>
            <a:pPr algn="l"/>
            <a:r>
              <a:rPr lang="en-US" sz="1600" dirty="0">
                <a:solidFill>
                  <a:schemeClr val="tx2"/>
                </a:solidFill>
              </a:rPr>
              <a:t>Prof. Elisa </a:t>
            </a:r>
            <a:r>
              <a:rPr lang="en-US" sz="1600" dirty="0" err="1">
                <a:solidFill>
                  <a:schemeClr val="tx2"/>
                </a:solidFill>
              </a:rPr>
              <a:t>Resconi</a:t>
            </a:r>
            <a:r>
              <a:rPr lang="en-US" sz="1600" dirty="0">
                <a:solidFill>
                  <a:schemeClr val="tx2"/>
                </a:solidFill>
              </a:rPr>
              <a:t> and Prof. Georgi Dvali</a:t>
            </a:r>
          </a:p>
          <a:p>
            <a:pPr algn="l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F6D27E-BB86-0F06-BA45-790600FE7FC0}"/>
              </a:ext>
            </a:extLst>
          </p:cNvPr>
          <p:cNvSpPr txBox="1"/>
          <p:nvPr/>
        </p:nvSpPr>
        <p:spPr>
          <a:xfrm>
            <a:off x="683837" y="3612613"/>
            <a:ext cx="7369628" cy="2423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75" b="0" i="0" u="none" strike="noStrike" dirty="0">
                <a:effectLst/>
                <a:latin typeface="Courier New" panose="02070309020205020404" pitchFamily="49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https://arxiv.org/abs/2607.14243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26583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7084B8-72E7-DA7E-6576-42345B02D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2A79B-74CD-9D49-3FFC-FE1401DCC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522" y="79307"/>
            <a:ext cx="10963901" cy="1905000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tx2"/>
                </a:solidFill>
              </a:rPr>
              <a:t>N-Naturalness theory – The mechanism</a:t>
            </a:r>
            <a:endParaRPr lang="en-GB" sz="4000" dirty="0">
              <a:solidFill>
                <a:schemeClr val="tx2"/>
              </a:solidFill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5193725-4AED-CA8C-A2DB-E71F3150C3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82184" y="1536092"/>
            <a:ext cx="5475101" cy="33150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2BE5240-059B-97ED-237B-6D60AF805276}"/>
              </a:ext>
            </a:extLst>
          </p:cNvPr>
          <p:cNvSpPr txBox="1">
            <a:spLocks/>
          </p:cNvSpPr>
          <p:nvPr/>
        </p:nvSpPr>
        <p:spPr>
          <a:xfrm>
            <a:off x="547953" y="1673754"/>
            <a:ext cx="4980621" cy="3248291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4200" b="1" dirty="0"/>
              <a:t>N</a:t>
            </a:r>
            <a:r>
              <a:rPr lang="de-DE" sz="4200" dirty="0"/>
              <a:t> sectors with </a:t>
            </a:r>
            <a:r>
              <a:rPr lang="de-DE" sz="4200" b="1" dirty="0"/>
              <a:t>varying Higgs mass parameter in [-</a:t>
            </a:r>
            <a:r>
              <a:rPr lang="az-Cyrl-AZ" sz="4200" b="1" dirty="0">
                <a:latin typeface="Palatino Linotype" panose="02040502050505030304" pitchFamily="18" charset="0"/>
              </a:rPr>
              <a:t>Л</a:t>
            </a:r>
            <a:r>
              <a:rPr lang="de-DE" sz="4200" b="1" baseline="-25000" dirty="0">
                <a:latin typeface="Palatino Linotype" panose="02040502050505030304" pitchFamily="18" charset="0"/>
              </a:rPr>
              <a:t>H</a:t>
            </a:r>
            <a:r>
              <a:rPr lang="de-DE" sz="4200" b="1" baseline="30000" dirty="0">
                <a:latin typeface="Palatino Linotype" panose="02040502050505030304" pitchFamily="18" charset="0"/>
              </a:rPr>
              <a:t>2</a:t>
            </a:r>
            <a:r>
              <a:rPr lang="de-DE" sz="4200" b="1" dirty="0">
                <a:latin typeface="Palatino Linotype" panose="02040502050505030304" pitchFamily="18" charset="0"/>
              </a:rPr>
              <a:t>,</a:t>
            </a:r>
            <a:r>
              <a:rPr lang="az-Cyrl-AZ" sz="4200" b="1" dirty="0">
                <a:latin typeface="Palatino Linotype" panose="02040502050505030304" pitchFamily="18" charset="0"/>
              </a:rPr>
              <a:t> </a:t>
            </a:r>
            <a:r>
              <a:rPr lang="de-DE" sz="4200" b="1" dirty="0">
                <a:latin typeface="Palatino Linotype" panose="02040502050505030304" pitchFamily="18" charset="0"/>
              </a:rPr>
              <a:t>+</a:t>
            </a:r>
            <a:r>
              <a:rPr lang="az-Cyrl-AZ" sz="4200" b="1" dirty="0">
                <a:latin typeface="Palatino Linotype" panose="02040502050505030304" pitchFamily="18" charset="0"/>
              </a:rPr>
              <a:t> Л</a:t>
            </a:r>
            <a:r>
              <a:rPr lang="de-DE" sz="4200" b="1" baseline="-25000" dirty="0">
                <a:latin typeface="Palatino Linotype" panose="02040502050505030304" pitchFamily="18" charset="0"/>
              </a:rPr>
              <a:t>H</a:t>
            </a:r>
            <a:r>
              <a:rPr lang="de-DE" sz="4200" b="1" baseline="30000" dirty="0">
                <a:latin typeface="Palatino Linotype" panose="02040502050505030304" pitchFamily="18" charset="0"/>
              </a:rPr>
              <a:t>2</a:t>
            </a:r>
            <a:r>
              <a:rPr lang="de-DE" sz="4200" b="1" dirty="0"/>
              <a:t>]</a:t>
            </a:r>
          </a:p>
          <a:p>
            <a:pPr>
              <a:lnSpc>
                <a:spcPct val="150000"/>
              </a:lnSpc>
            </a:pPr>
            <a:r>
              <a:rPr lang="de-DE" sz="4200" b="1" dirty="0"/>
              <a:t>The Higgs mass is suppressed by N</a:t>
            </a:r>
            <a:endParaRPr lang="en-GB" sz="4200" b="1" dirty="0"/>
          </a:p>
          <a:p>
            <a:pPr>
              <a:lnSpc>
                <a:spcPct val="150000"/>
              </a:lnSpc>
            </a:pPr>
            <a:r>
              <a:rPr lang="de-DE" sz="4200" b="1" dirty="0"/>
              <a:t>r </a:t>
            </a:r>
            <a:r>
              <a:rPr lang="de-DE" sz="4200" dirty="0"/>
              <a:t>parameter measures the </a:t>
            </a:r>
            <a:r>
              <a:rPr lang="de-DE" sz="4200" b="1" dirty="0"/>
              <a:t>fine-tuning </a:t>
            </a:r>
            <a:r>
              <a:rPr lang="de-DE" sz="4200" dirty="0"/>
              <a:t>(r=1 non fine-tuned)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D3B54A7-2EDA-2000-47CB-C99B594F3569}"/>
              </a:ext>
            </a:extLst>
          </p:cNvPr>
          <p:cNvSpPr txBox="1">
            <a:spLocks/>
          </p:cNvSpPr>
          <p:nvPr/>
        </p:nvSpPr>
        <p:spPr>
          <a:xfrm>
            <a:off x="555172" y="1690688"/>
            <a:ext cx="5180357" cy="45037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BE65853D-4E7F-D430-4538-0B3008B2E0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5940" y="5639230"/>
            <a:ext cx="1752796" cy="8193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B7A03043-3B8F-13C0-C5FD-365F7C5DB608}"/>
              </a:ext>
            </a:extLst>
          </p:cNvPr>
          <p:cNvSpPr txBox="1"/>
          <p:nvPr/>
        </p:nvSpPr>
        <p:spPr>
          <a:xfrm>
            <a:off x="10706100" y="5296730"/>
            <a:ext cx="1485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10^19 GeV</a:t>
            </a:r>
            <a:endParaRPr lang="en-GB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DCC685-19FE-8801-DB33-84473DEE40A3}"/>
              </a:ext>
            </a:extLst>
          </p:cNvPr>
          <p:cNvSpPr txBox="1"/>
          <p:nvPr/>
        </p:nvSpPr>
        <p:spPr>
          <a:xfrm>
            <a:off x="6658132" y="5379155"/>
            <a:ext cx="2261603" cy="883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/>
              <a:t>The </a:t>
            </a:r>
            <a:r>
              <a:rPr lang="en-GB" b="1"/>
              <a:t>effective scale of gravity is lowered</a:t>
            </a:r>
            <a:endParaRPr lang="en-GB" b="1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FBBB006-ED1E-B7D2-6E46-E0BF9A25A468}"/>
              </a:ext>
            </a:extLst>
          </p:cNvPr>
          <p:cNvGrpSpPr/>
          <p:nvPr/>
        </p:nvGrpSpPr>
        <p:grpSpPr>
          <a:xfrm>
            <a:off x="358945" y="4890899"/>
            <a:ext cx="6124696" cy="1752352"/>
            <a:chOff x="259379" y="3364180"/>
            <a:chExt cx="6124696" cy="175235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6DB26A85-C001-D6F0-0557-4CAD9E02FCB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443913" y="3773258"/>
              <a:ext cx="3985095" cy="1026669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137F29F9-3AAF-A607-A558-DF46BDB09611}"/>
                </a:ext>
              </a:extLst>
            </p:cNvPr>
            <p:cNvSpPr/>
            <p:nvPr/>
          </p:nvSpPr>
          <p:spPr>
            <a:xfrm rot="250379">
              <a:off x="3271630" y="3637596"/>
              <a:ext cx="839952" cy="804448"/>
            </a:xfrm>
            <a:prstGeom prst="ellipse">
              <a:avLst/>
            </a:prstGeom>
            <a:no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49627BD-E2BA-93C1-6DFA-0867B49AF18A}"/>
                </a:ext>
              </a:extLst>
            </p:cNvPr>
            <p:cNvSpPr/>
            <p:nvPr/>
          </p:nvSpPr>
          <p:spPr>
            <a:xfrm>
              <a:off x="3342813" y="4385661"/>
              <a:ext cx="796925" cy="574743"/>
            </a:xfrm>
            <a:prstGeom prst="ellipse">
              <a:avLst/>
            </a:prstGeom>
            <a:noFill/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070C0"/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67F4E2A-8CAC-6A1B-8DE3-31156318DD1A}"/>
                </a:ext>
              </a:extLst>
            </p:cNvPr>
            <p:cNvSpPr txBox="1"/>
            <p:nvPr/>
          </p:nvSpPr>
          <p:spPr>
            <a:xfrm>
              <a:off x="4202657" y="4747200"/>
              <a:ext cx="198294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de-DE" b="1" dirty="0">
                  <a:solidFill>
                    <a:schemeClr val="accent6"/>
                  </a:solidFill>
                </a:rPr>
                <a:t>10^4</a:t>
              </a:r>
              <a:endParaRPr lang="en-GB" b="1" dirty="0">
                <a:solidFill>
                  <a:schemeClr val="accent6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0C96049-E850-42A8-1EE5-0B418ADC4907}"/>
                </a:ext>
              </a:extLst>
            </p:cNvPr>
            <p:cNvSpPr txBox="1"/>
            <p:nvPr/>
          </p:nvSpPr>
          <p:spPr>
            <a:xfrm>
              <a:off x="3909168" y="3364180"/>
              <a:ext cx="24749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b="1" dirty="0">
                  <a:solidFill>
                    <a:schemeClr val="accent3">
                      <a:lumMod val="75000"/>
                    </a:schemeClr>
                  </a:solidFill>
                </a:rPr>
                <a:t>10^4 GeV (SUSY)</a:t>
              </a:r>
              <a:endParaRPr lang="en-GB" b="1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FCBC9BA-3AF6-3E64-010B-6F8FB3E57D65}"/>
                </a:ext>
              </a:extLst>
            </p:cNvPr>
            <p:cNvSpPr txBox="1"/>
            <p:nvPr/>
          </p:nvSpPr>
          <p:spPr>
            <a:xfrm>
              <a:off x="259379" y="4200996"/>
              <a:ext cx="15226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b="1" dirty="0">
                  <a:solidFill>
                    <a:schemeClr val="accent1"/>
                  </a:solidFill>
                </a:rPr>
                <a:t>10^2 GeV</a:t>
              </a:r>
              <a:endParaRPr lang="en-GB" b="1" dirty="0">
                <a:solidFill>
                  <a:schemeClr val="accent1"/>
                </a:solidFill>
              </a:endParaRPr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B78CE703-A03E-5B5F-FE6C-728D1DDA493D}"/>
                </a:ext>
              </a:extLst>
            </p:cNvPr>
            <p:cNvSpPr/>
            <p:nvPr/>
          </p:nvSpPr>
          <p:spPr>
            <a:xfrm rot="250379">
              <a:off x="1510560" y="3908534"/>
              <a:ext cx="839952" cy="804448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500774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B4725B-8342-56C8-7214-022DB9B27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A2FDA7-CCC8-731E-FE0E-44C135164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21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3270B5-0240-A4BF-F0E3-7B1E38B13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701" y="219920"/>
            <a:ext cx="9010447" cy="1454051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tx2"/>
                </a:solidFill>
              </a:rPr>
              <a:t>Why are we exactly in sector 0?</a:t>
            </a:r>
            <a:endParaRPr lang="en-GB" sz="4000" dirty="0">
              <a:solidFill>
                <a:schemeClr val="tx2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0DF4D0-CF97-A138-D939-1D3FE8E3044B}"/>
              </a:ext>
            </a:extLst>
          </p:cNvPr>
          <p:cNvSpPr txBox="1"/>
          <p:nvPr/>
        </p:nvSpPr>
        <p:spPr>
          <a:xfrm>
            <a:off x="1041400" y="1673971"/>
            <a:ext cx="98552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A </a:t>
            </a:r>
            <a:r>
              <a:rPr lang="de-DE" sz="2400" b="1" dirty="0"/>
              <a:t>cosmological mechanism</a:t>
            </a:r>
            <a:r>
              <a:rPr lang="de-DE" sz="2400" dirty="0"/>
              <a:t> populates mainly the sectors with a lower Higgs mass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/>
              <a:t>Reheaton field couples to all sectors equally and decays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/>
              <a:t>The branching ratio is inversely proportional to the Higgs mass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/>
              <a:t>Different model for the reheaton (scalar, fermion, with additional heavy leptons)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/>
              <a:t>The mass must be small (~1-100 GeV)</a:t>
            </a:r>
          </a:p>
          <a:p>
            <a:endParaRPr lang="de-DE" sz="2400" dirty="0"/>
          </a:p>
          <a:p>
            <a:endParaRPr lang="de-DE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97064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D7269-6E33-CA85-8978-85B5A4DC0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F328AC-0330-8D5E-64B9-DCFCBBF38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22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0D5D7A-9D75-9B00-D247-EC364B9FC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701" y="219920"/>
            <a:ext cx="9010447" cy="1454051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tx2"/>
                </a:solidFill>
              </a:rPr>
              <a:t>Signatures IN cosmology</a:t>
            </a:r>
            <a:endParaRPr lang="en-GB" sz="4000" dirty="0">
              <a:solidFill>
                <a:schemeClr val="tx2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A7332F-C7D4-816D-9FA5-F2B31D9DF7B5}"/>
              </a:ext>
            </a:extLst>
          </p:cNvPr>
          <p:cNvSpPr txBox="1"/>
          <p:nvPr/>
        </p:nvSpPr>
        <p:spPr>
          <a:xfrm>
            <a:off x="658812" y="1673971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New photon-like species and new neutrino-like species can be detected through the CMB and in LSS data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71542A7-A8DB-8BA9-FF34-E5E122CBA0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641" y="2526581"/>
            <a:ext cx="8463493" cy="3335081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26D023-54C4-1817-0582-00AAEE411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Bansal, Saurabh, et al. “A Cosmological Case Study of a Tower of Warm Dark Matter States: Nnaturalness.” Journal of Cosmology and Astroparticle Physics, vol. 2025, no. 11, 1 Nov. 2025, p. 012, https://doi.org/10.1088/1475-7516/2025/11/012.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34380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9924D-CA31-47FE-9C2A-F3016E98D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A66F17-2002-AE01-7E69-75207020B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23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CFEF62-4052-EA8E-F9BD-1DECF7FC9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701" y="219920"/>
            <a:ext cx="9010447" cy="1454051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tx2"/>
                </a:solidFill>
              </a:rPr>
              <a:t>Other Signatures</a:t>
            </a:r>
            <a:endParaRPr lang="en-GB" sz="4000" dirty="0">
              <a:solidFill>
                <a:schemeClr val="tx2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446407-915E-5438-46CC-E37D108485EE}"/>
              </a:ext>
            </a:extLst>
          </p:cNvPr>
          <p:cNvSpPr txBox="1"/>
          <p:nvPr/>
        </p:nvSpPr>
        <p:spPr>
          <a:xfrm>
            <a:off x="658811" y="1859340"/>
            <a:ext cx="1040636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/>
              <a:t>Reheaton direct production or through Higgs decay in colliders is very suppressed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/>
              <a:t>Signatures heavily dependent on the reheaton model (vector-like lepton)</a:t>
            </a:r>
          </a:p>
          <a:p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If N ~10^4, supersymmetry or new physics should appear at 10 TeV</a:t>
            </a:r>
          </a:p>
        </p:txBody>
      </p:sp>
    </p:spTree>
    <p:extLst>
      <p:ext uri="{BB962C8B-B14F-4D97-AF65-F5344CB8AC3E}">
        <p14:creationId xmlns:p14="http://schemas.microsoft.com/office/powerpoint/2010/main" val="31380370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2A370F4-A238-F7B2-0813-DEFECDA5F1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4138" y="1673971"/>
            <a:ext cx="8372405" cy="370439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F7A8FA-3438-4E78-AC8F-5620B82FE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24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81B8D59-09BE-23D2-3D97-F358B4510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701" y="219920"/>
            <a:ext cx="9010447" cy="1454051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tx2"/>
                </a:solidFill>
              </a:rPr>
              <a:t>Similar work – Many copies</a:t>
            </a:r>
            <a:endParaRPr lang="en-GB" sz="4000" dirty="0">
              <a:solidFill>
                <a:schemeClr val="tx2"/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F8B180-B024-05FD-C1CD-603D6D0FC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err="1"/>
              <a:t>P.Eller</a:t>
            </a:r>
            <a:r>
              <a:rPr lang="en-GB" dirty="0"/>
              <a:t>, M.  </a:t>
            </a:r>
            <a:r>
              <a:rPr lang="en-GB" dirty="0" err="1"/>
              <a:t>Ettengruber</a:t>
            </a:r>
            <a:r>
              <a:rPr lang="en-GB" dirty="0"/>
              <a:t>, A. Zander-“Testing the Number of Neutrino Species with a Global Fit of Neutrino Data.” Physical Review D, vol. 109, no. 9, 13 May 2024, https://doi.org/10.1103/physrevd.109.095016.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0919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5E86F-9F65-D5F4-8C3A-7E4493DF2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30629"/>
            <a:ext cx="9905998" cy="1905000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tx2"/>
                </a:solidFill>
              </a:rPr>
              <a:t>Newtrinos.jl - The framework</a:t>
            </a:r>
            <a:endParaRPr lang="en-GB" sz="4000" dirty="0">
              <a:solidFill>
                <a:schemeClr val="tx2"/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1218ECF-CA48-CC63-E0E1-14B14C474E8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12799" y="1597560"/>
          <a:ext cx="8207829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E6B9DA96-E35E-2E23-1056-F79A7CDE69BE}"/>
              </a:ext>
            </a:extLst>
          </p:cNvPr>
          <p:cNvSpPr txBox="1"/>
          <p:nvPr/>
        </p:nvSpPr>
        <p:spPr>
          <a:xfrm>
            <a:off x="9832519" y="1389737"/>
            <a:ext cx="2178959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b="1" dirty="0">
                <a:solidFill>
                  <a:schemeClr val="accent2"/>
                </a:solidFill>
              </a:rPr>
              <a:t>Experiments</a:t>
            </a:r>
          </a:p>
          <a:p>
            <a:endParaRPr lang="de-DE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200" b="1" dirty="0"/>
              <a:t>Daya Bay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200" b="1" dirty="0"/>
              <a:t>Minos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200" b="1" dirty="0"/>
              <a:t>Kamland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200" b="1" dirty="0">
                <a:solidFill>
                  <a:schemeClr val="accent3"/>
                </a:solidFill>
              </a:rPr>
              <a:t>NOvA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200" b="1" dirty="0">
                <a:solidFill>
                  <a:schemeClr val="accent3"/>
                </a:solidFill>
              </a:rPr>
              <a:t>T2K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200" b="1" dirty="0"/>
              <a:t>IceCube Deepcore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200" b="1" dirty="0">
                <a:solidFill>
                  <a:schemeClr val="accent1"/>
                </a:solidFill>
              </a:rPr>
              <a:t>Katrin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200" b="1" dirty="0">
                <a:solidFill>
                  <a:schemeClr val="accent1"/>
                </a:solidFill>
              </a:rPr>
              <a:t>Gerda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200" b="1" dirty="0"/>
              <a:t>Juno-Tao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200" b="1" dirty="0"/>
              <a:t>Legend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71AA89-1382-E8EA-06F2-4D701B8EB67C}"/>
              </a:ext>
            </a:extLst>
          </p:cNvPr>
          <p:cNvSpPr txBox="1"/>
          <p:nvPr/>
        </p:nvSpPr>
        <p:spPr>
          <a:xfrm>
            <a:off x="3343046" y="5948898"/>
            <a:ext cx="2886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hlinkClick r:id="rId7"/>
              </a:rPr>
              <a:t>Newtrinos.jl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D6710D-BC4D-01B3-5C55-B5B929DC24F1}"/>
              </a:ext>
            </a:extLst>
          </p:cNvPr>
          <p:cNvSpPr txBox="1"/>
          <p:nvPr/>
        </p:nvSpPr>
        <p:spPr>
          <a:xfrm>
            <a:off x="914400" y="5948898"/>
            <a:ext cx="271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Available on Github:</a:t>
            </a:r>
            <a:endParaRPr lang="en-GB" dirty="0"/>
          </a:p>
        </p:txBody>
      </p:sp>
      <p:sp>
        <p:nvSpPr>
          <p:cNvPr id="9" name="Slide Number Placeholder 11">
            <a:extLst>
              <a:ext uri="{FF2B5EF4-FFF2-40B4-BE49-F238E27FC236}">
                <a16:creationId xmlns:a16="http://schemas.microsoft.com/office/drawing/2014/main" id="{E4DEA04A-36D6-96E9-A8AC-82BED90A4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4012" y="5883275"/>
            <a:ext cx="551167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19CAEEE1-F99E-4D1F-AF0D-CC2EDF1E55D6}" type="slidenum">
              <a:rPr lang="en-US" sz="1600" smtClean="0">
                <a:solidFill>
                  <a:schemeClr val="tx1">
                    <a:tint val="75000"/>
                  </a:schemeClr>
                </a:solidFill>
              </a:rPr>
              <a:pPr>
                <a:spcAft>
                  <a:spcPts val="600"/>
                </a:spcAft>
              </a:pPr>
              <a:t>25</a:t>
            </a:fld>
            <a:endParaRPr lang="en-US" sz="1600" dirty="0">
              <a:solidFill>
                <a:schemeClr val="tx1">
                  <a:tint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2101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63DE0-51B8-8264-F739-8A3228353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9004073" cy="707571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tx1"/>
                </a:solidFill>
              </a:rPr>
              <a:t>Daya Bay </a:t>
            </a:r>
            <a:endParaRPr lang="en-GB" sz="4000" dirty="0">
              <a:solidFill>
                <a:schemeClr val="tx1"/>
              </a:solidFill>
            </a:endParaRPr>
          </a:p>
        </p:txBody>
      </p:sp>
      <p:pic>
        <p:nvPicPr>
          <p:cNvPr id="1030" name="Picture 6" descr="The Daya Bay Reactor Neutrino Experiment has two near site Antineutrino ...">
            <a:extLst>
              <a:ext uri="{FF2B5EF4-FFF2-40B4-BE49-F238E27FC236}">
                <a16:creationId xmlns:a16="http://schemas.microsoft.com/office/drawing/2014/main" id="{D7CE2A25-3FE8-5C99-A3BC-44E5028F8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653" y="1690688"/>
            <a:ext cx="5367795" cy="4642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CB9CA2-A1CE-77F5-A87A-78C9FD95E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EEE1-F99E-4D1F-AF0D-CC2EDF1E55D6}" type="slidenum">
              <a:rPr lang="en-GB" smtClean="0"/>
              <a:t>26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C93351-C165-01EA-9EA1-89AE2CE83E3C}"/>
              </a:ext>
            </a:extLst>
          </p:cNvPr>
          <p:cNvSpPr txBox="1"/>
          <p:nvPr/>
        </p:nvSpPr>
        <p:spPr>
          <a:xfrm>
            <a:off x="763664" y="1690688"/>
            <a:ext cx="5020805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Reactor Neutrino experiment in China</a:t>
            </a:r>
          </a:p>
          <a:p>
            <a:endParaRPr lang="de-DE" sz="2400" dirty="0"/>
          </a:p>
          <a:p>
            <a:r>
              <a:rPr lang="en-GB" sz="2400" dirty="0"/>
              <a:t>6 nuclear reactor cores and </a:t>
            </a:r>
            <a:r>
              <a:rPr lang="en-GB" sz="2400" b="1" dirty="0"/>
              <a:t>8 detectors </a:t>
            </a:r>
            <a:r>
              <a:rPr lang="en-GB" sz="2400" dirty="0"/>
              <a:t>(4 near and 4 far)</a:t>
            </a:r>
          </a:p>
          <a:p>
            <a:endParaRPr lang="en-GB" sz="2400" dirty="0"/>
          </a:p>
          <a:p>
            <a:r>
              <a:rPr lang="en-GB" sz="2400" dirty="0"/>
              <a:t>Baseline of </a:t>
            </a:r>
            <a:r>
              <a:rPr lang="en-GB" sz="2400" b="1" dirty="0"/>
              <a:t>1.6 km</a:t>
            </a:r>
          </a:p>
          <a:p>
            <a:r>
              <a:rPr lang="en-GB" sz="2400" dirty="0"/>
              <a:t>Energy range </a:t>
            </a:r>
            <a:r>
              <a:rPr lang="en-GB" sz="2400" b="1" dirty="0"/>
              <a:t>[1,10] MeV</a:t>
            </a:r>
          </a:p>
          <a:p>
            <a:endParaRPr lang="en-GB" sz="2400" b="1" dirty="0"/>
          </a:p>
          <a:p>
            <a:r>
              <a:rPr lang="en-GB" sz="2400" dirty="0"/>
              <a:t>It detects </a:t>
            </a:r>
            <a:r>
              <a:rPr lang="en-GB" sz="2400" b="1" dirty="0"/>
              <a:t>electron antineutrino </a:t>
            </a:r>
            <a:r>
              <a:rPr lang="en-GB" sz="2400" dirty="0"/>
              <a:t>oscillations</a:t>
            </a:r>
          </a:p>
          <a:p>
            <a:endParaRPr lang="en-GB" sz="2400" dirty="0"/>
          </a:p>
          <a:p>
            <a:r>
              <a:rPr lang="en-GB" sz="2400" dirty="0"/>
              <a:t>Mostly sensitive to </a:t>
            </a:r>
            <a:r>
              <a:rPr lang="el-GR" sz="2400" b="1" dirty="0"/>
              <a:t>θ₁₃</a:t>
            </a:r>
            <a:r>
              <a:rPr lang="de-DE" sz="2400" b="1" dirty="0"/>
              <a:t> </a:t>
            </a:r>
            <a:r>
              <a:rPr lang="de-DE" sz="2400" dirty="0"/>
              <a:t>and</a:t>
            </a:r>
            <a:r>
              <a:rPr lang="de-DE" sz="2400" b="1" dirty="0"/>
              <a:t> </a:t>
            </a:r>
            <a:r>
              <a:rPr lang="el-GR" sz="2400" b="1" dirty="0"/>
              <a:t>Δ</a:t>
            </a:r>
            <a:r>
              <a:rPr lang="en-GB" sz="2400" b="1" dirty="0"/>
              <a:t>m²₃₁ </a:t>
            </a:r>
          </a:p>
        </p:txBody>
      </p:sp>
    </p:spTree>
    <p:extLst>
      <p:ext uri="{BB962C8B-B14F-4D97-AF65-F5344CB8AC3E}">
        <p14:creationId xmlns:p14="http://schemas.microsoft.com/office/powerpoint/2010/main" val="2658463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B73BB2-46E6-9055-F747-98F300663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9A7AB-0076-3232-72CF-99C71FC3A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9210901" cy="784855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tx1"/>
                </a:solidFill>
              </a:rPr>
              <a:t>JUNO-Tao</a:t>
            </a:r>
            <a:endParaRPr lang="en-GB" sz="40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F1522B-BCCA-2423-EE7F-344C69B29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EEE1-F99E-4D1F-AF0D-CC2EDF1E55D6}" type="slidenum">
              <a:rPr lang="en-GB" smtClean="0"/>
              <a:t>27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DCA013-713C-1187-1053-AEDD12D790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039" y="3640906"/>
            <a:ext cx="4847361" cy="26074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33C385A-008D-A9D8-45D4-1F9FCD4B74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1185" y="677073"/>
            <a:ext cx="4203994" cy="275464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D14F979-03DF-5DF7-C222-57BAEFB53AA1}"/>
              </a:ext>
            </a:extLst>
          </p:cNvPr>
          <p:cNvSpPr txBox="1"/>
          <p:nvPr/>
        </p:nvSpPr>
        <p:spPr>
          <a:xfrm>
            <a:off x="763664" y="1690688"/>
            <a:ext cx="602902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Reactor Neutrino experiment in China</a:t>
            </a:r>
            <a:endParaRPr lang="en-GB" sz="2400" b="1" dirty="0"/>
          </a:p>
          <a:p>
            <a:r>
              <a:rPr lang="en-GB" sz="2400" dirty="0"/>
              <a:t>It detects </a:t>
            </a:r>
            <a:r>
              <a:rPr lang="en-GB" sz="2400" b="1" dirty="0"/>
              <a:t>electron antineutrino</a:t>
            </a:r>
          </a:p>
          <a:p>
            <a:endParaRPr lang="de-DE" sz="2400" dirty="0"/>
          </a:p>
          <a:p>
            <a:r>
              <a:rPr lang="en-GB" sz="2400" dirty="0"/>
              <a:t>8 nuclear reactor cores and </a:t>
            </a:r>
            <a:r>
              <a:rPr lang="en-GB" sz="2400" b="1" dirty="0"/>
              <a:t>2 detectors </a:t>
            </a:r>
            <a:r>
              <a:rPr lang="en-GB" sz="2400" dirty="0"/>
              <a:t>(TAO near and JUNO far)</a:t>
            </a:r>
          </a:p>
          <a:p>
            <a:endParaRPr lang="en-GB" sz="2400" dirty="0"/>
          </a:p>
          <a:p>
            <a:r>
              <a:rPr lang="en-GB" sz="2400" dirty="0"/>
              <a:t>Baseline of </a:t>
            </a:r>
            <a:r>
              <a:rPr lang="en-GB" sz="2400" b="1" dirty="0"/>
              <a:t>~50 km</a:t>
            </a:r>
          </a:p>
          <a:p>
            <a:r>
              <a:rPr lang="en-GB" sz="2400" dirty="0"/>
              <a:t>Energy range </a:t>
            </a:r>
            <a:r>
              <a:rPr lang="en-GB" sz="2400" b="1" dirty="0"/>
              <a:t>[1,10] MeV</a:t>
            </a:r>
          </a:p>
          <a:p>
            <a:endParaRPr lang="en-GB" sz="2400" dirty="0"/>
          </a:p>
          <a:p>
            <a:r>
              <a:rPr lang="en-GB" sz="2400" dirty="0"/>
              <a:t>Mostly sensitive to </a:t>
            </a:r>
            <a:r>
              <a:rPr lang="el-GR" sz="2400" b="1" dirty="0"/>
              <a:t>Δ</a:t>
            </a:r>
            <a:r>
              <a:rPr lang="en-GB" sz="2400" b="1" dirty="0"/>
              <a:t>m²₃₁,</a:t>
            </a:r>
            <a:r>
              <a:rPr lang="el-GR" sz="2400" b="1" dirty="0"/>
              <a:t> Δ</a:t>
            </a:r>
            <a:r>
              <a:rPr lang="en-GB" sz="2400" b="1" dirty="0"/>
              <a:t>m²</a:t>
            </a:r>
            <a:r>
              <a:rPr lang="en-GB" sz="2400" b="1" baseline="-25000" dirty="0"/>
              <a:t>2</a:t>
            </a:r>
            <a:r>
              <a:rPr lang="en-GB" sz="2400" b="1" dirty="0"/>
              <a:t>₁,</a:t>
            </a:r>
            <a:r>
              <a:rPr lang="en-GB" sz="2400" dirty="0"/>
              <a:t> </a:t>
            </a:r>
            <a:r>
              <a:rPr lang="el-GR" sz="2400" b="1" dirty="0"/>
              <a:t>θ</a:t>
            </a:r>
            <a:r>
              <a:rPr lang="de-DE" sz="2400" b="1" baseline="-25000" dirty="0"/>
              <a:t>12</a:t>
            </a:r>
            <a:r>
              <a:rPr lang="en-GB" sz="2400" b="1" dirty="0"/>
              <a:t>  </a:t>
            </a:r>
          </a:p>
          <a:p>
            <a:endParaRPr lang="en-GB" sz="2400" dirty="0"/>
          </a:p>
          <a:p>
            <a:r>
              <a:rPr lang="en-GB" sz="2400" dirty="0"/>
              <a:t>Started its operation on the 26th of August </a:t>
            </a:r>
          </a:p>
        </p:txBody>
      </p:sp>
    </p:spTree>
    <p:extLst>
      <p:ext uri="{BB962C8B-B14F-4D97-AF65-F5344CB8AC3E}">
        <p14:creationId xmlns:p14="http://schemas.microsoft.com/office/powerpoint/2010/main" val="30609954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BF94A6-A258-6E0B-EC3E-3BFAE50AB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28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316CEE-65C4-2EB0-9F7B-AA35AE6520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3157" y="1517001"/>
            <a:ext cx="6565647" cy="492423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B6577F-0B58-5492-E38F-A03E7D4E5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701" y="219920"/>
            <a:ext cx="9010447" cy="1454051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tx2"/>
                </a:solidFill>
              </a:rPr>
              <a:t>JUNO OSCILLATIONS PREDICTIONS</a:t>
            </a:r>
            <a:endParaRPr lang="en-GB" sz="4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3314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FB9BF9-5890-82D2-9A03-28CAF38A4A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2D24E-67BB-B3E3-60E4-ABC8B8EA9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9004073" cy="707571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tx1"/>
                </a:solidFill>
              </a:rPr>
              <a:t>Katrin </a:t>
            </a:r>
            <a:endParaRPr lang="en-GB" sz="40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8FC93C-9BE1-9322-B7BF-167E8DCBC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EEE1-F99E-4D1F-AF0D-CC2EDF1E55D6}" type="slidenum">
              <a:rPr lang="en-GB" smtClean="0"/>
              <a:t>29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300E6A-3B47-4735-3C8D-26FCF09F9D57}"/>
              </a:ext>
            </a:extLst>
          </p:cNvPr>
          <p:cNvSpPr txBox="1"/>
          <p:nvPr/>
        </p:nvSpPr>
        <p:spPr>
          <a:xfrm>
            <a:off x="752778" y="1592717"/>
            <a:ext cx="62184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Mass spectrometer</a:t>
            </a:r>
          </a:p>
          <a:p>
            <a:endParaRPr lang="de-DE" sz="2400" dirty="0"/>
          </a:p>
          <a:p>
            <a:r>
              <a:rPr lang="en-GB" sz="2400" dirty="0"/>
              <a:t>Measures the end-point of</a:t>
            </a:r>
          </a:p>
          <a:p>
            <a:r>
              <a:rPr lang="en-GB" sz="2400" dirty="0"/>
              <a:t>the electron spectrum from </a:t>
            </a:r>
          </a:p>
          <a:p>
            <a:r>
              <a:rPr lang="el-GR" sz="2400" dirty="0"/>
              <a:t>ϐ</a:t>
            </a:r>
            <a:r>
              <a:rPr lang="de-DE" sz="2400" dirty="0"/>
              <a:t> decay of Tritium</a:t>
            </a:r>
            <a:r>
              <a:rPr lang="en-GB" sz="2400" dirty="0"/>
              <a:t> </a:t>
            </a:r>
          </a:p>
          <a:p>
            <a:endParaRPr lang="en-GB" sz="2400" dirty="0"/>
          </a:p>
          <a:p>
            <a:r>
              <a:rPr lang="en-GB" sz="2400" dirty="0"/>
              <a:t>The latest result given by Katrin in 2025 is the upper limit 𝑚𝜈 &lt; 0.45 eV at 90% C.L.</a:t>
            </a:r>
          </a:p>
          <a:p>
            <a:endParaRPr lang="en-GB" sz="2400" dirty="0"/>
          </a:p>
          <a:p>
            <a:r>
              <a:rPr lang="en-GB" sz="2400" dirty="0"/>
              <a:t>Can in principle also be used but it would require a full spectrum analysis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F214B6-D3C9-D4DB-63CF-2415AD6A8C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8649" y="620486"/>
            <a:ext cx="5949837" cy="2774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505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7FBE9-1140-45D6-59BB-B03E1B067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7317" y="24954"/>
            <a:ext cx="9833548" cy="1325563"/>
          </a:xfrm>
        </p:spPr>
        <p:txBody>
          <a:bodyPr anchor="b">
            <a:normAutofit/>
          </a:bodyPr>
          <a:lstStyle/>
          <a:p>
            <a:pPr algn="ctr"/>
            <a:r>
              <a:rPr lang="de-DE" sz="4000" dirty="0">
                <a:solidFill>
                  <a:schemeClr val="tx2"/>
                </a:solidFill>
              </a:rPr>
              <a:t>Motivation</a:t>
            </a:r>
            <a:endParaRPr lang="en-GB" sz="4000" dirty="0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8231D3-4FF9-C623-F733-2FC0644E25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6821" y="1699327"/>
            <a:ext cx="6516854" cy="4292117"/>
          </a:xfrm>
          <a:noFill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dirty="0"/>
              <a:t>Many hints that </a:t>
            </a:r>
            <a:r>
              <a:rPr lang="de-DE" sz="2400" b="1" dirty="0">
                <a:solidFill>
                  <a:schemeClr val="accent3"/>
                </a:solidFill>
              </a:rPr>
              <a:t>physics beyond the Standard Model</a:t>
            </a:r>
            <a:r>
              <a:rPr lang="de-DE" sz="2400" dirty="0"/>
              <a:t> is needed</a:t>
            </a:r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r>
              <a:rPr lang="de-DE" sz="2400" dirty="0"/>
              <a:t>Many theories developed with phenomenology</a:t>
            </a:r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r>
              <a:rPr lang="de-DE" sz="2400" b="1" dirty="0">
                <a:solidFill>
                  <a:schemeClr val="accent3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Signatures in the neutrino sector </a:t>
            </a:r>
            <a:r>
              <a:rPr lang="de-DE" sz="24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can be measured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4ADD4A-108C-3CFA-4310-4D7E04BB4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4012" y="5895975"/>
            <a:ext cx="551167" cy="365125"/>
          </a:xfrm>
        </p:spPr>
        <p:txBody>
          <a:bodyPr>
            <a:normAutofit/>
          </a:bodyPr>
          <a:lstStyle/>
          <a:p>
            <a:fld id="{70C12960-6E85-460F-B6E3-5B82CB31AF3D}" type="slidenum">
              <a:rPr lang="en-US" sz="1600" smtClean="0">
                <a:solidFill>
                  <a:schemeClr val="tx1"/>
                </a:solidFill>
              </a:rPr>
              <a:t>3</a:t>
            </a:fld>
            <a:endParaRPr lang="en-US" sz="1600" dirty="0">
              <a:solidFill>
                <a:schemeClr val="tx1"/>
              </a:solidFill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B33DB768-F54E-80D6-EBF6-9199F895F0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8282578"/>
              </p:ext>
            </p:extLst>
          </p:nvPr>
        </p:nvGraphicFramePr>
        <p:xfrm>
          <a:off x="6302828" y="1633090"/>
          <a:ext cx="6237514" cy="44245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62211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718E04-AD96-1743-64C8-6FE050BDD2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D1879-E945-8A50-2D17-923321CC0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6098" y="609600"/>
            <a:ext cx="9004073" cy="707571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tx1"/>
                </a:solidFill>
              </a:rPr>
              <a:t>GERDA - LEGEND</a:t>
            </a:r>
            <a:endParaRPr lang="en-GB" sz="40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710EC8-4669-F8E6-8BB0-46045B115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EEE1-F99E-4D1F-AF0D-CC2EDF1E55D6}" type="slidenum">
              <a:rPr lang="en-GB" smtClean="0"/>
              <a:t>30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DE4875-0A33-D7E0-0A2A-7220731ACAA3}"/>
              </a:ext>
            </a:extLst>
          </p:cNvPr>
          <p:cNvSpPr txBox="1"/>
          <p:nvPr/>
        </p:nvSpPr>
        <p:spPr>
          <a:xfrm>
            <a:off x="785434" y="1576673"/>
            <a:ext cx="5843965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Looks for </a:t>
            </a:r>
            <a:r>
              <a:rPr lang="en-GB" sz="2400" dirty="0" err="1"/>
              <a:t>neutrinoless</a:t>
            </a:r>
            <a:r>
              <a:rPr lang="en-GB" sz="2400" dirty="0"/>
              <a:t> double 𝛽-decay 0𝜈𝛽𝛽 of 76Ge</a:t>
            </a:r>
          </a:p>
          <a:p>
            <a:endParaRPr lang="en-GB" sz="2400" dirty="0"/>
          </a:p>
          <a:p>
            <a:r>
              <a:rPr lang="en-GB" sz="2400" dirty="0"/>
              <a:t>All the energy is carried away by the electrons: a very distinct peak at the 𝑄𝛽𝛽 energy</a:t>
            </a:r>
          </a:p>
          <a:p>
            <a:endParaRPr lang="de-DE" sz="2400" dirty="0"/>
          </a:p>
          <a:p>
            <a:r>
              <a:rPr lang="en-GB" sz="2400" dirty="0"/>
              <a:t>Measure of half-life time</a:t>
            </a:r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𝑇 ≥ 1.8 · 1026 yr 90% C.L. and</a:t>
            </a:r>
          </a:p>
          <a:p>
            <a:r>
              <a:rPr lang="en-GB" sz="2400" dirty="0"/>
              <a:t>𝑚𝛽𝛽 &lt; 79 –180 </a:t>
            </a:r>
            <a:r>
              <a:rPr lang="en-GB" sz="2400" dirty="0" err="1"/>
              <a:t>meV</a:t>
            </a:r>
            <a:r>
              <a:rPr lang="en-GB" sz="2400" dirty="0"/>
              <a:t> at 90% C.L.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78CD61-DF14-E639-2B7D-2B081A0B4F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409" y="526014"/>
            <a:ext cx="3575419" cy="35806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8A3743C-766F-4DBD-BD7D-9D9402958B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4571" y="4583250"/>
            <a:ext cx="2197037" cy="82568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03A3EF3-9253-F808-9BD5-C5851A4B4B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485883"/>
            <a:ext cx="5034828" cy="1846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0848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7B4C81-770E-6DBF-38E8-2D3B39B8C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AA65AE-FF4E-1958-B635-345902802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384" y="72704"/>
            <a:ext cx="9905998" cy="1905000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tx2"/>
                </a:solidFill>
              </a:rPr>
              <a:t>Signatures in Oscillations</a:t>
            </a:r>
            <a:endParaRPr lang="en-GB" sz="4000" dirty="0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92E8E-85D2-8920-A876-758731280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194559"/>
            <a:ext cx="4829280" cy="3982403"/>
          </a:xfrm>
        </p:spPr>
        <p:txBody>
          <a:bodyPr>
            <a:normAutofit/>
          </a:bodyPr>
          <a:lstStyle/>
          <a:p>
            <a:r>
              <a:rPr lang="de-DE" sz="2300" dirty="0"/>
              <a:t>The </a:t>
            </a:r>
            <a:r>
              <a:rPr lang="de-DE" sz="2300" b="1" dirty="0"/>
              <a:t>neutrino of our sector can oscillate </a:t>
            </a:r>
            <a:r>
              <a:rPr lang="de-DE" sz="2300" dirty="0"/>
              <a:t>into the ones of other sectors </a:t>
            </a:r>
          </a:p>
          <a:p>
            <a:r>
              <a:rPr lang="de-DE" sz="2300" dirty="0"/>
              <a:t>The </a:t>
            </a:r>
            <a:r>
              <a:rPr lang="de-DE" sz="2300" b="1" dirty="0"/>
              <a:t>mass squared differences scale</a:t>
            </a:r>
            <a:r>
              <a:rPr lang="de-DE" sz="2300" dirty="0"/>
              <a:t> differently for Dirac and Majorana</a:t>
            </a:r>
          </a:p>
          <a:p>
            <a:endParaRPr lang="de-D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703D58-46C8-F2D4-4153-41A944661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19CAEEE1-F99E-4D1F-AF0D-CC2EDF1E55D6}" type="slidenum">
              <a:rPr lang="en-GB" smtClean="0"/>
              <a:t>31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63C88A-BCCA-7CE6-E5CF-D780B04C75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0761" y="1872726"/>
            <a:ext cx="5708398" cy="9198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7F7E698-5CA6-C978-DF51-263A28F652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0762" y="2936874"/>
            <a:ext cx="5708398" cy="9336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2D1814F-01D9-4508-93AC-EB7AB08218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0761" y="4378316"/>
            <a:ext cx="1790792" cy="7048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2339CAA-F8F5-46A6-CF56-78FFAB5117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0761" y="5360951"/>
            <a:ext cx="2674421" cy="7048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7673E82-AB34-DCE3-2C50-646DA3A366EF}"/>
              </a:ext>
            </a:extLst>
          </p:cNvPr>
          <p:cNvSpPr txBox="1"/>
          <p:nvPr/>
        </p:nvSpPr>
        <p:spPr>
          <a:xfrm>
            <a:off x="8329971" y="4546093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Dirac</a:t>
            </a: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E100F27-DBAB-C684-C339-F0F339AAEE5E}"/>
              </a:ext>
            </a:extLst>
          </p:cNvPr>
          <p:cNvSpPr txBox="1"/>
          <p:nvPr/>
        </p:nvSpPr>
        <p:spPr>
          <a:xfrm>
            <a:off x="8828462" y="5449113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Majorana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44964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13C732-E17D-3413-3EED-987857D7D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4D6AE-973C-A903-1484-E152E3863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34" y="-576447"/>
            <a:ext cx="11851732" cy="19919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br>
              <a:rPr lang="en-US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 err="1">
                <a:solidFill>
                  <a:schemeClr val="tx2"/>
                </a:solidFill>
              </a:rPr>
              <a:t>Parametrising</a:t>
            </a:r>
            <a:r>
              <a:rPr lang="en-US" sz="4000" kern="1200" dirty="0">
                <a:solidFill>
                  <a:schemeClr val="tx2"/>
                </a:solidFill>
              </a:rPr>
              <a:t> the mass matrix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9BCFCA9-0235-52D4-75D5-88242D759555}"/>
              </a:ext>
            </a:extLst>
          </p:cNvPr>
          <p:cNvGrpSpPr/>
          <p:nvPr/>
        </p:nvGrpSpPr>
        <p:grpSpPr>
          <a:xfrm>
            <a:off x="1046842" y="2877838"/>
            <a:ext cx="12240593" cy="2557764"/>
            <a:chOff x="406364" y="434870"/>
            <a:chExt cx="12834885" cy="2565831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1C9711A4-1C7A-47D0-FF52-A59938F6321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6364" y="864925"/>
              <a:ext cx="10383231" cy="1718759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9D30DE67-D5A3-1DAF-0A82-0D13F035B4B5}"/>
                </a:ext>
              </a:extLst>
            </p:cNvPr>
            <p:cNvGrpSpPr/>
            <p:nvPr/>
          </p:nvGrpSpPr>
          <p:grpSpPr>
            <a:xfrm>
              <a:off x="643456" y="434870"/>
              <a:ext cx="12597793" cy="2565831"/>
              <a:chOff x="610799" y="453588"/>
              <a:chExt cx="12597793" cy="2565831"/>
            </a:xfrm>
          </p:grpSpPr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485DCE8F-8C3F-AB59-BEEF-E1D8F173BCEA}"/>
                  </a:ext>
                </a:extLst>
              </p:cNvPr>
              <p:cNvSpPr/>
              <p:nvPr/>
            </p:nvSpPr>
            <p:spPr>
              <a:xfrm>
                <a:off x="2189307" y="883643"/>
                <a:ext cx="406612" cy="414170"/>
              </a:xfrm>
              <a:prstGeom prst="ellipse">
                <a:avLst/>
              </a:prstGeom>
              <a:noFill/>
              <a:ln w="28575"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="1" dirty="0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C314FF0F-6CE2-8CF0-A3C5-90F230283B1D}"/>
                  </a:ext>
                </a:extLst>
              </p:cNvPr>
              <p:cNvSpPr/>
              <p:nvPr/>
            </p:nvSpPr>
            <p:spPr>
              <a:xfrm>
                <a:off x="1272383" y="2150133"/>
                <a:ext cx="406612" cy="414170"/>
              </a:xfrm>
              <a:prstGeom prst="ellipse">
                <a:avLst/>
              </a:prstGeom>
              <a:noFill/>
              <a:ln w="28575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="1" dirty="0"/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714D0996-5752-6D56-397F-57104FFFD299}"/>
                  </a:ext>
                </a:extLst>
              </p:cNvPr>
              <p:cNvSpPr/>
              <p:nvPr/>
            </p:nvSpPr>
            <p:spPr>
              <a:xfrm>
                <a:off x="6234546" y="2172552"/>
                <a:ext cx="406612" cy="414170"/>
              </a:xfrm>
              <a:prstGeom prst="ellipse">
                <a:avLst/>
              </a:prstGeom>
              <a:noFill/>
              <a:ln w="28575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="1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9CED6AE2-1B6A-0741-835B-D52095DD5072}"/>
                  </a:ext>
                </a:extLst>
              </p:cNvPr>
              <p:cNvSpPr/>
              <p:nvPr/>
            </p:nvSpPr>
            <p:spPr>
              <a:xfrm>
                <a:off x="10139235" y="1342459"/>
                <a:ext cx="531725" cy="515446"/>
              </a:xfrm>
              <a:prstGeom prst="ellipse">
                <a:avLst/>
              </a:prstGeom>
              <a:noFill/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="1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6D37ED0B-DAC7-26EE-6BD2-21AC5C452BD0}"/>
                  </a:ext>
                </a:extLst>
              </p:cNvPr>
              <p:cNvSpPr/>
              <p:nvPr/>
            </p:nvSpPr>
            <p:spPr>
              <a:xfrm>
                <a:off x="10358180" y="1838864"/>
                <a:ext cx="312780" cy="414170"/>
              </a:xfrm>
              <a:prstGeom prst="ellipse">
                <a:avLst/>
              </a:prstGeom>
              <a:noFill/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="1" dirty="0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F4AFB95D-C4E2-46FE-C83E-8E40105483CF}"/>
                  </a:ext>
                </a:extLst>
              </p:cNvPr>
              <p:cNvSpPr/>
              <p:nvPr/>
            </p:nvSpPr>
            <p:spPr>
              <a:xfrm>
                <a:off x="8177055" y="2172552"/>
                <a:ext cx="406612" cy="414170"/>
              </a:xfrm>
              <a:prstGeom prst="ellipse">
                <a:avLst/>
              </a:prstGeom>
              <a:noFill/>
              <a:ln w="28575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="1"/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A352F78E-CE26-03F2-29EE-6FD54481FE27}"/>
                  </a:ext>
                </a:extLst>
              </p:cNvPr>
              <p:cNvSpPr txBox="1"/>
              <p:nvPr/>
            </p:nvSpPr>
            <p:spPr>
              <a:xfrm>
                <a:off x="1272383" y="490469"/>
                <a:ext cx="38453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b="1" dirty="0">
                    <a:solidFill>
                      <a:schemeClr val="accent3"/>
                    </a:solidFill>
                  </a:rPr>
                  <a:t>intra-sector coupling</a:t>
                </a:r>
                <a:endParaRPr lang="en-GB" b="1" dirty="0">
                  <a:solidFill>
                    <a:schemeClr val="accent3"/>
                  </a:solidFill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89369AB6-8BDD-993E-E9D2-7A593A3753DC}"/>
                  </a:ext>
                </a:extLst>
              </p:cNvPr>
              <p:cNvSpPr txBox="1"/>
              <p:nvPr/>
            </p:nvSpPr>
            <p:spPr>
              <a:xfrm>
                <a:off x="610799" y="2650087"/>
                <a:ext cx="38453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b="1" dirty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rPr>
                  <a:t>inter-sector coupling</a:t>
                </a:r>
                <a:endParaRPr lang="en-GB" b="1" dirty="0">
                  <a:solidFill>
                    <a:schemeClr val="accent6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3842021C-E127-8828-B377-C773414A0C96}"/>
                  </a:ext>
                </a:extLst>
              </p:cNvPr>
              <p:cNvSpPr txBox="1"/>
              <p:nvPr/>
            </p:nvSpPr>
            <p:spPr>
              <a:xfrm>
                <a:off x="5517833" y="2598864"/>
                <a:ext cx="38453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b="1" dirty="0">
                    <a:solidFill>
                      <a:srgbClr val="7030A0"/>
                    </a:solidFill>
                  </a:rPr>
                  <a:t>fine-tuning</a:t>
                </a:r>
                <a:endParaRPr lang="en-GB" b="1" dirty="0">
                  <a:solidFill>
                    <a:srgbClr val="7030A0"/>
                  </a:solidFill>
                </a:endParaRP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91BEE266-F855-880E-C059-D8B5EADB88DA}"/>
                  </a:ext>
                </a:extLst>
              </p:cNvPr>
              <p:cNvSpPr txBox="1"/>
              <p:nvPr/>
            </p:nvSpPr>
            <p:spPr>
              <a:xfrm>
                <a:off x="7508421" y="2611006"/>
                <a:ext cx="38453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b="1" dirty="0">
                    <a:solidFill>
                      <a:srgbClr val="00B0F0"/>
                    </a:solidFill>
                  </a:rPr>
                  <a:t> # sectors</a:t>
                </a:r>
                <a:endParaRPr lang="en-GB" b="1" dirty="0">
                  <a:solidFill>
                    <a:srgbClr val="00B0F0"/>
                  </a:solidFill>
                </a:endParaRP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F261CD7B-1981-2993-8343-F66249FCE333}"/>
                  </a:ext>
                </a:extLst>
              </p:cNvPr>
              <p:cNvSpPr txBox="1"/>
              <p:nvPr/>
            </p:nvSpPr>
            <p:spPr>
              <a:xfrm>
                <a:off x="9253976" y="453588"/>
                <a:ext cx="3954616" cy="3704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b="1" dirty="0">
                    <a:solidFill>
                      <a:schemeClr val="accent1"/>
                    </a:solidFill>
                  </a:rPr>
                  <a:t>energy cutoff</a:t>
                </a:r>
                <a:endParaRPr lang="en-GB" b="1" dirty="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D192D197-3F13-7970-EFC0-59D00A6B2038}"/>
                  </a:ext>
                </a:extLst>
              </p:cNvPr>
              <p:cNvSpPr txBox="1"/>
              <p:nvPr/>
            </p:nvSpPr>
            <p:spPr>
              <a:xfrm>
                <a:off x="9711579" y="2609469"/>
                <a:ext cx="232903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b="1" dirty="0">
                    <a:solidFill>
                      <a:srgbClr val="FFC000"/>
                    </a:solidFill>
                  </a:rPr>
                  <a:t>Higgs self-coupling</a:t>
                </a:r>
                <a:endParaRPr lang="en-GB" b="1" dirty="0">
                  <a:solidFill>
                    <a:srgbClr val="FFC000"/>
                  </a:solidFill>
                </a:endParaRPr>
              </a:p>
            </p:txBody>
          </p:sp>
        </p:grp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60B9B71B-D1CA-E4D7-0CCC-C96DB3926322}"/>
              </a:ext>
            </a:extLst>
          </p:cNvPr>
          <p:cNvSpPr txBox="1"/>
          <p:nvPr/>
        </p:nvSpPr>
        <p:spPr>
          <a:xfrm>
            <a:off x="1272956" y="1968500"/>
            <a:ext cx="9594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We need neutrino masses, mass splittings and mixing matrices</a:t>
            </a:r>
            <a:endParaRPr lang="en-GB" sz="2400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C84A4802-51D0-BC6F-8BFA-50CD90E14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4012" y="5883275"/>
            <a:ext cx="551167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19CAEEE1-F99E-4D1F-AF0D-CC2EDF1E55D6}" type="slidenum">
              <a:rPr lang="en-US" sz="1600" smtClean="0">
                <a:solidFill>
                  <a:schemeClr val="tx1">
                    <a:tint val="75000"/>
                  </a:schemeClr>
                </a:solidFill>
              </a:rPr>
              <a:pPr>
                <a:spcAft>
                  <a:spcPts val="600"/>
                </a:spcAft>
              </a:pPr>
              <a:t>32</a:t>
            </a:fld>
            <a:endParaRPr lang="en-US" sz="1600" dirty="0">
              <a:solidFill>
                <a:schemeClr val="tx1">
                  <a:tint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3865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2E4DA-30FB-A883-4CCF-01548C280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0A1E2554-15C9-AC90-4657-8214E4B3BC13}"/>
              </a:ext>
            </a:extLst>
          </p:cNvPr>
          <p:cNvSpPr txBox="1"/>
          <p:nvPr/>
        </p:nvSpPr>
        <p:spPr>
          <a:xfrm>
            <a:off x="729344" y="806990"/>
            <a:ext cx="11571689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accent1"/>
                </a:solidFill>
              </a:rPr>
              <a:t>Generalisation to a realistic </a:t>
            </a:r>
            <a:r>
              <a:rPr lang="de-DE" sz="2400" b="1" dirty="0">
                <a:solidFill>
                  <a:schemeClr val="accent1"/>
                </a:solidFill>
              </a:rPr>
              <a:t>three-flavour </a:t>
            </a:r>
            <a:r>
              <a:rPr lang="de-DE" sz="2400" dirty="0">
                <a:solidFill>
                  <a:schemeClr val="accent1"/>
                </a:solidFill>
              </a:rPr>
              <a:t>scenario          </a:t>
            </a:r>
            <a:r>
              <a:rPr lang="de-DE" sz="2400" b="1" dirty="0">
                <a:solidFill>
                  <a:schemeClr val="accent1"/>
                </a:solidFill>
              </a:rPr>
              <a:t>3 matrices</a:t>
            </a:r>
          </a:p>
          <a:p>
            <a:endParaRPr lang="de-DE" sz="2400" b="1" dirty="0">
              <a:solidFill>
                <a:schemeClr val="accent1"/>
              </a:solidFill>
            </a:endParaRPr>
          </a:p>
          <a:p>
            <a:r>
              <a:rPr lang="de-DE" sz="2400" b="1" dirty="0">
                <a:solidFill>
                  <a:schemeClr val="accent1"/>
                </a:solidFill>
              </a:rPr>
              <a:t>We want to constrain N and r</a:t>
            </a:r>
          </a:p>
          <a:p>
            <a:endParaRPr lang="de-DE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/>
              <a:t>3 flavours have different couplings a and b         </a:t>
            </a:r>
            <a:r>
              <a:rPr lang="de-DE" sz="2400" b="1" dirty="0"/>
              <a:t>10 free parameters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/>
              <a:t>Parameters to fix: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b="1" dirty="0"/>
              <a:t>3 available constraints: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b="1" dirty="0"/>
          </a:p>
          <a:p>
            <a:endParaRPr lang="de-DE" sz="2400" dirty="0"/>
          </a:p>
          <a:p>
            <a:r>
              <a:rPr lang="de-DE" sz="2400" dirty="0"/>
              <a:t>The </a:t>
            </a:r>
            <a:r>
              <a:rPr lang="de-DE" sz="2400" b="1" dirty="0"/>
              <a:t>perturbation approach </a:t>
            </a:r>
            <a:r>
              <a:rPr lang="de-DE" sz="2400" dirty="0"/>
              <a:t>used in the analytical solution is suboptimal</a:t>
            </a:r>
          </a:p>
          <a:p>
            <a:endParaRPr lang="de-DE" sz="2400" dirty="0"/>
          </a:p>
          <a:p>
            <a:endParaRPr lang="de-D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2DC9EAB-9F6A-3F55-053B-462E9F9F7B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6606" y="4099102"/>
            <a:ext cx="2216462" cy="6256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7014992-4AC2-68F1-780E-4A6DC10D4D01}"/>
              </a:ext>
            </a:extLst>
          </p:cNvPr>
          <p:cNvCxnSpPr/>
          <p:nvPr/>
        </p:nvCxnSpPr>
        <p:spPr>
          <a:xfrm>
            <a:off x="7589468" y="2897416"/>
            <a:ext cx="53340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A2C312EC-2E56-532E-49CF-B0B144559A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2986" y="3331412"/>
            <a:ext cx="3020082" cy="6256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Slide Number Placeholder 11">
            <a:extLst>
              <a:ext uri="{FF2B5EF4-FFF2-40B4-BE49-F238E27FC236}">
                <a16:creationId xmlns:a16="http://schemas.microsoft.com/office/drawing/2014/main" id="{20ED9491-EA13-F264-FB9F-60F440928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4012" y="5883275"/>
            <a:ext cx="551167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19CAEEE1-F99E-4D1F-AF0D-CC2EDF1E55D6}" type="slidenum">
              <a:rPr lang="en-US" sz="1600" smtClean="0">
                <a:solidFill>
                  <a:schemeClr val="tx1">
                    <a:tint val="75000"/>
                  </a:schemeClr>
                </a:solidFill>
              </a:rPr>
              <a:pPr>
                <a:spcAft>
                  <a:spcPts val="600"/>
                </a:spcAft>
              </a:pPr>
              <a:t>33</a:t>
            </a:fld>
            <a:endParaRPr lang="en-US" sz="1600" dirty="0">
              <a:solidFill>
                <a:schemeClr val="tx1">
                  <a:tint val="75000"/>
                </a:schemeClr>
              </a:solidFill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D2913E2-0A44-B7BA-DB00-73F2ECA9B6AF}"/>
              </a:ext>
            </a:extLst>
          </p:cNvPr>
          <p:cNvCxnSpPr/>
          <p:nvPr/>
        </p:nvCxnSpPr>
        <p:spPr>
          <a:xfrm>
            <a:off x="8340583" y="1035958"/>
            <a:ext cx="53340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42811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78323D-44F3-BE6C-D5A7-C3E5B9ADB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42855-27A8-A13D-333D-3D629B617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022" y="211619"/>
            <a:ext cx="11326580" cy="1449125"/>
          </a:xfrm>
        </p:spPr>
        <p:txBody>
          <a:bodyPr anchor="ctr">
            <a:normAutofit/>
          </a:bodyPr>
          <a:lstStyle/>
          <a:p>
            <a:r>
              <a:rPr lang="de-DE" sz="4000" dirty="0">
                <a:solidFill>
                  <a:schemeClr val="tx2"/>
                </a:solidFill>
              </a:rPr>
              <a:t>Perturbation approach </a:t>
            </a:r>
            <a:endParaRPr lang="en-GB" sz="40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6004A5-C2AD-F4F8-1370-E58CCF10B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19CAEEE1-F99E-4D1F-AF0D-CC2EDF1E55D6}" type="slidenum">
              <a:rPr lang="en-GB" smtClean="0"/>
              <a:pPr>
                <a:spcAft>
                  <a:spcPts val="600"/>
                </a:spcAft>
              </a:pPr>
              <a:t>34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608D28-7F76-3CFC-16DD-9369BE1E8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1528" y="4090003"/>
            <a:ext cx="2089150" cy="22159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F3AAC4C-8FF3-611C-831F-ACF484F3F0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710" y="4375289"/>
            <a:ext cx="4564535" cy="13707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EAEF45F-05A4-CBFC-D0CC-47A6C093EC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649" y="1957770"/>
            <a:ext cx="2575059" cy="6713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68C7B9C1-8AB2-2955-3229-BD2F5A4B6401}"/>
              </a:ext>
            </a:extLst>
          </p:cNvPr>
          <p:cNvSpPr txBox="1"/>
          <p:nvPr/>
        </p:nvSpPr>
        <p:spPr>
          <a:xfrm>
            <a:off x="4150881" y="1881958"/>
            <a:ext cx="78820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Unperturbed, a=b</a:t>
            </a:r>
          </a:p>
          <a:p>
            <a:r>
              <a:rPr lang="de-DE" sz="2400" dirty="0"/>
              <a:t>+</a:t>
            </a:r>
          </a:p>
          <a:p>
            <a:r>
              <a:rPr lang="de-DE" sz="2400" dirty="0"/>
              <a:t>Perturbation, depends on (a-b) and so on the flavor</a:t>
            </a:r>
          </a:p>
          <a:p>
            <a:endParaRPr lang="en-GB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16C46D8-0DB7-6DE8-A9E4-C8223DC2780E}"/>
              </a:ext>
            </a:extLst>
          </p:cNvPr>
          <p:cNvGrpSpPr/>
          <p:nvPr/>
        </p:nvGrpSpPr>
        <p:grpSpPr>
          <a:xfrm>
            <a:off x="9091979" y="3815343"/>
            <a:ext cx="2667311" cy="2490652"/>
            <a:chOff x="432710" y="3788229"/>
            <a:chExt cx="2667311" cy="249065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128B2DF3-CF36-D648-1A25-0BC42EA0EF4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76178" y="4677201"/>
              <a:ext cx="1733379" cy="530125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4EBADF2B-3832-817C-9D4B-8B4AE85E84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07718" y="5332481"/>
              <a:ext cx="2270300" cy="730218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ABD48A9-BF4F-55CF-7658-82ACF1A8A611}"/>
                </a:ext>
              </a:extLst>
            </p:cNvPr>
            <p:cNvSpPr/>
            <p:nvPr/>
          </p:nvSpPr>
          <p:spPr>
            <a:xfrm>
              <a:off x="432710" y="3788229"/>
              <a:ext cx="2667311" cy="2490652"/>
            </a:xfrm>
            <a:prstGeom prst="rect">
              <a:avLst/>
            </a:prstGeom>
            <a:noFill/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50ACBE5-C2BF-8DEE-C12E-E9869DE7983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145085" y="3875183"/>
              <a:ext cx="1195564" cy="72833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A38596E3-4573-FE6F-A2C3-0595A9F1C6B1}"/>
              </a:ext>
            </a:extLst>
          </p:cNvPr>
          <p:cNvSpPr txBox="1"/>
          <p:nvPr/>
        </p:nvSpPr>
        <p:spPr>
          <a:xfrm>
            <a:off x="9266987" y="3373451"/>
            <a:ext cx="2367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accent4"/>
                </a:solidFill>
              </a:rPr>
              <a:t>Assumptions</a:t>
            </a:r>
            <a:endParaRPr lang="en-GB" b="1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4790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0006AB-FAAF-7755-884E-6F6B4A8C63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55217-33EB-8605-EEC8-9D324415E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118" y="610394"/>
            <a:ext cx="11125882" cy="178651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Perturbation limitation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6C554CA-A16F-A863-61A3-5ADFD3B9AE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609" y="2992173"/>
            <a:ext cx="8427131" cy="2588333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524EB2-21BD-A90C-7F5B-6DAB82472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Ettengruber, Manuel. “Neutrino Masses and Phenomenology in N -Naturalness.” Physical Review D, vol. 112, no. 5, 11 Sept. 2025, https://doi.org/10.1103/tg33-c6bq. Accessed 1 Mar. 2026.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8F5E4E-AFCA-6055-80BA-F12B3FF271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0479" y="1806421"/>
            <a:ext cx="2575059" cy="6713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B4C4CE0-4D1A-BFB1-AE02-2C8BD2E97857}"/>
              </a:ext>
            </a:extLst>
          </p:cNvPr>
          <p:cNvSpPr txBox="1"/>
          <p:nvPr/>
        </p:nvSpPr>
        <p:spPr>
          <a:xfrm>
            <a:off x="1086462" y="1784042"/>
            <a:ext cx="84820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Pertubation dependent on the flavors</a:t>
            </a:r>
          </a:p>
          <a:p>
            <a:r>
              <a:rPr lang="de-DE" sz="2400" dirty="0"/>
              <a:t>Many assumptions to fix the parameters</a:t>
            </a:r>
            <a:endParaRPr lang="en-GB" sz="2400" dirty="0"/>
          </a:p>
        </p:txBody>
      </p:sp>
      <p:sp>
        <p:nvSpPr>
          <p:cNvPr id="10" name="Slide Number Placeholder 11">
            <a:extLst>
              <a:ext uri="{FF2B5EF4-FFF2-40B4-BE49-F238E27FC236}">
                <a16:creationId xmlns:a16="http://schemas.microsoft.com/office/drawing/2014/main" id="{C3382896-D578-0063-D656-AD103C6AD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4012" y="5883275"/>
            <a:ext cx="551167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19CAEEE1-F99E-4D1F-AF0D-CC2EDF1E55D6}" type="slidenum">
              <a:rPr lang="en-US" sz="1600" smtClean="0">
                <a:solidFill>
                  <a:schemeClr val="tx1">
                    <a:tint val="75000"/>
                  </a:schemeClr>
                </a:solidFill>
              </a:rPr>
              <a:pPr>
                <a:spcAft>
                  <a:spcPts val="600"/>
                </a:spcAft>
              </a:pPr>
              <a:t>35</a:t>
            </a:fld>
            <a:endParaRPr lang="en-US" sz="1600" dirty="0">
              <a:solidFill>
                <a:schemeClr val="tx1">
                  <a:tint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7237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08DEB-A3B4-CE08-4735-399366076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F1ECE-5FB6-6276-D98C-107CC43B1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377043" y="53889"/>
            <a:ext cx="10934700" cy="1487039"/>
          </a:xfrm>
        </p:spPr>
        <p:txBody>
          <a:bodyPr>
            <a:normAutofit/>
          </a:bodyPr>
          <a:lstStyle/>
          <a:p>
            <a:pPr algn="ctr"/>
            <a:r>
              <a:rPr lang="de-DE" sz="4000" dirty="0">
                <a:solidFill>
                  <a:schemeClr val="tx2"/>
                </a:solidFill>
              </a:rPr>
              <a:t>Full matrix approach</a:t>
            </a:r>
            <a:endParaRPr lang="en-GB" sz="4000" dirty="0">
              <a:solidFill>
                <a:schemeClr val="tx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38FF782-5225-7F5D-7DEE-E14FBC3F3B5A}"/>
              </a:ext>
            </a:extLst>
          </p:cNvPr>
          <p:cNvSpPr txBox="1"/>
          <p:nvPr/>
        </p:nvSpPr>
        <p:spPr>
          <a:xfrm>
            <a:off x="328698" y="3724966"/>
            <a:ext cx="8141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>
                <a:solidFill>
                  <a:schemeClr val="accent6"/>
                </a:solidFill>
                <a:latin typeface="+mj-lt"/>
              </a:rPr>
              <a:t>η</a:t>
            </a:r>
            <a:r>
              <a:rPr lang="de-DE" sz="2400" b="1" dirty="0">
                <a:solidFill>
                  <a:schemeClr val="accent6"/>
                </a:solidFill>
                <a:latin typeface="+mj-lt"/>
              </a:rPr>
              <a:t> is the same for all the three flavors</a:t>
            </a:r>
            <a:endParaRPr lang="en-GB" sz="2400" b="1" dirty="0">
              <a:solidFill>
                <a:schemeClr val="accent6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BDFE3A9-3025-6885-C6AD-F2C79070AE92}"/>
              </a:ext>
            </a:extLst>
          </p:cNvPr>
          <p:cNvSpPr txBox="1"/>
          <p:nvPr/>
        </p:nvSpPr>
        <p:spPr>
          <a:xfrm>
            <a:off x="1621972" y="5549924"/>
            <a:ext cx="96291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2400" dirty="0">
              <a:solidFill>
                <a:schemeClr val="accent1"/>
              </a:solidFill>
            </a:endParaRPr>
          </a:p>
          <a:p>
            <a:r>
              <a:rPr lang="de-DE" sz="2400" b="1" dirty="0">
                <a:solidFill>
                  <a:schemeClr val="accent1"/>
                </a:solidFill>
              </a:rPr>
              <a:t>The overall factors are proportional to the absolute masses</a:t>
            </a:r>
          </a:p>
          <a:p>
            <a:endParaRPr lang="de-DE" sz="2400" dirty="0">
              <a:solidFill>
                <a:schemeClr val="accent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5817EC5-A3C5-5037-FF1B-6B332D1A43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167" y="1414137"/>
            <a:ext cx="9482936" cy="18047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19C9EC6-9249-C0CE-4D30-9A478E4A348F}"/>
              </a:ext>
            </a:extLst>
          </p:cNvPr>
          <p:cNvGrpSpPr/>
          <p:nvPr/>
        </p:nvGrpSpPr>
        <p:grpSpPr>
          <a:xfrm>
            <a:off x="2017416" y="1342951"/>
            <a:ext cx="10068917" cy="1406338"/>
            <a:chOff x="2195169" y="1760720"/>
            <a:chExt cx="10233851" cy="1100372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0704D1AD-957A-7634-9E73-D14E23292665}"/>
                </a:ext>
              </a:extLst>
            </p:cNvPr>
            <p:cNvGrpSpPr/>
            <p:nvPr/>
          </p:nvGrpSpPr>
          <p:grpSpPr>
            <a:xfrm>
              <a:off x="2195169" y="1760720"/>
              <a:ext cx="10233851" cy="1100372"/>
              <a:chOff x="2690349" y="3398612"/>
              <a:chExt cx="10233851" cy="1100372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3626289E-0EEA-D82C-46F1-1E3DFDEB0934}"/>
                  </a:ext>
                </a:extLst>
              </p:cNvPr>
              <p:cNvSpPr/>
              <p:nvPr/>
            </p:nvSpPr>
            <p:spPr>
              <a:xfrm>
                <a:off x="9827765" y="3881876"/>
                <a:ext cx="1070555" cy="617108"/>
              </a:xfrm>
              <a:prstGeom prst="ellipse">
                <a:avLst/>
              </a:prstGeom>
              <a:noFill/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59A0CD9-186E-5C76-E166-007CD6FCEF19}"/>
                  </a:ext>
                </a:extLst>
              </p:cNvPr>
              <p:cNvSpPr txBox="1"/>
              <p:nvPr/>
            </p:nvSpPr>
            <p:spPr>
              <a:xfrm>
                <a:off x="2690349" y="3398612"/>
                <a:ext cx="627617" cy="3222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l-GR" sz="2000" dirty="0">
                    <a:solidFill>
                      <a:schemeClr val="accent6"/>
                    </a:solidFill>
                    <a:latin typeface="Aptos" panose="020B0004020202020204" pitchFamily="34" charset="0"/>
                  </a:rPr>
                  <a:t>η</a:t>
                </a:r>
                <a:endParaRPr lang="en-GB" sz="2000" dirty="0">
                  <a:solidFill>
                    <a:schemeClr val="accent6"/>
                  </a:solidFill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F7E889E-51E1-5CA0-C2CE-7058BC6F33C0}"/>
                  </a:ext>
                </a:extLst>
              </p:cNvPr>
              <p:cNvSpPr txBox="1"/>
              <p:nvPr/>
            </p:nvSpPr>
            <p:spPr>
              <a:xfrm>
                <a:off x="10847920" y="3674167"/>
                <a:ext cx="2076280" cy="2663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b="1" dirty="0">
                    <a:solidFill>
                      <a:schemeClr val="accent1"/>
                    </a:solidFill>
                  </a:rPr>
                  <a:t>Overall factor</a:t>
                </a:r>
                <a:endParaRPr lang="en-GB" b="1" dirty="0">
                  <a:solidFill>
                    <a:schemeClr val="accent1"/>
                  </a:solidFill>
                </a:endParaRPr>
              </a:p>
            </p:txBody>
          </p:sp>
        </p:grp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3A4FDEC-C63C-A301-0E4A-24E35A1A8338}"/>
                </a:ext>
              </a:extLst>
            </p:cNvPr>
            <p:cNvSpPr/>
            <p:nvPr/>
          </p:nvSpPr>
          <p:spPr>
            <a:xfrm>
              <a:off x="2444209" y="1902522"/>
              <a:ext cx="378577" cy="400110"/>
            </a:xfrm>
            <a:prstGeom prst="ellipse">
              <a:avLst/>
            </a:prstGeom>
            <a:noFill/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6"/>
                </a:solidFill>
              </a:endParaRP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787AF472-A8DD-BD7C-999F-BF713AFBD4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5356" y="4376215"/>
            <a:ext cx="1497943" cy="7090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2F80289-350C-6A95-2CC5-9977C488EE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638591"/>
            <a:ext cx="4330107" cy="22634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BA1A14ED-4CEF-8A5B-0A38-19E49D4C1D03}"/>
              </a:ext>
            </a:extLst>
          </p:cNvPr>
          <p:cNvSpPr/>
          <p:nvPr/>
        </p:nvSpPr>
        <p:spPr>
          <a:xfrm>
            <a:off x="8790409" y="3638591"/>
            <a:ext cx="1119767" cy="794541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8" name="Slide Number Placeholder 11">
            <a:extLst>
              <a:ext uri="{FF2B5EF4-FFF2-40B4-BE49-F238E27FC236}">
                <a16:creationId xmlns:a16="http://schemas.microsoft.com/office/drawing/2014/main" id="{87710B3C-0A2A-C3D2-0D76-2DCE06FE4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4012" y="5883275"/>
            <a:ext cx="551167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19CAEEE1-F99E-4D1F-AF0D-CC2EDF1E55D6}" type="slidenum">
              <a:rPr lang="en-US" sz="1600" smtClean="0">
                <a:solidFill>
                  <a:schemeClr val="tx1">
                    <a:tint val="75000"/>
                  </a:schemeClr>
                </a:solidFill>
              </a:rPr>
              <a:pPr>
                <a:spcAft>
                  <a:spcPts val="600"/>
                </a:spcAft>
              </a:pPr>
              <a:t>36</a:t>
            </a:fld>
            <a:endParaRPr lang="en-US" sz="160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805D027-7F98-CB46-9E0D-F2A6B18CD892}"/>
              </a:ext>
            </a:extLst>
          </p:cNvPr>
          <p:cNvSpPr/>
          <p:nvPr/>
        </p:nvSpPr>
        <p:spPr>
          <a:xfrm>
            <a:off x="9110386" y="4376215"/>
            <a:ext cx="1119767" cy="794541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5C71951-267A-3F5A-F0B4-51719529791F}"/>
              </a:ext>
            </a:extLst>
          </p:cNvPr>
          <p:cNvSpPr/>
          <p:nvPr/>
        </p:nvSpPr>
        <p:spPr>
          <a:xfrm>
            <a:off x="9131212" y="5135112"/>
            <a:ext cx="1119767" cy="794541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6298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27DB-4E61-DFE1-81A1-5E2FCDE16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9433" y="34726"/>
            <a:ext cx="10934700" cy="1487039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tx2"/>
                </a:solidFill>
              </a:rPr>
              <a:t>Full matrix approach</a:t>
            </a:r>
            <a:endParaRPr lang="en-GB" sz="40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D12CAD-1FDB-CE87-97DD-67D9C9297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19CAEEE1-F99E-4D1F-AF0D-CC2EDF1E55D6}" type="slidenum">
              <a:rPr lang="en-GB" smtClean="0"/>
              <a:t>37</a:t>
            </a:fld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470D3E-F170-2B5F-FA0E-F2EDF08FAB75}"/>
              </a:ext>
            </a:extLst>
          </p:cNvPr>
          <p:cNvSpPr txBox="1"/>
          <p:nvPr/>
        </p:nvSpPr>
        <p:spPr>
          <a:xfrm>
            <a:off x="627651" y="3725330"/>
            <a:ext cx="105863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2400" dirty="0">
              <a:solidFill>
                <a:schemeClr val="accent1"/>
              </a:solidFill>
            </a:endParaRPr>
          </a:p>
          <a:p>
            <a:r>
              <a:rPr lang="de-DE" sz="2400" dirty="0">
                <a:solidFill>
                  <a:schemeClr val="accent1"/>
                </a:solidFill>
              </a:rPr>
              <a:t>The overall factors are are proportional to the three absolute masses</a:t>
            </a:r>
          </a:p>
          <a:p>
            <a:r>
              <a:rPr lang="en-GB" sz="2400" dirty="0">
                <a:solidFill>
                  <a:schemeClr val="accent1"/>
                </a:solidFill>
              </a:rPr>
              <a:t>We find a more precise formula for mass eigenvalues</a:t>
            </a:r>
            <a:endParaRPr lang="de-DE" sz="2400" dirty="0">
              <a:solidFill>
                <a:schemeClr val="accent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2DD752E-7F35-9BDD-0226-EBBA164AB0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947" y="5426405"/>
            <a:ext cx="8807903" cy="8636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1FFEDD-8548-4F46-6043-D824886DB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579" y="1418048"/>
            <a:ext cx="9482936" cy="18047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9147598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E908A-E061-7541-D34E-F5B43D5CF6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BF1E8-2B26-944A-CEEC-6A1B1DE55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1"/>
            <a:ext cx="10934700" cy="1487039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tx2"/>
                </a:solidFill>
              </a:rPr>
              <a:t>Full matrix eigenvalues</a:t>
            </a:r>
            <a:endParaRPr lang="en-GB" sz="40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E50764-A16E-EC37-AC65-4E5D9DE77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19CAEEE1-F99E-4D1F-AF0D-CC2EDF1E55D6}" type="slidenum">
              <a:rPr lang="en-GB" smtClean="0"/>
              <a:t>38</a:t>
            </a:fld>
            <a:endParaRPr lang="en-GB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A4CE4226-E616-4EB3-F6FB-66D3FD5889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2686" y="1247286"/>
            <a:ext cx="5071997" cy="277625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B0E7B53-9FE5-609B-6ADA-0A1FBF0DFD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959" y="3968943"/>
            <a:ext cx="4755209" cy="2602851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478E2B32-AF2E-2ADB-A343-7BC6A01A7143}"/>
              </a:ext>
            </a:extLst>
          </p:cNvPr>
          <p:cNvSpPr txBox="1"/>
          <p:nvPr/>
        </p:nvSpPr>
        <p:spPr>
          <a:xfrm>
            <a:off x="544286" y="1487040"/>
            <a:ext cx="500059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The new analytical formula gives eigenvalues closer to the numerical ones</a:t>
            </a:r>
          </a:p>
          <a:p>
            <a:endParaRPr lang="de-D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Depending on r, the highest eigenvalue is </a:t>
            </a:r>
            <a:r>
              <a:rPr lang="en-GB" sz="2000" dirty="0"/>
              <a:t>more or less in agreement</a:t>
            </a:r>
            <a:endParaRPr lang="de-DE" sz="20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2436837-354C-75DA-DFBC-32FB2A404BB1}"/>
              </a:ext>
            </a:extLst>
          </p:cNvPr>
          <p:cNvSpPr txBox="1"/>
          <p:nvPr/>
        </p:nvSpPr>
        <p:spPr>
          <a:xfrm>
            <a:off x="6792686" y="4325025"/>
            <a:ext cx="511223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We are mostly interested in the first eigenvalue because it is used to set the scale for the tower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The highest eigenvalue coefficient is calculated by diagonalising the matrix numerically</a:t>
            </a:r>
          </a:p>
        </p:txBody>
      </p:sp>
    </p:spTree>
    <p:extLst>
      <p:ext uri="{BB962C8B-B14F-4D97-AF65-F5344CB8AC3E}">
        <p14:creationId xmlns:p14="http://schemas.microsoft.com/office/powerpoint/2010/main" val="31152322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2A7BD7-AABF-9F3B-A151-2A0DA43161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7F47D-7962-1ADD-28BF-321F1D2BB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917" y="461893"/>
            <a:ext cx="11583083" cy="178651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Comparison </a:t>
            </a:r>
            <a:r>
              <a:rPr lang="en-US" sz="4000" dirty="0">
                <a:solidFill>
                  <a:schemeClr val="tx2"/>
                </a:solidFill>
              </a:rPr>
              <a:t>perturbation - full matrix</a:t>
            </a:r>
            <a:endParaRPr lang="en-US" sz="4000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1CB419BD-A5F8-5C3B-18C0-A04B6D8D1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0C12960-6E85-460F-B6E3-5B82CB31AF3D}" type="slidenum">
              <a:rPr lang="en-US" smtClean="0"/>
              <a:t>39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7CCD4E-79BE-6D2E-D906-CDAC6852BC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743" y="1476624"/>
            <a:ext cx="4850093" cy="48500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3A34F19-D73B-A916-B71E-1F078DEB20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458" y="1476626"/>
            <a:ext cx="4850092" cy="4850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19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61F8D-D8A0-6FDE-189F-0FA0AEDC2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D86A5-A49D-918F-5CFA-913FDD9C0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7317" y="24954"/>
            <a:ext cx="9833548" cy="1325563"/>
          </a:xfrm>
        </p:spPr>
        <p:txBody>
          <a:bodyPr anchor="b">
            <a:normAutofit/>
          </a:bodyPr>
          <a:lstStyle/>
          <a:p>
            <a:pPr algn="ctr"/>
            <a:r>
              <a:rPr lang="de-DE" sz="4000" dirty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N-Naturalness theory</a:t>
            </a:r>
            <a:endParaRPr lang="en-GB" sz="40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41C10E-61E3-285E-D26A-F6F0AF3128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0620" y="2085975"/>
            <a:ext cx="9833548" cy="38100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600" dirty="0"/>
              <a:t>This theory is part of a larger group of </a:t>
            </a:r>
            <a:r>
              <a:rPr lang="en-GB" sz="2600" b="1" dirty="0" err="1">
                <a:solidFill>
                  <a:srgbClr val="E98A0B"/>
                </a:solidFill>
              </a:rPr>
              <a:t>ir</a:t>
            </a:r>
            <a:r>
              <a:rPr lang="en-GB" sz="2600" b="1" dirty="0">
                <a:solidFill>
                  <a:srgbClr val="E98A0B"/>
                </a:solidFill>
              </a:rPr>
              <a:t> solutions </a:t>
            </a:r>
            <a:r>
              <a:rPr lang="en-GB" sz="2600" dirty="0"/>
              <a:t>to neutrino mass generation </a:t>
            </a:r>
          </a:p>
          <a:p>
            <a:pPr marL="0" indent="0">
              <a:buNone/>
            </a:pPr>
            <a:endParaRPr lang="en-GB" sz="2600" dirty="0"/>
          </a:p>
          <a:p>
            <a:pPr marL="0" indent="0">
              <a:buNone/>
            </a:pPr>
            <a:r>
              <a:rPr lang="en-GB" sz="2600" dirty="0"/>
              <a:t>Its phenomenology for neutrino sectors is recent, so these are the</a:t>
            </a:r>
            <a:r>
              <a:rPr lang="en-GB" sz="2600" dirty="0">
                <a:solidFill>
                  <a:srgbClr val="E98A0B"/>
                </a:solidFill>
              </a:rPr>
              <a:t> </a:t>
            </a:r>
            <a:r>
              <a:rPr lang="en-GB" sz="2600" b="1" dirty="0">
                <a:solidFill>
                  <a:srgbClr val="92D050"/>
                </a:solidFill>
              </a:rPr>
              <a:t>first constraints using public data </a:t>
            </a:r>
          </a:p>
          <a:p>
            <a:pPr marL="0" indent="0">
              <a:buNone/>
            </a:pPr>
            <a:endParaRPr lang="en-GB" sz="2600" b="1" dirty="0">
              <a:solidFill>
                <a:srgbClr val="92D050"/>
              </a:solidFill>
            </a:endParaRPr>
          </a:p>
          <a:p>
            <a:pPr marL="0" indent="0">
              <a:buNone/>
            </a:pPr>
            <a:r>
              <a:rPr lang="de-DE" sz="2600" dirty="0"/>
              <a:t>We aim at constraining the key parameters of the </a:t>
            </a:r>
            <a:r>
              <a:rPr lang="de-DE" sz="2600" b="1" dirty="0">
                <a:solidFill>
                  <a:srgbClr val="92D050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theory</a:t>
            </a:r>
            <a:r>
              <a:rPr lang="de-DE" sz="2600" b="1" dirty="0">
                <a:solidFill>
                  <a:schemeClr val="accent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26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using</a:t>
            </a:r>
            <a:r>
              <a:rPr lang="de-DE" sz="2600" b="1" dirty="0">
                <a:solidFill>
                  <a:schemeClr val="accent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600" b="1" dirty="0">
                <a:solidFill>
                  <a:srgbClr val="92D050"/>
                </a:solidFill>
              </a:rPr>
              <a:t>the public data from neutrino experiments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4AE8CF-F45A-95A5-5358-1FD591FF6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4012" y="5895975"/>
            <a:ext cx="551167" cy="365125"/>
          </a:xfrm>
        </p:spPr>
        <p:txBody>
          <a:bodyPr>
            <a:normAutofit/>
          </a:bodyPr>
          <a:lstStyle/>
          <a:p>
            <a:fld id="{70C12960-6E85-460F-B6E3-5B82CB31AF3D}" type="slidenum">
              <a:rPr lang="en-US" sz="1600" smtClean="0">
                <a:solidFill>
                  <a:schemeClr val="tx1"/>
                </a:solidFill>
              </a:rPr>
              <a:t>4</a:t>
            </a:fld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1169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9EFF4-0DB3-06E5-3337-AD7ACC4FD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4EBBDE26-BE3E-7653-4035-92323D9AA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0C12960-6E85-460F-B6E3-5B82CB31AF3D}" type="slidenum">
              <a:rPr lang="en-US" smtClean="0"/>
              <a:t>40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D6CED26-F884-FCBA-E6C1-7E44BA095D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067" y="2248408"/>
            <a:ext cx="5754426" cy="335674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D3CDC4B-BD24-DE2D-543C-2F41D288BA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0989" y="1246981"/>
            <a:ext cx="4593946" cy="267980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76CF94E-3D6E-0B6A-4299-810293A888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0988" y="4038727"/>
            <a:ext cx="4593947" cy="2679802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9E49426-46E2-BE68-078E-52A39BFE048C}"/>
              </a:ext>
            </a:extLst>
          </p:cNvPr>
          <p:cNvSpPr txBox="1">
            <a:spLocks/>
          </p:cNvSpPr>
          <p:nvPr/>
        </p:nvSpPr>
        <p:spPr>
          <a:xfrm>
            <a:off x="608917" y="461893"/>
            <a:ext cx="11583083" cy="17865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solidFill>
                  <a:schemeClr val="accent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>
                <a:solidFill>
                  <a:schemeClr val="tx2"/>
                </a:solidFill>
              </a:rPr>
              <a:t>Comparison perturbation - full matrix</a:t>
            </a:r>
            <a:endParaRPr lang="en-US" sz="4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6797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D06C0-7749-6104-C513-5C0B2F063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4EFD49-025D-3C5F-F85A-213B28451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0C12960-6E85-460F-B6E3-5B82CB31AF3D}" type="slidenum">
              <a:rPr lang="en-US" smtClean="0"/>
              <a:t>41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2833AF-67A9-47FD-AE9D-80AF8AD76E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3773" y="1547398"/>
            <a:ext cx="4954586" cy="49859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7E26055-FF65-B2CE-4596-EDA81D87D6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260" y="1547398"/>
            <a:ext cx="5022452" cy="502245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BE40DDD-6E5B-BDF4-530E-502BC4BAC3B0}"/>
              </a:ext>
            </a:extLst>
          </p:cNvPr>
          <p:cNvSpPr txBox="1"/>
          <p:nvPr/>
        </p:nvSpPr>
        <p:spPr>
          <a:xfrm>
            <a:off x="506548" y="602711"/>
            <a:ext cx="69507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dirty="0"/>
              <a:t>OSCILLATIONS - </a:t>
            </a:r>
            <a:r>
              <a:rPr lang="el-GR" sz="4000" dirty="0">
                <a:latin typeface="Aptos" panose="020B0004020202020204" pitchFamily="34" charset="0"/>
              </a:rPr>
              <a:t>η</a:t>
            </a:r>
            <a:r>
              <a:rPr lang="de-DE" sz="4000" dirty="0"/>
              <a:t> EFFECT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35855973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EC4233-92BF-3521-C0B8-617460378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0194C3F3-BF09-74A1-1110-93CB079D0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0C12960-6E85-460F-B6E3-5B82CB31AF3D}" type="slidenum">
              <a:rPr lang="en-US" smtClean="0"/>
              <a:t>42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8AD72C-BE65-76A7-B3C6-49CB91C52C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2916" y="1762803"/>
            <a:ext cx="5714300" cy="428572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FFDD7A0-1E9D-1C4D-1A7A-E5701A4030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240" y="1784754"/>
            <a:ext cx="5602616" cy="420196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C302CE6-C6EF-A9A4-0710-954B29E90FA7}"/>
              </a:ext>
            </a:extLst>
          </p:cNvPr>
          <p:cNvSpPr txBox="1"/>
          <p:nvPr/>
        </p:nvSpPr>
        <p:spPr>
          <a:xfrm>
            <a:off x="506548" y="602711"/>
            <a:ext cx="69507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dirty="0"/>
              <a:t>OSCILLATIONS – m0 EFFECT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39819240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7CDA70-35F8-A24D-5217-F2D597E74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CE384-D1E7-872F-2A56-9AF609CF9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838" y="678065"/>
            <a:ext cx="11463528" cy="808042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en-US" sz="40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Dependence on neutrino absolute mass</a:t>
            </a:r>
          </a:p>
        </p:txBody>
      </p:sp>
      <p:sp>
        <p:nvSpPr>
          <p:cNvPr id="3" name="Slide Number Placeholder 11">
            <a:extLst>
              <a:ext uri="{FF2B5EF4-FFF2-40B4-BE49-F238E27FC236}">
                <a16:creationId xmlns:a16="http://schemas.microsoft.com/office/drawing/2014/main" id="{095CC3BD-6615-FAB3-6274-099CAF864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4012" y="5883275"/>
            <a:ext cx="551167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19CAEEE1-F99E-4D1F-AF0D-CC2EDF1E55D6}" type="slidenum">
              <a:rPr lang="en-US" sz="1600" smtClean="0">
                <a:solidFill>
                  <a:schemeClr val="tx1">
                    <a:tint val="75000"/>
                  </a:schemeClr>
                </a:solidFill>
              </a:rPr>
              <a:pPr>
                <a:spcAft>
                  <a:spcPts val="600"/>
                </a:spcAft>
              </a:pPr>
              <a:t>43</a:t>
            </a:fld>
            <a:endParaRPr lang="en-US" sz="1600" dirty="0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D64A625-96E3-EB5C-1B12-CF12B05E44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785257"/>
            <a:ext cx="5251097" cy="39701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3156405-7BB8-8261-5019-9681D76F9B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904" y="1785257"/>
            <a:ext cx="5251098" cy="397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68308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5200DA-5C8A-8F7A-8778-1D1ED6BBA9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E2CF02-C6FB-82B2-7BAC-B4EA13773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44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9B00547-BB7B-BB49-EEBE-4180B364B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242" y="288323"/>
            <a:ext cx="10465937" cy="1454051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tx2"/>
                </a:solidFill>
              </a:rPr>
              <a:t>Likelihood analysis</a:t>
            </a:r>
            <a:endParaRPr lang="en-GB" sz="4000" dirty="0">
              <a:solidFill>
                <a:schemeClr val="tx2"/>
              </a:solidFill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F14B8AD-9016-9160-AD64-402B13D0D4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544307"/>
            <a:ext cx="5617029" cy="758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E828FA7-1F2B-D48F-7478-43A96CE38C0D}"/>
              </a:ext>
            </a:extLst>
          </p:cNvPr>
          <p:cNvSpPr txBox="1"/>
          <p:nvPr/>
        </p:nvSpPr>
        <p:spPr>
          <a:xfrm>
            <a:off x="535063" y="1822544"/>
            <a:ext cx="58330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Compute the likelihood </a:t>
            </a:r>
            <a:r>
              <a:rPr lang="de-DE" sz="2400" b="1" i="1" dirty="0"/>
              <a:t>L</a:t>
            </a:r>
            <a:r>
              <a:rPr lang="de-DE" sz="2400" dirty="0"/>
              <a:t> at each point of the parameter space</a:t>
            </a:r>
          </a:p>
          <a:p>
            <a:endParaRPr lang="de-DE" sz="2400" dirty="0"/>
          </a:p>
          <a:p>
            <a:r>
              <a:rPr lang="de-DE" sz="2400" dirty="0"/>
              <a:t>If more experiments together:</a:t>
            </a:r>
            <a:br>
              <a:rPr lang="de-DE" sz="2400" dirty="0"/>
            </a:br>
            <a:br>
              <a:rPr lang="de-DE" sz="2400" dirty="0"/>
            </a:br>
            <a:r>
              <a:rPr lang="de-DE" sz="2400" dirty="0"/>
              <a:t>L</a:t>
            </a:r>
            <a:r>
              <a:rPr lang="de-DE" sz="2400" baseline="-25000" dirty="0"/>
              <a:t>tot</a:t>
            </a:r>
            <a:r>
              <a:rPr lang="de-DE" sz="2400" dirty="0"/>
              <a:t>= L</a:t>
            </a:r>
            <a:r>
              <a:rPr lang="de-DE" sz="2400" baseline="-25000" dirty="0"/>
              <a:t>DAYABAY</a:t>
            </a:r>
            <a:r>
              <a:rPr lang="de-DE" sz="2400" dirty="0"/>
              <a:t> x L</a:t>
            </a:r>
            <a:r>
              <a:rPr lang="de-DE" sz="2400" baseline="-25000" dirty="0"/>
              <a:t>JUNO</a:t>
            </a:r>
            <a:r>
              <a:rPr lang="de-DE" sz="2400" dirty="0"/>
              <a:t> x ...</a:t>
            </a:r>
          </a:p>
          <a:p>
            <a:endParaRPr lang="de-DE" sz="2400" dirty="0"/>
          </a:p>
          <a:p>
            <a:endParaRPr lang="de-DE" sz="2400" dirty="0"/>
          </a:p>
          <a:p>
            <a:r>
              <a:rPr lang="de-DE" sz="2400" dirty="0"/>
              <a:t>Likelihood ratio test</a:t>
            </a:r>
          </a:p>
          <a:p>
            <a:endParaRPr lang="de-DE" sz="2400" dirty="0"/>
          </a:p>
          <a:p>
            <a:r>
              <a:rPr lang="de-DE" sz="2400" dirty="0"/>
              <a:t>Confidence levels with Wilk‘s theorem</a:t>
            </a:r>
          </a:p>
          <a:p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175814265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8EBF76-E924-B42D-7A85-95F80C319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F873AB4F-DE66-F76B-33A7-84B1201FD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380" y="300110"/>
            <a:ext cx="11640279" cy="127526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dirty="0">
                <a:solidFill>
                  <a:schemeClr val="tx2"/>
                </a:solidFill>
              </a:rPr>
              <a:t>Effective Majorana </a:t>
            </a:r>
            <a:r>
              <a:rPr lang="de-DE" sz="4000" dirty="0">
                <a:solidFill>
                  <a:schemeClr val="tx2"/>
                </a:solidFill>
              </a:rPr>
              <a:t>mass</a:t>
            </a:r>
            <a:endParaRPr lang="en-US" sz="4000" kern="1200" dirty="0">
              <a:solidFill>
                <a:schemeClr val="tx2"/>
              </a:solidFill>
            </a:endParaRP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1899D9AA-1EC5-DBA9-A547-B5614C1D9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0C12960-6E85-460F-B6E3-5B82CB31AF3D}" type="slidenum">
              <a:rPr lang="en-US" smtClean="0"/>
              <a:t>45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7ABB74A-8BC3-0570-255A-8F8CAAA712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519" y="1982752"/>
            <a:ext cx="4774257" cy="360961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7682063-A1F6-704B-FF54-18DCC50C8B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371" y="1995282"/>
            <a:ext cx="4741111" cy="3584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65954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694DDF-A827-5FB0-78C1-15B2439D8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071718-E6B7-621A-4B48-3F3067560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0C12960-6E85-460F-B6E3-5B82CB31AF3D}" type="slidenum">
              <a:rPr lang="en-US" smtClean="0"/>
              <a:t>46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1A9235-F9F8-5E51-AFD3-2F566EC568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912" y="1088571"/>
            <a:ext cx="7788729" cy="519248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3650BF4-95E7-423E-E86F-23966D102519}"/>
              </a:ext>
            </a:extLst>
          </p:cNvPr>
          <p:cNvSpPr txBox="1"/>
          <p:nvPr/>
        </p:nvSpPr>
        <p:spPr>
          <a:xfrm>
            <a:off x="435241" y="2691570"/>
            <a:ext cx="28448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dirty="0"/>
              <a:t>Daya Bay </a:t>
            </a:r>
            <a:r>
              <a:rPr lang="el-GR" sz="4000" dirty="0">
                <a:latin typeface="Aptos" panose="020B0004020202020204" pitchFamily="34" charset="0"/>
              </a:rPr>
              <a:t>η</a:t>
            </a:r>
            <a:r>
              <a:rPr lang="de-DE" sz="4000" dirty="0"/>
              <a:t> effect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384689574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4091C8-5922-26EF-E852-4D7D89C51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648FB-41E0-D70A-7E2F-D62C50186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829" y="2186731"/>
            <a:ext cx="3484300" cy="1686044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40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GERDA </a:t>
            </a:r>
            <a:br>
              <a:rPr lang="en-US" sz="40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Different matrix elements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2BE871-6C58-3E80-E0EF-1C722E3C1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0C12960-6E85-460F-B6E3-5B82CB31AF3D}" type="slidenum">
              <a:rPr lang="en-US" smtClean="0"/>
              <a:t>47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0CA162-413B-8E3E-5DC3-DDB5F0E8E7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921657"/>
            <a:ext cx="8039100" cy="535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59352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A86CCB-2D37-CCAB-3AF5-3300040C8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B0669-CCB2-81CA-93D8-03F21982E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397" y="295421"/>
            <a:ext cx="4766330" cy="1454051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tx2"/>
                </a:solidFill>
              </a:rPr>
              <a:t>Cutoff choice</a:t>
            </a:r>
            <a:endParaRPr lang="en-GB" sz="4000" dirty="0">
              <a:solidFill>
                <a:schemeClr val="tx2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99D920-A667-1F7A-C991-7E7B77809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0C12960-6E85-460F-B6E3-5B82CB31AF3D}" type="slidenum">
              <a:rPr lang="en-US" smtClean="0"/>
              <a:t>48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D784D2-5385-5E9C-CD5B-2E2FB9723E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9368" y="2892353"/>
            <a:ext cx="3985260" cy="12573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342C23E-402F-12C3-4042-0029F3A6A361}"/>
              </a:ext>
            </a:extLst>
          </p:cNvPr>
          <p:cNvSpPr txBox="1"/>
          <p:nvPr/>
        </p:nvSpPr>
        <p:spPr>
          <a:xfrm>
            <a:off x="1014397" y="1749471"/>
            <a:ext cx="5589603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tx2"/>
                </a:solidFill>
              </a:rPr>
              <a:t>Once we fix m0, r, N and we fix the cutoff scale and b as a whole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tx2"/>
                </a:solidFill>
              </a:rPr>
              <a:t>One can fix b (or the cutoff) to see what is the value of the other parameter that satisfy the relation with m0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tx2"/>
                </a:solidFill>
              </a:rPr>
              <a:t>This also gives limits on the regions of parameter space that can explain neutrino mass and hierarchy problem</a:t>
            </a:r>
          </a:p>
        </p:txBody>
      </p:sp>
    </p:spTree>
    <p:extLst>
      <p:ext uri="{BB962C8B-B14F-4D97-AF65-F5344CB8AC3E}">
        <p14:creationId xmlns:p14="http://schemas.microsoft.com/office/powerpoint/2010/main" val="9337378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DC8A01-3793-7C7F-19F2-9315B59A8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4F949-3D37-E207-C33D-5DBA7F1011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8896" y="139816"/>
            <a:ext cx="9905998" cy="1905000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tx1"/>
                </a:solidFill>
              </a:rPr>
              <a:t>Cutoff choice – </a:t>
            </a:r>
            <a:r>
              <a:rPr lang="de-DE" sz="2400" dirty="0">
                <a:solidFill>
                  <a:schemeClr val="tx1"/>
                </a:solidFill>
              </a:rPr>
              <a:t>Regions with cutoff &gt; 10 TeV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DDB1B804-DDA3-948F-5E18-DB005BA49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0C12960-6E85-460F-B6E3-5B82CB31AF3D}" type="slidenum">
              <a:rPr lang="en-US" smtClean="0"/>
              <a:t>49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A3894E-B6D4-8768-F6A4-BCBD23055B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760" y="1993022"/>
            <a:ext cx="5296999" cy="353133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C120CFF-9383-91C2-84C1-DD8C5C5991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7242" y="1993022"/>
            <a:ext cx="5296999" cy="3531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352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1">
            <a:extLst>
              <a:ext uri="{FF2B5EF4-FFF2-40B4-BE49-F238E27FC236}">
                <a16:creationId xmlns:a16="http://schemas.microsoft.com/office/drawing/2014/main" id="{36336AB6-EA1D-9CB4-B96F-227E7FC72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135" y="465560"/>
            <a:ext cx="8829454" cy="116399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The theory Aim</a:t>
            </a:r>
          </a:p>
        </p:txBody>
      </p:sp>
      <p:sp>
        <p:nvSpPr>
          <p:cNvPr id="47" name="Slide Number Placeholder 46">
            <a:extLst>
              <a:ext uri="{FF2B5EF4-FFF2-40B4-BE49-F238E27FC236}">
                <a16:creationId xmlns:a16="http://schemas.microsoft.com/office/drawing/2014/main" id="{6D7DE750-BDAE-E593-7DFE-AF5316663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0C12960-6E85-460F-B6E3-5B82CB31AF3D}" type="slidenum">
              <a:rPr lang="en-US" smtClean="0"/>
              <a:t>5</a:t>
            </a:fld>
            <a:endParaRPr lang="en-US"/>
          </a:p>
        </p:txBody>
      </p:sp>
      <p:graphicFrame>
        <p:nvGraphicFramePr>
          <p:cNvPr id="35" name="Content Placeholder 3">
            <a:extLst>
              <a:ext uri="{FF2B5EF4-FFF2-40B4-BE49-F238E27FC236}">
                <a16:creationId xmlns:a16="http://schemas.microsoft.com/office/drawing/2014/main" id="{63E588EA-26B8-4DAE-EA6C-F329920139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4653603"/>
              </p:ext>
            </p:extLst>
          </p:nvPr>
        </p:nvGraphicFramePr>
        <p:xfrm>
          <a:off x="838200" y="1825625"/>
          <a:ext cx="9993086" cy="3813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1" name="Arrow: Right 40">
            <a:extLst>
              <a:ext uri="{FF2B5EF4-FFF2-40B4-BE49-F238E27FC236}">
                <a16:creationId xmlns:a16="http://schemas.microsoft.com/office/drawing/2014/main" id="{EB04E40F-2B0D-5D0B-5162-721434BD39EF}"/>
              </a:ext>
            </a:extLst>
          </p:cNvPr>
          <p:cNvSpPr/>
          <p:nvPr/>
        </p:nvSpPr>
        <p:spPr>
          <a:xfrm rot="5400000">
            <a:off x="2980991" y="3561168"/>
            <a:ext cx="846825" cy="582489"/>
          </a:xfrm>
          <a:prstGeom prst="rightArrow">
            <a:avLst/>
          </a:prstGeom>
          <a:solidFill>
            <a:srgbClr val="E98A0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Arrow: Right 45">
            <a:extLst>
              <a:ext uri="{FF2B5EF4-FFF2-40B4-BE49-F238E27FC236}">
                <a16:creationId xmlns:a16="http://schemas.microsoft.com/office/drawing/2014/main" id="{ABB7EA21-73DC-0E94-4368-1FB1C45DB615}"/>
              </a:ext>
            </a:extLst>
          </p:cNvPr>
          <p:cNvSpPr/>
          <p:nvPr/>
        </p:nvSpPr>
        <p:spPr>
          <a:xfrm rot="5400000">
            <a:off x="8364185" y="3561168"/>
            <a:ext cx="846825" cy="582489"/>
          </a:xfrm>
          <a:prstGeom prst="rightArrow">
            <a:avLst/>
          </a:prstGeom>
          <a:solidFill>
            <a:srgbClr val="E98A0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1698F3D8-B21F-8D55-6B8C-7AC38348E223}"/>
              </a:ext>
            </a:extLst>
          </p:cNvPr>
          <p:cNvSpPr txBox="1">
            <a:spLocks/>
          </p:cNvSpPr>
          <p:nvPr/>
        </p:nvSpPr>
        <p:spPr>
          <a:xfrm>
            <a:off x="10514012" y="58959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900" b="1" i="0" kern="120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0C12960-6E85-460F-B6E3-5B82CB31AF3D}" type="slidenum">
              <a:rPr lang="en-US" sz="1600" smtClean="0">
                <a:solidFill>
                  <a:schemeClr val="tx1"/>
                </a:solidFill>
              </a:rPr>
              <a:pPr/>
              <a:t>5</a:t>
            </a:fld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14893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B33660-3DA8-1187-6B9C-80171854F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B38F12-C0A4-0E0F-A956-61891A2DC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384" y="336958"/>
            <a:ext cx="9905998" cy="1905000"/>
          </a:xfrm>
        </p:spPr>
        <p:txBody>
          <a:bodyPr>
            <a:normAutofit/>
          </a:bodyPr>
          <a:lstStyle/>
          <a:p>
            <a:r>
              <a:rPr lang="de-DE" dirty="0">
                <a:solidFill>
                  <a:schemeClr val="tx1"/>
                </a:solidFill>
              </a:rPr>
              <a:t>Scaling of matrix elements for m</a:t>
            </a:r>
            <a:r>
              <a:rPr lang="de-DE" sz="3600" dirty="0">
                <a:solidFill>
                  <a:schemeClr val="tx1"/>
                </a:solidFill>
              </a:rPr>
              <a:t>ßß</a:t>
            </a:r>
            <a:br>
              <a:rPr lang="de-DE" dirty="0"/>
            </a:br>
            <a:endParaRPr lang="en-GB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ACD30CB0-0851-46B0-BFF8-FA8137A94D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9871" y="1149992"/>
            <a:ext cx="10515600" cy="4729163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There are three possibilities:</a:t>
            </a:r>
          </a:p>
          <a:p>
            <a:pPr marL="0" indent="0">
              <a:buNone/>
            </a:pPr>
            <a:endParaRPr lang="de-DE" dirty="0"/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Cutting heavy modes ~MeV (detector energy) even though the neutrinos are virtual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Not applying any cut: all the modes are treated the same way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Apply a correction to the contribution of heavy modes, which takes into account a different nuclear matrix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35E57AF-035C-8BD5-096D-75C9C7DC31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701" y="5187711"/>
            <a:ext cx="5642086" cy="9892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EDB1EF5-726F-F650-A298-C1D865DE2E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6913" y="5187711"/>
            <a:ext cx="2794876" cy="9892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954B57D-AA99-09AB-359D-7FEEE5BC2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72134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4B6820F-9623-4691-2E25-DFBFC99356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4396" y="2041290"/>
            <a:ext cx="9824413" cy="368415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EB77E7-1643-E2E2-E820-FE3AD415B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51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05C678A-8347-5C92-E033-6E454CC55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396" y="295421"/>
            <a:ext cx="10465937" cy="1454051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tx2"/>
                </a:solidFill>
              </a:rPr>
              <a:t>Scaling of the standard mass splitting </a:t>
            </a:r>
            <a:endParaRPr lang="en-GB" sz="4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2884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2FB81D-E96E-B5C1-B0AA-113249B38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B62C98-DB6C-F8FF-2DC4-8FE718B1F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52</a:t>
            </a:fld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7E37FE2-4DA6-B124-B075-9E44CA16A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6599" y="609600"/>
            <a:ext cx="4675287" cy="1454051"/>
          </a:xfrm>
        </p:spPr>
        <p:txBody>
          <a:bodyPr>
            <a:normAutofit fontScale="90000"/>
          </a:bodyPr>
          <a:lstStyle/>
          <a:p>
            <a:r>
              <a:rPr lang="de-DE" sz="4000" dirty="0">
                <a:solidFill>
                  <a:schemeClr val="tx2"/>
                </a:solidFill>
              </a:rPr>
              <a:t>N dependence of the mass splittings</a:t>
            </a:r>
            <a:endParaRPr lang="en-GB" sz="4000" dirty="0">
              <a:solidFill>
                <a:schemeClr val="tx2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CC6496-1567-2A51-65C0-E64CAD7775A5}"/>
              </a:ext>
            </a:extLst>
          </p:cNvPr>
          <p:cNvSpPr txBox="1"/>
          <p:nvPr/>
        </p:nvSpPr>
        <p:spPr>
          <a:xfrm>
            <a:off x="3048000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0" dirty="0">
                <a:effectLst/>
              </a:rPr>
              <a:t> 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E27960-4046-69EC-410E-58FE9DB86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41" y="3339407"/>
            <a:ext cx="7757315" cy="29089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DF00260-BC35-CFE7-A2DC-C15E172815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41" y="493517"/>
            <a:ext cx="6481427" cy="216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1266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FCB461-0191-496F-B416-D5199F356B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019270-B46D-BBBB-EB6C-5BF2328B2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53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F59E078-0856-71B6-DF39-622BFC58D6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926" y="2669398"/>
            <a:ext cx="5140036" cy="36714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E74053-4093-5329-11B4-76767E840B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528" y="521854"/>
            <a:ext cx="5036127" cy="3620745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C4AC1D38-61C5-B677-DA86-32CFD8BAC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9142" y="609600"/>
            <a:ext cx="4766330" cy="1454051"/>
          </a:xfrm>
        </p:spPr>
        <p:txBody>
          <a:bodyPr>
            <a:normAutofit fontScale="90000"/>
          </a:bodyPr>
          <a:lstStyle/>
          <a:p>
            <a:r>
              <a:rPr lang="de-DE" sz="4000" dirty="0">
                <a:solidFill>
                  <a:schemeClr val="tx2"/>
                </a:solidFill>
              </a:rPr>
              <a:t>R dependence of the mass splittings</a:t>
            </a:r>
            <a:endParaRPr lang="en-GB" sz="4000" dirty="0">
              <a:solidFill>
                <a:schemeClr val="tx2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D777C2-F18D-5609-CC7D-A4264A75ED50}"/>
              </a:ext>
            </a:extLst>
          </p:cNvPr>
          <p:cNvSpPr txBox="1"/>
          <p:nvPr/>
        </p:nvSpPr>
        <p:spPr>
          <a:xfrm>
            <a:off x="3048000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0" dirty="0">
                <a:effectLst/>
              </a:rPr>
              <a:t> 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170658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9F0395-BEEE-3BDE-704D-93327EA5A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9B8E2B-E528-C37A-B7B6-7779D87D7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54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E71537E-2828-388E-FA6D-6A1A9B207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396" y="295421"/>
            <a:ext cx="10465937" cy="1454051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tx2"/>
                </a:solidFill>
              </a:rPr>
              <a:t>T2K implementation</a:t>
            </a:r>
            <a:endParaRPr lang="en-GB" sz="4000" dirty="0">
              <a:solidFill>
                <a:schemeClr val="tx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6B942F-3C62-4FAE-049A-3C86069A8A3F}"/>
              </a:ext>
            </a:extLst>
          </p:cNvPr>
          <p:cNvSpPr txBox="1"/>
          <p:nvPr/>
        </p:nvSpPr>
        <p:spPr>
          <a:xfrm>
            <a:off x="3048000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0" dirty="0">
                <a:effectLst/>
              </a:rPr>
              <a:t> </a:t>
            </a:r>
            <a:endParaRPr lang="en-GB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F579CBA-2660-87E7-6C3A-CFE5945D9A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018" y="1988632"/>
            <a:ext cx="5527982" cy="3888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A88D8A1F-E72D-670E-3AED-D746012827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6400" y="2029364"/>
            <a:ext cx="5073650" cy="3799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227462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7E9C3-F94E-0060-902F-0EB961902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EB82C4-BE3A-C8A3-68DC-C4D7961D5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55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1D1194A-F7BE-09CD-1066-4EBA03892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396" y="295421"/>
            <a:ext cx="10465937" cy="1454051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tx2"/>
                </a:solidFill>
              </a:rPr>
              <a:t>NOvA implementation</a:t>
            </a:r>
            <a:endParaRPr lang="en-GB" sz="4000" dirty="0">
              <a:solidFill>
                <a:schemeClr val="tx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A85385-8BC3-CAA8-E5E3-CF4B6EFA4739}"/>
              </a:ext>
            </a:extLst>
          </p:cNvPr>
          <p:cNvSpPr txBox="1"/>
          <p:nvPr/>
        </p:nvSpPr>
        <p:spPr>
          <a:xfrm>
            <a:off x="3048000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0" dirty="0">
                <a:effectLst/>
              </a:rPr>
              <a:t> </a:t>
            </a:r>
            <a:endParaRPr lang="en-GB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EC59B6A-6BAF-E6BD-D0B6-049215BAD8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63" y="2076637"/>
            <a:ext cx="5441597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471A51C6-2B9C-9D26-8E95-049032CC38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1940" y="2073275"/>
            <a:ext cx="5441597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400030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r>
              <a:rPr lang="it" dirty="0">
                <a:solidFill>
                  <a:schemeClr val="tx1"/>
                </a:solidFill>
              </a:rPr>
              <a:t>Neutrino oscillations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79" name="Google Shape;79;p16"/>
          <p:cNvSpPr txBox="1">
            <a:spLocks noGrp="1"/>
          </p:cNvSpPr>
          <p:nvPr>
            <p:ph type="body" idx="1"/>
          </p:nvPr>
        </p:nvSpPr>
        <p:spPr>
          <a:xfrm>
            <a:off x="193767" y="1596300"/>
            <a:ext cx="4602800" cy="4533200"/>
          </a:xfrm>
          <a:prstGeom prst="rect">
            <a:avLst/>
          </a:prstGeom>
          <a:ln>
            <a:noFill/>
          </a:ln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marL="503763" indent="-342900">
              <a:lnSpc>
                <a:spcPct val="115000"/>
              </a:lnSpc>
              <a:buClr>
                <a:schemeClr val="dk1"/>
              </a:buClr>
              <a:buSzPts val="1700"/>
            </a:pPr>
            <a:r>
              <a:rPr lang="it" sz="2267" dirty="0"/>
              <a:t>probability that one flavour oscillates in one of the others</a:t>
            </a:r>
          </a:p>
          <a:p>
            <a:pPr marL="160863" indent="0">
              <a:lnSpc>
                <a:spcPct val="115000"/>
              </a:lnSpc>
              <a:buClr>
                <a:schemeClr val="dk1"/>
              </a:buClr>
              <a:buSzPts val="1700"/>
              <a:buNone/>
            </a:pPr>
            <a:endParaRPr sz="2267" dirty="0"/>
          </a:p>
          <a:p>
            <a:pPr marL="503763" indent="-342900">
              <a:lnSpc>
                <a:spcPct val="115000"/>
              </a:lnSpc>
              <a:buClr>
                <a:schemeClr val="dk1"/>
              </a:buClr>
              <a:buSzPts val="1700"/>
            </a:pPr>
            <a:r>
              <a:rPr lang="it" sz="2267" dirty="0"/>
              <a:t>the probability depends on </a:t>
            </a:r>
            <a:r>
              <a:rPr lang="it" sz="2267" b="1" dirty="0"/>
              <a:t>energy</a:t>
            </a:r>
            <a:r>
              <a:rPr lang="it" sz="2267" dirty="0"/>
              <a:t> and on </a:t>
            </a:r>
            <a:r>
              <a:rPr lang="it" sz="2267" b="1" dirty="0"/>
              <a:t>distance</a:t>
            </a:r>
            <a:r>
              <a:rPr lang="it" sz="2267" dirty="0"/>
              <a:t> +</a:t>
            </a:r>
            <a:r>
              <a:rPr lang="it" sz="2267" b="1" dirty="0"/>
              <a:t> matter</a:t>
            </a:r>
            <a:r>
              <a:rPr lang="it" sz="2267" dirty="0"/>
              <a:t> effects </a:t>
            </a:r>
          </a:p>
          <a:p>
            <a:pPr marL="160863" indent="0">
              <a:lnSpc>
                <a:spcPct val="115000"/>
              </a:lnSpc>
              <a:buClr>
                <a:schemeClr val="dk1"/>
              </a:buClr>
              <a:buSzPts val="1700"/>
              <a:buNone/>
            </a:pPr>
            <a:endParaRPr sz="2267" dirty="0"/>
          </a:p>
          <a:p>
            <a:pPr marL="503763" indent="-342900">
              <a:buClr>
                <a:schemeClr val="dk1"/>
              </a:buClr>
              <a:buSzPts val="1700"/>
            </a:pPr>
            <a:r>
              <a:rPr lang="it" sz="2267" dirty="0"/>
              <a:t>3 </a:t>
            </a:r>
            <a:r>
              <a:rPr lang="it" sz="2267" b="1" dirty="0"/>
              <a:t>flavours eigenstates </a:t>
            </a:r>
            <a:r>
              <a:rPr lang="it" sz="2267" dirty="0"/>
              <a:t>do not correspond to 3 </a:t>
            </a:r>
            <a:r>
              <a:rPr lang="it" sz="2267" b="1" dirty="0"/>
              <a:t>mass eigenstates </a:t>
            </a:r>
            <a:endParaRPr sz="2267" dirty="0"/>
          </a:p>
        </p:txBody>
      </p:sp>
      <p:pic>
        <p:nvPicPr>
          <p:cNvPr id="80" name="Google Shape;8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76133" y="1697556"/>
            <a:ext cx="6600267" cy="2678945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81" name="Google Shape;81;p1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rmAutofit/>
          </a:bodyPr>
          <a:lstStyle/>
          <a:p>
            <a:fld id="{00000000-1234-1234-1234-123412341234}" type="slidenum">
              <a:rPr lang="it"/>
              <a:pPr/>
              <a:t>56</a:t>
            </a:fld>
            <a:endParaRPr/>
          </a:p>
        </p:txBody>
      </p:sp>
      <p:grpSp>
        <p:nvGrpSpPr>
          <p:cNvPr id="83" name="Google Shape;83;p16"/>
          <p:cNvGrpSpPr/>
          <p:nvPr/>
        </p:nvGrpSpPr>
        <p:grpSpPr>
          <a:xfrm>
            <a:off x="6362684" y="5075443"/>
            <a:ext cx="4735163" cy="1399980"/>
            <a:chOff x="586775" y="4112400"/>
            <a:chExt cx="3295325" cy="948325"/>
          </a:xfrm>
        </p:grpSpPr>
        <p:pic>
          <p:nvPicPr>
            <p:cNvPr id="84" name="Google Shape;84;p1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86775" y="4112400"/>
              <a:ext cx="3295325" cy="9090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5" name="Google Shape;85;p16"/>
            <p:cNvSpPr/>
            <p:nvPr/>
          </p:nvSpPr>
          <p:spPr>
            <a:xfrm>
              <a:off x="3630775" y="4603750"/>
              <a:ext cx="153600" cy="168900"/>
            </a:xfrm>
            <a:prstGeom prst="ellipse">
              <a:avLst/>
            </a:prstGeom>
            <a:noFill/>
            <a:ln w="28575" cap="flat" cmpd="sng">
              <a:solidFill>
                <a:srgbClr val="0070A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86" name="Google Shape;86;p16"/>
            <p:cNvSpPr/>
            <p:nvPr/>
          </p:nvSpPr>
          <p:spPr>
            <a:xfrm>
              <a:off x="3354225" y="4776625"/>
              <a:ext cx="353400" cy="284100"/>
            </a:xfrm>
            <a:prstGeom prst="ellipse">
              <a:avLst/>
            </a:prstGeom>
            <a:noFill/>
            <a:ln w="28575" cap="flat" cmpd="sng">
              <a:solidFill>
                <a:srgbClr val="38761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</p:grp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r>
              <a:rPr lang="it" dirty="0">
                <a:solidFill>
                  <a:schemeClr val="tx1"/>
                </a:solidFill>
              </a:rPr>
              <a:t> Oscillations parameters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92" name="Google Shape;92;p17"/>
          <p:cNvSpPr txBox="1">
            <a:spLocks noGrp="1"/>
          </p:cNvSpPr>
          <p:nvPr>
            <p:ph type="body" idx="1"/>
          </p:nvPr>
        </p:nvSpPr>
        <p:spPr>
          <a:xfrm>
            <a:off x="415600" y="1805567"/>
            <a:ext cx="3892800" cy="2882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indent="-465655">
              <a:lnSpc>
                <a:spcPct val="115000"/>
              </a:lnSpc>
              <a:buClr>
                <a:schemeClr val="dk1"/>
              </a:buClr>
              <a:buSzPts val="1900"/>
            </a:pPr>
            <a:r>
              <a:rPr lang="it" sz="2533" b="1" dirty="0"/>
              <a:t>PMNS matrix </a:t>
            </a:r>
            <a:r>
              <a:rPr lang="it" sz="2533" dirty="0"/>
              <a:t>with 3 angles and a phase </a:t>
            </a:r>
          </a:p>
          <a:p>
            <a:pPr indent="-465655">
              <a:lnSpc>
                <a:spcPct val="115000"/>
              </a:lnSpc>
              <a:buClr>
                <a:schemeClr val="dk1"/>
              </a:buClr>
              <a:buSzPts val="1900"/>
            </a:pPr>
            <a:r>
              <a:rPr lang="en-GB" sz="2533" dirty="0"/>
              <a:t>3 unconstrained parameters:</a:t>
            </a:r>
          </a:p>
          <a:p>
            <a:pPr marL="0" indent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 sz="2533" dirty="0"/>
              <a:t>      </a:t>
            </a:r>
            <a:r>
              <a:rPr lang="en-GB" sz="2533" b="1" dirty="0"/>
              <a:t>  △m</a:t>
            </a:r>
            <a:r>
              <a:rPr lang="en-GB" sz="2533" b="1" baseline="30000" dirty="0"/>
              <a:t>2</a:t>
            </a:r>
            <a:r>
              <a:rPr lang="en-GB" sz="2533" b="1" baseline="-25000" dirty="0"/>
              <a:t>31  </a:t>
            </a:r>
            <a:r>
              <a:rPr lang="en-GB" sz="2533" b="1" dirty="0"/>
              <a:t>, </a:t>
            </a:r>
            <a:r>
              <a:rPr lang="el-GR" sz="2533" b="1" dirty="0"/>
              <a:t>Θ</a:t>
            </a:r>
            <a:r>
              <a:rPr lang="el-GR" sz="2533" b="1" baseline="-25000" dirty="0"/>
              <a:t>23</a:t>
            </a:r>
            <a:r>
              <a:rPr lang="el-GR" sz="2533" b="1" dirty="0"/>
              <a:t> , δ</a:t>
            </a:r>
            <a:r>
              <a:rPr lang="en-GB" sz="2533" b="1" baseline="-25000" dirty="0"/>
              <a:t>CP</a:t>
            </a:r>
            <a:endParaRPr lang="en-GB" dirty="0"/>
          </a:p>
        </p:txBody>
      </p:sp>
      <p:pic>
        <p:nvPicPr>
          <p:cNvPr id="93" name="Google Shape;93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32301" y="1898567"/>
            <a:ext cx="6844100" cy="4286399"/>
          </a:xfrm>
          <a:prstGeom prst="rect">
            <a:avLst/>
          </a:prstGeom>
          <a:noFill/>
          <a:ln w="38100" cap="flat" cmpd="sng">
            <a:solidFill>
              <a:srgbClr val="1F1F1F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94" name="Google Shape;94;p1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rmAutofit/>
          </a:bodyPr>
          <a:lstStyle/>
          <a:p>
            <a:fld id="{00000000-1234-1234-1234-123412341234}" type="slidenum">
              <a:rPr lang="it"/>
              <a:pPr/>
              <a:t>57</a:t>
            </a:fld>
            <a:endParaRPr/>
          </a:p>
        </p:txBody>
      </p:sp>
      <p:pic>
        <p:nvPicPr>
          <p:cNvPr id="95" name="Google Shape;95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3234" y="4688367"/>
            <a:ext cx="2897845" cy="1496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5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r>
              <a:rPr lang="it" dirty="0">
                <a:solidFill>
                  <a:schemeClr val="tx1"/>
                </a:solidFill>
              </a:rPr>
              <a:t>Current constraints on oscillation parameters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456" name="Google Shape;456;p58"/>
          <p:cNvSpPr txBox="1">
            <a:spLocks noGrp="1"/>
          </p:cNvSpPr>
          <p:nvPr>
            <p:ph type="body" idx="1"/>
          </p:nvPr>
        </p:nvSpPr>
        <p:spPr>
          <a:xfrm>
            <a:off x="292700" y="1509700"/>
            <a:ext cx="63100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marL="0" indent="0">
              <a:buClr>
                <a:schemeClr val="dk1"/>
              </a:buClr>
              <a:buSzPts val="1100"/>
              <a:buNone/>
            </a:pPr>
            <a:endParaRPr dirty="0"/>
          </a:p>
          <a:p>
            <a:pPr marL="0" indent="0">
              <a:spcBef>
                <a:spcPts val="1600"/>
              </a:spcBef>
              <a:buClr>
                <a:schemeClr val="dk1"/>
              </a:buClr>
              <a:buSzPts val="1100"/>
              <a:buNone/>
            </a:pPr>
            <a:r>
              <a:rPr lang="it" dirty="0"/>
              <a:t>Δm²₂₁: ~2-3% precision</a:t>
            </a:r>
            <a:endParaRPr dirty="0"/>
          </a:p>
          <a:p>
            <a:pPr marL="0" indent="0">
              <a:spcBef>
                <a:spcPts val="1600"/>
              </a:spcBef>
              <a:buClr>
                <a:schemeClr val="dk1"/>
              </a:buClr>
              <a:buSzPts val="1100"/>
              <a:buNone/>
            </a:pPr>
            <a:r>
              <a:rPr lang="it" dirty="0"/>
              <a:t>|Δm²₃₂|: ~2-3% precision</a:t>
            </a:r>
            <a:endParaRPr dirty="0"/>
          </a:p>
          <a:p>
            <a:pPr marL="0" indent="0">
              <a:spcBef>
                <a:spcPts val="1600"/>
              </a:spcBef>
              <a:buClr>
                <a:schemeClr val="dk1"/>
              </a:buClr>
              <a:buSzPts val="1100"/>
              <a:buNone/>
            </a:pPr>
            <a:r>
              <a:rPr lang="it" dirty="0"/>
              <a:t>sin²θ₁₃: ~3-4% precision</a:t>
            </a:r>
            <a:endParaRPr dirty="0"/>
          </a:p>
          <a:p>
            <a:pPr marL="0" indent="0">
              <a:spcBef>
                <a:spcPts val="1600"/>
              </a:spcBef>
              <a:buClr>
                <a:schemeClr val="dk1"/>
              </a:buClr>
              <a:buSzPts val="1100"/>
              <a:buNone/>
            </a:pPr>
            <a:r>
              <a:rPr lang="it" dirty="0"/>
              <a:t>sin²θ₁₂: ~4-6% precision</a:t>
            </a:r>
            <a:endParaRPr dirty="0"/>
          </a:p>
          <a:p>
            <a:pPr marL="0" indent="0">
              <a:spcBef>
                <a:spcPts val="1600"/>
              </a:spcBef>
              <a:buClr>
                <a:schemeClr val="dk1"/>
              </a:buClr>
              <a:buSzPts val="1100"/>
              <a:buNone/>
            </a:pPr>
            <a:r>
              <a:rPr lang="it" dirty="0"/>
              <a:t>sin²θ₂₃: ~5-10% precision</a:t>
            </a:r>
            <a:endParaRPr dirty="0"/>
          </a:p>
          <a:p>
            <a:pPr marL="0" indent="0">
              <a:spcBef>
                <a:spcPts val="1600"/>
              </a:spcBef>
              <a:buClr>
                <a:schemeClr val="dk1"/>
              </a:buClr>
              <a:buSzPts val="1100"/>
              <a:buNone/>
            </a:pPr>
            <a:r>
              <a:rPr lang="it" dirty="0"/>
              <a:t>δ</a:t>
            </a:r>
            <a:r>
              <a:rPr lang="it" baseline="-25000" dirty="0"/>
              <a:t>CP</a:t>
            </a:r>
            <a:r>
              <a:rPr lang="it" dirty="0"/>
              <a:t>: Poor constraint (＞10% precision)</a:t>
            </a:r>
            <a:endParaRPr dirty="0"/>
          </a:p>
          <a:p>
            <a:pPr marL="0" indent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  <p:sp>
        <p:nvSpPr>
          <p:cNvPr id="457" name="Google Shape;457;p5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rmAutofit/>
          </a:bodyPr>
          <a:lstStyle/>
          <a:p>
            <a:fld id="{00000000-1234-1234-1234-123412341234}" type="slidenum">
              <a:rPr lang="it"/>
              <a:pPr/>
              <a:t>58</a:t>
            </a:fld>
            <a:endParaRPr/>
          </a:p>
        </p:txBody>
      </p:sp>
      <p:pic>
        <p:nvPicPr>
          <p:cNvPr id="458" name="Google Shape;458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05901" y="1509699"/>
            <a:ext cx="4589967" cy="50475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18E99-2C78-8F31-CC8C-C04A029443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87E8CEA-8A58-FF9E-2E39-6B34961A0717}"/>
              </a:ext>
            </a:extLst>
          </p:cNvPr>
          <p:cNvSpPr txBox="1">
            <a:spLocks/>
          </p:cNvSpPr>
          <p:nvPr/>
        </p:nvSpPr>
        <p:spPr>
          <a:xfrm>
            <a:off x="925286" y="1894115"/>
            <a:ext cx="4977578" cy="3878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rgbClr val="92D050"/>
                </a:solidFill>
              </a:rPr>
              <a:t>N sectors </a:t>
            </a:r>
            <a:r>
              <a:rPr lang="en-US" sz="2400" dirty="0"/>
              <a:t>with </a:t>
            </a:r>
            <a:r>
              <a:rPr lang="en-US" sz="2400" b="1" dirty="0">
                <a:solidFill>
                  <a:srgbClr val="92D050"/>
                </a:solidFill>
              </a:rPr>
              <a:t>varying Higgs mass </a:t>
            </a:r>
            <a:r>
              <a:rPr lang="en-US" sz="2400" dirty="0"/>
              <a:t>parameter in [-Л</a:t>
            </a:r>
            <a:r>
              <a:rPr lang="en-US" sz="2400" baseline="-25000" dirty="0"/>
              <a:t>H</a:t>
            </a:r>
            <a:r>
              <a:rPr lang="en-US" sz="2400" baseline="30000" dirty="0"/>
              <a:t>2</a:t>
            </a:r>
            <a:r>
              <a:rPr lang="en-US" sz="2400" dirty="0"/>
              <a:t>, + Л</a:t>
            </a:r>
            <a:r>
              <a:rPr lang="en-US" sz="2400" baseline="-25000" dirty="0"/>
              <a:t>H</a:t>
            </a:r>
            <a:r>
              <a:rPr lang="en-US" sz="2400" baseline="30000" dirty="0"/>
              <a:t>2</a:t>
            </a:r>
            <a:r>
              <a:rPr lang="en-US" sz="2400" dirty="0"/>
              <a:t>]</a:t>
            </a:r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r>
              <a:rPr lang="en-US" sz="2400" b="1" dirty="0"/>
              <a:t>The Higgs mass is suppressed by N</a:t>
            </a:r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r>
              <a:rPr lang="en-US" sz="2400" b="1" dirty="0">
                <a:solidFill>
                  <a:srgbClr val="E98A0B"/>
                </a:solidFill>
              </a:rPr>
              <a:t>r</a:t>
            </a:r>
            <a:r>
              <a:rPr lang="en-US" sz="2400" b="1" dirty="0"/>
              <a:t> </a:t>
            </a:r>
            <a:r>
              <a:rPr lang="en-US" sz="2400" dirty="0"/>
              <a:t>parameter measures the </a:t>
            </a:r>
            <a:r>
              <a:rPr lang="en-US" sz="2400" b="1" dirty="0">
                <a:solidFill>
                  <a:srgbClr val="E98A0B"/>
                </a:solidFill>
              </a:rPr>
              <a:t>fine-tuning </a:t>
            </a:r>
            <a:r>
              <a:rPr lang="en-US" sz="2400" dirty="0"/>
              <a:t>( </a:t>
            </a:r>
            <a:r>
              <a:rPr lang="en-US" sz="2400" b="1" dirty="0"/>
              <a:t>r=1 </a:t>
            </a:r>
            <a:r>
              <a:rPr lang="en-US" sz="2400" dirty="0"/>
              <a:t>non-fine-tuned )</a:t>
            </a:r>
          </a:p>
          <a:p>
            <a:pPr marL="0"/>
            <a:endParaRPr lang="en-US" sz="1800" dirty="0">
              <a:solidFill>
                <a:schemeClr val="tx2"/>
              </a:solidFill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39319A8-CF2B-0C44-8B02-12E0097E00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577925" y="1244588"/>
            <a:ext cx="5241146" cy="31734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C4A42DDF-7B06-8731-B528-6E28BECD3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19CAEEE1-F99E-4D1F-AF0D-CC2EDF1E55D6}" type="slidenum">
              <a:rPr lang="en-US" sz="1600" smtClean="0">
                <a:solidFill>
                  <a:schemeClr val="tx1">
                    <a:tint val="75000"/>
                  </a:schemeClr>
                </a:solidFill>
              </a:rPr>
              <a:pPr>
                <a:spcAft>
                  <a:spcPts val="600"/>
                </a:spcAft>
              </a:pPr>
              <a:t>6</a:t>
            </a:fld>
            <a:endParaRPr lang="en-US" sz="160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44D7421-C1D6-48A3-8104-AE20C1626F82}"/>
              </a:ext>
            </a:extLst>
          </p:cNvPr>
          <p:cNvSpPr txBox="1">
            <a:spLocks/>
          </p:cNvSpPr>
          <p:nvPr/>
        </p:nvSpPr>
        <p:spPr>
          <a:xfrm>
            <a:off x="542589" y="1690688"/>
            <a:ext cx="5180357" cy="45037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D08AC5D-0B7D-F5F5-FE41-CB11AC9A2F28}"/>
              </a:ext>
            </a:extLst>
          </p:cNvPr>
          <p:cNvSpPr txBox="1">
            <a:spLocks/>
          </p:cNvSpPr>
          <p:nvPr/>
        </p:nvSpPr>
        <p:spPr>
          <a:xfrm>
            <a:off x="925286" y="41172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000" dirty="0">
                <a:solidFill>
                  <a:schemeClr val="tx2"/>
                </a:solidFill>
              </a:rPr>
              <a:t>THE MECHANISM</a:t>
            </a:r>
            <a:endParaRPr lang="en-GB" sz="4000" dirty="0">
              <a:solidFill>
                <a:schemeClr val="tx2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B6E60E8-B468-0C08-784C-865159981F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0849" y="4791406"/>
            <a:ext cx="2788746" cy="7184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BF566A-DB11-A20E-0B83-95A6C9CD6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5286" y="5910036"/>
            <a:ext cx="7826828" cy="365125"/>
          </a:xfrm>
        </p:spPr>
        <p:txBody>
          <a:bodyPr/>
          <a:lstStyle/>
          <a:p>
            <a:r>
              <a:rPr lang="en-GB" dirty="0"/>
              <a:t>Nima </a:t>
            </a:r>
            <a:r>
              <a:rPr lang="en-GB" dirty="0" err="1"/>
              <a:t>Arkani</a:t>
            </a:r>
            <a:r>
              <a:rPr lang="en-GB" dirty="0"/>
              <a:t>-Hamed, et al. “Solving the Hierarchy Problem at Reheating with a Large Number of Degrees of Freedom.” Physical Review Letters, vol. 117, no. 25, 15 Dec. 2016, https://doi.org/10.1103/physrevlett.117.251801.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3042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5773C-55C2-C895-FBBD-125D97F98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3148B-0773-1EF9-17B2-5A397CBF5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460" y="24954"/>
            <a:ext cx="10566340" cy="1325563"/>
          </a:xfrm>
        </p:spPr>
        <p:txBody>
          <a:bodyPr anchor="b">
            <a:normAutofit/>
          </a:bodyPr>
          <a:lstStyle/>
          <a:p>
            <a:pPr algn="ctr"/>
            <a:r>
              <a:rPr lang="de-DE" sz="4000" dirty="0">
                <a:solidFill>
                  <a:schemeClr val="tx1"/>
                </a:solidFill>
              </a:rPr>
              <a:t>our goal</a:t>
            </a:r>
            <a:endParaRPr lang="en-GB" sz="40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7BFDDA-4F6A-F829-5EE9-0BF0E319C8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0620" y="2085975"/>
            <a:ext cx="9833548" cy="38100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600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de-DE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790941-8B21-0A00-C433-AD00AB8DA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4012" y="5895975"/>
            <a:ext cx="551167" cy="365125"/>
          </a:xfrm>
        </p:spPr>
        <p:txBody>
          <a:bodyPr>
            <a:normAutofit/>
          </a:bodyPr>
          <a:lstStyle/>
          <a:p>
            <a:fld id="{70C12960-6E85-460F-B6E3-5B82CB31AF3D}" type="slidenum">
              <a:rPr lang="en-US" sz="1600" smtClean="0">
                <a:solidFill>
                  <a:schemeClr val="tx1"/>
                </a:solidFill>
              </a:rPr>
              <a:t>7</a:t>
            </a:fld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2F3C6FB-2617-92DA-C0F8-97D8A4570890}"/>
              </a:ext>
            </a:extLst>
          </p:cNvPr>
          <p:cNvSpPr txBox="1">
            <a:spLocks/>
          </p:cNvSpPr>
          <p:nvPr/>
        </p:nvSpPr>
        <p:spPr>
          <a:xfrm>
            <a:off x="925285" y="1894115"/>
            <a:ext cx="10853057" cy="3878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400" dirty="0"/>
              <a:t>There are several realisations of this mechanism which can suppress both the Higgs and the neutrino masses</a:t>
            </a:r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r>
              <a:rPr lang="de-DE" sz="2400" dirty="0"/>
              <a:t>We focus on the realisation with </a:t>
            </a:r>
            <a:r>
              <a:rPr lang="de-DE" sz="2400" b="1" dirty="0">
                <a:solidFill>
                  <a:srgbClr val="92D050"/>
                </a:solidFill>
              </a:rPr>
              <a:t>N=10</a:t>
            </a:r>
            <a:r>
              <a:rPr lang="de-DE" sz="2400" b="1" baseline="30000" dirty="0">
                <a:solidFill>
                  <a:srgbClr val="92D050"/>
                </a:solidFill>
              </a:rPr>
              <a:t>4</a:t>
            </a:r>
            <a:r>
              <a:rPr lang="de-DE" sz="2400" b="1" dirty="0">
                <a:solidFill>
                  <a:srgbClr val="92D050"/>
                </a:solidFill>
              </a:rPr>
              <a:t> </a:t>
            </a:r>
            <a:r>
              <a:rPr lang="de-DE" sz="2400" dirty="0"/>
              <a:t>and</a:t>
            </a:r>
            <a:r>
              <a:rPr lang="de-DE" sz="2400" dirty="0">
                <a:solidFill>
                  <a:schemeClr val="accent3"/>
                </a:solidFill>
              </a:rPr>
              <a:t> </a:t>
            </a:r>
            <a:r>
              <a:rPr lang="de-DE" sz="2400" b="1" dirty="0">
                <a:solidFill>
                  <a:schemeClr val="accent3"/>
                </a:solidFill>
              </a:rPr>
              <a:t>r=1</a:t>
            </a:r>
            <a:r>
              <a:rPr lang="de-DE" sz="2400" dirty="0">
                <a:solidFill>
                  <a:schemeClr val="accent3"/>
                </a:solidFill>
              </a:rPr>
              <a:t> </a:t>
            </a:r>
            <a:r>
              <a:rPr lang="de-DE" sz="2400" dirty="0"/>
              <a:t>(non-fine-tuned)</a:t>
            </a:r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r>
              <a:rPr lang="de-DE" sz="2400" dirty="0"/>
              <a:t>We aim at </a:t>
            </a:r>
            <a:r>
              <a:rPr lang="de-DE" sz="2400" b="1" dirty="0">
                <a:solidFill>
                  <a:srgbClr val="E98A0B"/>
                </a:solidFill>
              </a:rPr>
              <a:t>constraining the N and </a:t>
            </a:r>
            <a:r>
              <a:rPr lang="de-DE" sz="2400" b="1" dirty="0">
                <a:solidFill>
                  <a:srgbClr val="E98A0B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400" b="1" dirty="0">
                <a:solidFill>
                  <a:srgbClr val="E98A0B"/>
                </a:solidFill>
              </a:rPr>
              <a:t> </a:t>
            </a:r>
            <a:r>
              <a:rPr lang="en-US" sz="2400" dirty="0"/>
              <a:t>parameters </a:t>
            </a:r>
            <a:r>
              <a:rPr lang="de-DE" sz="24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using</a:t>
            </a:r>
            <a:r>
              <a:rPr lang="de-DE" sz="2400" b="1" dirty="0">
                <a:solidFill>
                  <a:schemeClr val="accent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b="1" dirty="0">
                <a:solidFill>
                  <a:srgbClr val="92D050"/>
                </a:solidFill>
              </a:rPr>
              <a:t>the public data from neutrino experiments</a:t>
            </a:r>
          </a:p>
          <a:p>
            <a:pPr marL="0"/>
            <a:endParaRPr lang="en-US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2548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>
          <a:extLst>
            <a:ext uri="{FF2B5EF4-FFF2-40B4-BE49-F238E27FC236}">
              <a16:creationId xmlns:a16="http://schemas.microsoft.com/office/drawing/2014/main" id="{E1AB72C7-15B0-BE42-5A9A-5C216702D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>
            <a:extLst>
              <a:ext uri="{FF2B5EF4-FFF2-40B4-BE49-F238E27FC236}">
                <a16:creationId xmlns:a16="http://schemas.microsoft.com/office/drawing/2014/main" id="{19637C6D-A005-90DF-CA70-B85AB639F84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200" y="581049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it" sz="4000" dirty="0">
                <a:solidFill>
                  <a:schemeClr val="tx1"/>
                </a:solidFill>
              </a:rPr>
              <a:t>Neutrino oscillations</a:t>
            </a:r>
            <a:endParaRPr sz="4000" dirty="0">
              <a:solidFill>
                <a:schemeClr val="tx1"/>
              </a:solidFill>
            </a:endParaRPr>
          </a:p>
        </p:txBody>
      </p:sp>
      <p:pic>
        <p:nvPicPr>
          <p:cNvPr id="80" name="Google Shape;80;p16">
            <a:extLst>
              <a:ext uri="{FF2B5EF4-FFF2-40B4-BE49-F238E27FC236}">
                <a16:creationId xmlns:a16="http://schemas.microsoft.com/office/drawing/2014/main" id="{F6ADC2BB-8E59-C29C-6635-189BE1C6B96C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49108" y="2645228"/>
            <a:ext cx="5618843" cy="2459172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" name="Slide Number Placeholder 11">
            <a:extLst>
              <a:ext uri="{FF2B5EF4-FFF2-40B4-BE49-F238E27FC236}">
                <a16:creationId xmlns:a16="http://schemas.microsoft.com/office/drawing/2014/main" id="{D076D8C2-0077-ACD6-878C-478C34952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4012" y="5883275"/>
            <a:ext cx="551167" cy="365125"/>
          </a:xfr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>
              <a:spcAft>
                <a:spcPts val="600"/>
              </a:spcAft>
            </a:pPr>
            <a:fld id="{19CAEEE1-F99E-4D1F-AF0D-CC2EDF1E55D6}" type="slidenum">
              <a:rPr lang="en-US" sz="1600" smtClean="0">
                <a:solidFill>
                  <a:schemeClr val="tx1">
                    <a:tint val="75000"/>
                  </a:schemeClr>
                </a:solidFill>
              </a:rPr>
              <a:pPr>
                <a:spcAft>
                  <a:spcPts val="600"/>
                </a:spcAft>
              </a:pPr>
              <a:t>8</a:t>
            </a:fld>
            <a:endParaRPr lang="en-US" sz="160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0B3D399-58DA-1806-298B-DDCADA73AB84}"/>
              </a:ext>
            </a:extLst>
          </p:cNvPr>
          <p:cNvSpPr txBox="1">
            <a:spLocks/>
          </p:cNvSpPr>
          <p:nvPr/>
        </p:nvSpPr>
        <p:spPr>
          <a:xfrm>
            <a:off x="415600" y="1736749"/>
            <a:ext cx="5103457" cy="45116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0863" indent="0">
              <a:buClr>
                <a:schemeClr val="dk1"/>
              </a:buClr>
              <a:buSzPts val="1700"/>
              <a:buNone/>
            </a:pPr>
            <a:r>
              <a:rPr lang="en-GB" sz="2400" b="1" dirty="0">
                <a:solidFill>
                  <a:schemeClr val="accent3"/>
                </a:solidFill>
              </a:rPr>
              <a:t>3 flavours eigenstates </a:t>
            </a:r>
            <a:r>
              <a:rPr lang="en-GB" sz="2400" dirty="0"/>
              <a:t>do not correspond to </a:t>
            </a:r>
            <a:r>
              <a:rPr lang="en-GB" sz="2400" b="1" dirty="0">
                <a:solidFill>
                  <a:srgbClr val="E98A0B"/>
                </a:solidFill>
              </a:rPr>
              <a:t>3 mass eigenstates </a:t>
            </a:r>
          </a:p>
          <a:p>
            <a:pPr marL="160863" indent="0">
              <a:buClr>
                <a:schemeClr val="dk1"/>
              </a:buClr>
              <a:buSzPts val="1700"/>
              <a:buNone/>
            </a:pPr>
            <a:r>
              <a:rPr lang="en-GB" sz="2400" dirty="0"/>
              <a:t>Probability that one flavour oscillates in one of the others</a:t>
            </a:r>
          </a:p>
          <a:p>
            <a:pPr marL="160863" indent="0">
              <a:lnSpc>
                <a:spcPct val="115000"/>
              </a:lnSpc>
              <a:buClr>
                <a:schemeClr val="dk1"/>
              </a:buClr>
              <a:buSzPts val="1700"/>
              <a:buNone/>
            </a:pPr>
            <a:r>
              <a:rPr lang="en-GB" sz="2400" dirty="0"/>
              <a:t>The probability depends on </a:t>
            </a:r>
            <a:r>
              <a:rPr lang="en-GB" sz="2400" b="1" dirty="0">
                <a:solidFill>
                  <a:srgbClr val="92D050"/>
                </a:solidFill>
              </a:rPr>
              <a:t>energy</a:t>
            </a:r>
            <a:r>
              <a:rPr lang="en-GB" sz="2400" dirty="0">
                <a:solidFill>
                  <a:srgbClr val="92D050"/>
                </a:solidFill>
              </a:rPr>
              <a:t> </a:t>
            </a:r>
            <a:r>
              <a:rPr lang="en-GB" sz="2400" dirty="0"/>
              <a:t>and on </a:t>
            </a:r>
            <a:r>
              <a:rPr lang="en-GB" sz="2400" b="1" dirty="0">
                <a:solidFill>
                  <a:srgbClr val="92D050"/>
                </a:solidFill>
              </a:rPr>
              <a:t>distance</a:t>
            </a:r>
            <a:r>
              <a:rPr lang="en-GB" sz="2400" dirty="0">
                <a:solidFill>
                  <a:srgbClr val="92D050"/>
                </a:solidFill>
              </a:rPr>
              <a:t> </a:t>
            </a:r>
          </a:p>
          <a:p>
            <a:pPr marL="160863" indent="0">
              <a:lnSpc>
                <a:spcPct val="115000"/>
              </a:lnSpc>
              <a:buClr>
                <a:schemeClr val="dk1"/>
              </a:buClr>
              <a:buSzPts val="1700"/>
              <a:buNone/>
            </a:pPr>
            <a:r>
              <a:rPr lang="en-GB" sz="2400" dirty="0">
                <a:solidFill>
                  <a:schemeClr val="tx1">
                    <a:lumMod val="95000"/>
                  </a:schemeClr>
                </a:solidFill>
              </a:rPr>
              <a:t>The neutrinos of other sectors can oscillate into our sector ones</a:t>
            </a:r>
            <a:endParaRPr lang="de-DE" sz="2400" dirty="0">
              <a:solidFill>
                <a:schemeClr val="tx1">
                  <a:lumMod val="95000"/>
                </a:schemeClr>
              </a:solidFill>
            </a:endParaRPr>
          </a:p>
          <a:p>
            <a:pPr marL="503763" indent="-342900">
              <a:lnSpc>
                <a:spcPct val="115000"/>
              </a:lnSpc>
              <a:buClr>
                <a:schemeClr val="dk1"/>
              </a:buClr>
              <a:buSzPts val="1700"/>
            </a:pPr>
            <a:endParaRPr lang="en-GB" sz="24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0630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DB853-F1A9-995A-2271-E399AC08D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969" y="99238"/>
            <a:ext cx="9905998" cy="1905000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tx2"/>
                </a:solidFill>
              </a:rPr>
              <a:t>N-Naturalness and Neutrinos</a:t>
            </a:r>
            <a:endParaRPr lang="en-GB" sz="4000" dirty="0">
              <a:solidFill>
                <a:schemeClr val="tx2"/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2EAA3AA-CC9C-64C2-91E0-07AA564FF026}"/>
              </a:ext>
            </a:extLst>
          </p:cNvPr>
          <p:cNvSpPr txBox="1">
            <a:spLocks/>
          </p:cNvSpPr>
          <p:nvPr/>
        </p:nvSpPr>
        <p:spPr>
          <a:xfrm>
            <a:off x="970969" y="1477931"/>
            <a:ext cx="5243042" cy="39021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400" dirty="0"/>
              <a:t>In every sector, there is a </a:t>
            </a:r>
            <a:r>
              <a:rPr lang="de-DE" sz="2400" b="1" dirty="0">
                <a:solidFill>
                  <a:srgbClr val="92D050"/>
                </a:solidFill>
              </a:rPr>
              <a:t>right-handed neutrino</a:t>
            </a:r>
            <a:r>
              <a:rPr lang="de-DE" sz="2400" b="1" dirty="0">
                <a:solidFill>
                  <a:schemeClr val="accent1"/>
                </a:solidFill>
              </a:rPr>
              <a:t> </a:t>
            </a:r>
            <a:r>
              <a:rPr lang="de-DE" sz="2400" dirty="0"/>
              <a:t>that can interact with other sectors</a:t>
            </a:r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r>
              <a:rPr lang="de-DE" sz="2400" dirty="0"/>
              <a:t>Mass term mixes all sectors and produces a </a:t>
            </a:r>
            <a:r>
              <a:rPr lang="de-DE" sz="2400" b="1" dirty="0">
                <a:solidFill>
                  <a:srgbClr val="E98A0B"/>
                </a:solidFill>
              </a:rPr>
              <a:t>neutrino tower</a:t>
            </a:r>
          </a:p>
          <a:p>
            <a:pPr marL="0" indent="0">
              <a:buNone/>
            </a:pPr>
            <a:endParaRPr lang="de-DE" sz="2400" b="1" dirty="0">
              <a:solidFill>
                <a:srgbClr val="E98A0B"/>
              </a:solidFill>
            </a:endParaRPr>
          </a:p>
        </p:txBody>
      </p:sp>
      <p:sp>
        <p:nvSpPr>
          <p:cNvPr id="8" name="Slide Number Placeholder 11">
            <a:extLst>
              <a:ext uri="{FF2B5EF4-FFF2-40B4-BE49-F238E27FC236}">
                <a16:creationId xmlns:a16="http://schemas.microsoft.com/office/drawing/2014/main" id="{E579F7FC-B317-5BDA-CBCA-AA09B12CB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4012" y="5883275"/>
            <a:ext cx="551167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19CAEEE1-F99E-4D1F-AF0D-CC2EDF1E55D6}" type="slidenum">
              <a:rPr lang="en-US" sz="1600" smtClean="0">
                <a:solidFill>
                  <a:schemeClr val="tx1">
                    <a:tint val="75000"/>
                  </a:schemeClr>
                </a:solidFill>
              </a:rPr>
              <a:pPr>
                <a:spcAft>
                  <a:spcPts val="600"/>
                </a:spcAft>
              </a:pPr>
              <a:t>9</a:t>
            </a:fld>
            <a:endParaRPr lang="en-US" sz="160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1C164500-E624-F666-F260-3E0521CC3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70969" y="6013119"/>
            <a:ext cx="7543800" cy="365125"/>
          </a:xfrm>
        </p:spPr>
        <p:txBody>
          <a:bodyPr/>
          <a:lstStyle/>
          <a:p>
            <a:r>
              <a:rPr lang="en-GB" dirty="0" err="1"/>
              <a:t>Ettengruber</a:t>
            </a:r>
            <a:r>
              <a:rPr lang="en-GB" dirty="0"/>
              <a:t>, Manuel. “Neutrino Masses and Phenomenology in N -Naturalness.” Physical Review D, vol. 112, no. 5, 11 Sept. 2025, https://doi.org/10.1103/tg33-c6bq. </a:t>
            </a:r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8E428A7-0C8B-A4DD-46B5-BA8DDAD10966}"/>
              </a:ext>
            </a:extLst>
          </p:cNvPr>
          <p:cNvGrpSpPr/>
          <p:nvPr/>
        </p:nvGrpSpPr>
        <p:grpSpPr>
          <a:xfrm>
            <a:off x="6393562" y="1992052"/>
            <a:ext cx="5014667" cy="3750298"/>
            <a:chOff x="4629740" y="1672012"/>
            <a:chExt cx="7426680" cy="4951229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2202EEF-836D-519F-8C71-9607EB75D536}"/>
                </a:ext>
              </a:extLst>
            </p:cNvPr>
            <p:cNvGrpSpPr/>
            <p:nvPr/>
          </p:nvGrpSpPr>
          <p:grpSpPr>
            <a:xfrm>
              <a:off x="4629740" y="1672012"/>
              <a:ext cx="7368248" cy="4923155"/>
              <a:chOff x="5083812" y="1711940"/>
              <a:chExt cx="7368248" cy="4923155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78E94593-EE24-63A4-85A4-324C669647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670477" y="2362817"/>
                <a:ext cx="1532428" cy="493494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6BD3F9D3-0980-C019-1CCE-47C5E2E5AD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644799" y="2356760"/>
                <a:ext cx="3218730" cy="630473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CE29741-DC02-87D2-B559-C04F6A4EF8D9}"/>
                  </a:ext>
                </a:extLst>
              </p:cNvPr>
              <p:cNvSpPr txBox="1"/>
              <p:nvPr/>
            </p:nvSpPr>
            <p:spPr>
              <a:xfrm>
                <a:off x="5728719" y="1785194"/>
                <a:ext cx="2337157" cy="534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2400" b="1" dirty="0">
                    <a:solidFill>
                      <a:schemeClr val="accent3"/>
                    </a:solidFill>
                  </a:rPr>
                  <a:t>Dirac </a:t>
                </a:r>
                <a:endParaRPr lang="en-GB" sz="2400" b="1" dirty="0">
                  <a:solidFill>
                    <a:schemeClr val="accent3"/>
                  </a:solidFill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1B28F90-3EDE-AFF6-0F76-70331D451D49}"/>
                  </a:ext>
                </a:extLst>
              </p:cNvPr>
              <p:cNvSpPr txBox="1"/>
              <p:nvPr/>
            </p:nvSpPr>
            <p:spPr>
              <a:xfrm>
                <a:off x="9128151" y="1711940"/>
                <a:ext cx="3323909" cy="534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2400" b="1" dirty="0">
                    <a:solidFill>
                      <a:schemeClr val="accent3"/>
                    </a:solidFill>
                  </a:rPr>
                  <a:t>Majorana</a:t>
                </a:r>
                <a:endParaRPr lang="en-GB" sz="2400" b="1" dirty="0">
                  <a:solidFill>
                    <a:schemeClr val="accent3"/>
                  </a:solidFill>
                </a:endParaRPr>
              </a:p>
            </p:txBody>
          </p:sp>
          <p:sp>
            <p:nvSpPr>
              <p:cNvPr id="14" name="Arrow: Right 13">
                <a:extLst>
                  <a:ext uri="{FF2B5EF4-FFF2-40B4-BE49-F238E27FC236}">
                    <a16:creationId xmlns:a16="http://schemas.microsoft.com/office/drawing/2014/main" id="{9577E5FD-A004-17A0-775E-81B71C3710C5}"/>
                  </a:ext>
                </a:extLst>
              </p:cNvPr>
              <p:cNvSpPr/>
              <p:nvPr/>
            </p:nvSpPr>
            <p:spPr>
              <a:xfrm rot="2824674">
                <a:off x="6446161" y="3249278"/>
                <a:ext cx="692608" cy="267754"/>
              </a:xfrm>
              <a:prstGeom prst="rightArrow">
                <a:avLst>
                  <a:gd name="adj1" fmla="val 0"/>
                  <a:gd name="adj2" fmla="val 50000"/>
                </a:avLst>
              </a:prstGeom>
              <a:solidFill>
                <a:srgbClr val="E98A0B"/>
              </a:solidFill>
              <a:ln>
                <a:solidFill>
                  <a:srgbClr val="E98A0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accent1"/>
                  </a:solidFill>
                </a:endParaRPr>
              </a:p>
            </p:txBody>
          </p:sp>
          <p:sp>
            <p:nvSpPr>
              <p:cNvPr id="15" name="Arrow: Right 14">
                <a:extLst>
                  <a:ext uri="{FF2B5EF4-FFF2-40B4-BE49-F238E27FC236}">
                    <a16:creationId xmlns:a16="http://schemas.microsoft.com/office/drawing/2014/main" id="{A4FA078B-C50C-67EA-FE91-FED82964ADB3}"/>
                  </a:ext>
                </a:extLst>
              </p:cNvPr>
              <p:cNvSpPr/>
              <p:nvPr/>
            </p:nvSpPr>
            <p:spPr>
              <a:xfrm rot="7808059">
                <a:off x="6550995" y="4739295"/>
                <a:ext cx="692608" cy="267754"/>
              </a:xfrm>
              <a:prstGeom prst="rightArrow">
                <a:avLst>
                  <a:gd name="adj1" fmla="val 0"/>
                  <a:gd name="adj2" fmla="val 50000"/>
                </a:avLst>
              </a:prstGeom>
              <a:solidFill>
                <a:srgbClr val="E98A0B"/>
              </a:solidFill>
              <a:ln>
                <a:solidFill>
                  <a:srgbClr val="E98A0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16" name="Arrow: Right 15">
                <a:extLst>
                  <a:ext uri="{FF2B5EF4-FFF2-40B4-BE49-F238E27FC236}">
                    <a16:creationId xmlns:a16="http://schemas.microsoft.com/office/drawing/2014/main" id="{27CD9EED-6642-94F1-BB11-0F074F197A1D}"/>
                  </a:ext>
                </a:extLst>
              </p:cNvPr>
              <p:cNvSpPr/>
              <p:nvPr/>
            </p:nvSpPr>
            <p:spPr>
              <a:xfrm rot="7825715">
                <a:off x="10089968" y="3256423"/>
                <a:ext cx="692608" cy="267754"/>
              </a:xfrm>
              <a:prstGeom prst="rightArrow">
                <a:avLst>
                  <a:gd name="adj1" fmla="val 0"/>
                  <a:gd name="adj2" fmla="val 50000"/>
                </a:avLst>
              </a:prstGeom>
              <a:solidFill>
                <a:srgbClr val="E98A0B"/>
              </a:solidFill>
              <a:ln>
                <a:solidFill>
                  <a:srgbClr val="E98A0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accent1"/>
                  </a:solidFill>
                </a:endParaRPr>
              </a:p>
            </p:txBody>
          </p:sp>
          <p:sp>
            <p:nvSpPr>
              <p:cNvPr id="17" name="Arrow: Right 16">
                <a:extLst>
                  <a:ext uri="{FF2B5EF4-FFF2-40B4-BE49-F238E27FC236}">
                    <a16:creationId xmlns:a16="http://schemas.microsoft.com/office/drawing/2014/main" id="{50E88EA5-F341-8238-8DC3-383AE67CC442}"/>
                  </a:ext>
                </a:extLst>
              </p:cNvPr>
              <p:cNvSpPr/>
              <p:nvPr/>
            </p:nvSpPr>
            <p:spPr>
              <a:xfrm rot="2281900">
                <a:off x="10118735" y="4679887"/>
                <a:ext cx="692608" cy="267754"/>
              </a:xfrm>
              <a:prstGeom prst="rightArrow">
                <a:avLst>
                  <a:gd name="adj1" fmla="val 0"/>
                  <a:gd name="adj2" fmla="val 50000"/>
                </a:avLst>
              </a:prstGeom>
              <a:solidFill>
                <a:srgbClr val="E98A0B"/>
              </a:solidFill>
              <a:ln>
                <a:solidFill>
                  <a:srgbClr val="E98A0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accent1"/>
                  </a:solidFill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9B9817B-1239-12B1-5988-272AC066E1F2}"/>
                  </a:ext>
                </a:extLst>
              </p:cNvPr>
              <p:cNvSpPr txBox="1"/>
              <p:nvPr/>
            </p:nvSpPr>
            <p:spPr>
              <a:xfrm>
                <a:off x="7879652" y="3672851"/>
                <a:ext cx="2591786" cy="10971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2400" b="1" dirty="0">
                    <a:solidFill>
                      <a:srgbClr val="E98A0B"/>
                    </a:solidFill>
                  </a:rPr>
                  <a:t>Mass matrix</a:t>
                </a:r>
                <a:endParaRPr lang="en-GB" sz="2400" b="1" dirty="0">
                  <a:solidFill>
                    <a:srgbClr val="E98A0B"/>
                  </a:solidFill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9903BE0-2A3A-7F70-7535-1E7B1FDA6968}"/>
                  </a:ext>
                </a:extLst>
              </p:cNvPr>
              <p:cNvSpPr txBox="1"/>
              <p:nvPr/>
            </p:nvSpPr>
            <p:spPr>
              <a:xfrm>
                <a:off x="6792465" y="5155798"/>
                <a:ext cx="3854421" cy="6095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2400" b="1" dirty="0">
                    <a:solidFill>
                      <a:schemeClr val="accent3"/>
                    </a:solidFill>
                  </a:rPr>
                  <a:t>Neutrino masses</a:t>
                </a:r>
                <a:endParaRPr lang="en-GB" sz="2400" b="1" dirty="0">
                  <a:solidFill>
                    <a:schemeClr val="accent3"/>
                  </a:solidFill>
                </a:endParaRPr>
              </a:p>
            </p:txBody>
          </p:sp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684E6127-1F99-83B1-179B-3A3CF1F915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083812" y="5852653"/>
                <a:ext cx="2638065" cy="782442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</p:grp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8B49EDA-169A-408C-3C37-BB141AC7F4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066554" y="5840798"/>
              <a:ext cx="2989866" cy="78244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85F5AF2D-CE20-489D-EA90-C81EB0A350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164" y="1782369"/>
            <a:ext cx="5472459" cy="4030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415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5AD0B8"/>
      </a:accent1>
      <a:accent2>
        <a:srgbClr val="47BB7E"/>
      </a:accent2>
      <a:accent3>
        <a:srgbClr val="96CD4B"/>
      </a:accent3>
      <a:accent4>
        <a:srgbClr val="61C7DD"/>
      </a:accent4>
      <a:accent5>
        <a:srgbClr val="2495CF"/>
      </a:accent5>
      <a:accent6>
        <a:srgbClr val="5A74D1"/>
      </a:accent6>
      <a:hlink>
        <a:srgbClr val="72CEBB"/>
      </a:hlink>
      <a:folHlink>
        <a:srgbClr val="98E6D6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0F262FD6-3409-4039-A531-64BD4D2F99E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TM03457485[[fn=Mesh]]</Template>
  <TotalTime>41966</TotalTime>
  <Words>1973</Words>
  <Application>Microsoft Office PowerPoint</Application>
  <PresentationFormat>Widescreen</PresentationFormat>
  <Paragraphs>387</Paragraphs>
  <Slides>58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4" baseType="lpstr">
      <vt:lpstr>Aptos</vt:lpstr>
      <vt:lpstr>Arial</vt:lpstr>
      <vt:lpstr>Century Gothic</vt:lpstr>
      <vt:lpstr>Courier New</vt:lpstr>
      <vt:lpstr>Palatino Linotype</vt:lpstr>
      <vt:lpstr>Mesh</vt:lpstr>
      <vt:lpstr>Sofia Lonardi </vt:lpstr>
      <vt:lpstr>Searching for the N-naturalness tower of neutrinos</vt:lpstr>
      <vt:lpstr>Motivation</vt:lpstr>
      <vt:lpstr>N-Naturalness theory</vt:lpstr>
      <vt:lpstr>The theory Aim</vt:lpstr>
      <vt:lpstr>PowerPoint Presentation</vt:lpstr>
      <vt:lpstr>our goal</vt:lpstr>
      <vt:lpstr>Neutrino oscillations</vt:lpstr>
      <vt:lpstr>N-Naturalness and Neutrinos</vt:lpstr>
      <vt:lpstr>PowerPoint Presentation</vt:lpstr>
      <vt:lpstr>Signature in Mass Scale </vt:lpstr>
      <vt:lpstr>experiments</vt:lpstr>
      <vt:lpstr>Analysis</vt:lpstr>
      <vt:lpstr>PowerPoint Presentation</vt:lpstr>
      <vt:lpstr>Results for MAJORANA case                </vt:lpstr>
      <vt:lpstr>Results FOR DIRAC case                    </vt:lpstr>
      <vt:lpstr>Conclusions</vt:lpstr>
      <vt:lpstr>Thank you for your attention!</vt:lpstr>
      <vt:lpstr>Backup</vt:lpstr>
      <vt:lpstr>N-Naturalness theory – The mechanism</vt:lpstr>
      <vt:lpstr>Why are we exactly in sector 0?</vt:lpstr>
      <vt:lpstr>Signatures IN cosmology</vt:lpstr>
      <vt:lpstr>Other Signatures</vt:lpstr>
      <vt:lpstr>Similar work – Many copies</vt:lpstr>
      <vt:lpstr>Newtrinos.jl - The framework</vt:lpstr>
      <vt:lpstr>Daya Bay </vt:lpstr>
      <vt:lpstr>JUNO-Tao</vt:lpstr>
      <vt:lpstr>JUNO OSCILLATIONS PREDICTIONS</vt:lpstr>
      <vt:lpstr>Katrin </vt:lpstr>
      <vt:lpstr>GERDA - LEGEND</vt:lpstr>
      <vt:lpstr>Signatures in Oscillations</vt:lpstr>
      <vt:lpstr> Parametrising the mass matrix</vt:lpstr>
      <vt:lpstr>PowerPoint Presentation</vt:lpstr>
      <vt:lpstr>Perturbation approach </vt:lpstr>
      <vt:lpstr>Perturbation limitation</vt:lpstr>
      <vt:lpstr>Full matrix approach</vt:lpstr>
      <vt:lpstr>Full matrix approach</vt:lpstr>
      <vt:lpstr>Full matrix eigenvalues</vt:lpstr>
      <vt:lpstr>Comparison perturbation - full matrix</vt:lpstr>
      <vt:lpstr>PowerPoint Presentation</vt:lpstr>
      <vt:lpstr>PowerPoint Presentation</vt:lpstr>
      <vt:lpstr>PowerPoint Presentation</vt:lpstr>
      <vt:lpstr>Dependence on neutrino absolute mass</vt:lpstr>
      <vt:lpstr>Likelihood analysis</vt:lpstr>
      <vt:lpstr>Effective Majorana mass</vt:lpstr>
      <vt:lpstr>PowerPoint Presentation</vt:lpstr>
      <vt:lpstr>GERDA  Different matrix elements</vt:lpstr>
      <vt:lpstr>Cutoff choice</vt:lpstr>
      <vt:lpstr>Cutoff choice – Regions with cutoff &gt; 10 TeV</vt:lpstr>
      <vt:lpstr>Scaling of matrix elements for mßß </vt:lpstr>
      <vt:lpstr>Scaling of the standard mass splitting </vt:lpstr>
      <vt:lpstr>N dependence of the mass splittings</vt:lpstr>
      <vt:lpstr>R dependence of the mass splittings</vt:lpstr>
      <vt:lpstr>T2K implementation</vt:lpstr>
      <vt:lpstr>NOvA implementation</vt:lpstr>
      <vt:lpstr>Neutrino oscillations</vt:lpstr>
      <vt:lpstr> Oscillations parameters</vt:lpstr>
      <vt:lpstr>Current constraints on oscillation parameters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Sofia Lonardi</dc:creator>
  <cp:lastModifiedBy>Sofia Lonardi</cp:lastModifiedBy>
  <cp:revision>589</cp:revision>
  <dcterms:created xsi:type="dcterms:W3CDTF">2026-01-26T09:19:31Z</dcterms:created>
  <dcterms:modified xsi:type="dcterms:W3CDTF">2026-09-04T12:07:50Z</dcterms:modified>
</cp:coreProperties>
</file>