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316" r:id="rId3"/>
    <p:sldId id="258" r:id="rId4"/>
    <p:sldId id="297" r:id="rId5"/>
    <p:sldId id="257" r:id="rId6"/>
    <p:sldId id="298" r:id="rId7"/>
    <p:sldId id="299" r:id="rId8"/>
    <p:sldId id="300" r:id="rId9"/>
    <p:sldId id="301" r:id="rId10"/>
    <p:sldId id="302" r:id="rId11"/>
    <p:sldId id="303" r:id="rId12"/>
    <p:sldId id="314" r:id="rId13"/>
    <p:sldId id="285" r:id="rId14"/>
    <p:sldId id="267" r:id="rId15"/>
    <p:sldId id="276" r:id="rId16"/>
    <p:sldId id="287" r:id="rId17"/>
    <p:sldId id="286" r:id="rId18"/>
    <p:sldId id="284" r:id="rId19"/>
    <p:sldId id="315" r:id="rId20"/>
    <p:sldId id="278" r:id="rId21"/>
    <p:sldId id="279" r:id="rId22"/>
    <p:sldId id="280" r:id="rId23"/>
    <p:sldId id="260" r:id="rId24"/>
    <p:sldId id="290" r:id="rId25"/>
    <p:sldId id="309" r:id="rId26"/>
    <p:sldId id="310" r:id="rId27"/>
    <p:sldId id="292" r:id="rId28"/>
    <p:sldId id="296" r:id="rId29"/>
    <p:sldId id="295" r:id="rId30"/>
    <p:sldId id="313" r:id="rId31"/>
    <p:sldId id="273" r:id="rId32"/>
    <p:sldId id="311" r:id="rId33"/>
    <p:sldId id="31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73"/>
    <p:restoredTop sz="94646"/>
  </p:normalViewPr>
  <p:slideViewPr>
    <p:cSldViewPr snapToGrid="0">
      <p:cViewPr varScale="1">
        <p:scale>
          <a:sx n="98" d="100"/>
          <a:sy n="98" d="100"/>
        </p:scale>
        <p:origin x="77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9D010B-1AF6-D3D4-4CFF-0B8CCBC11C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FE03C6-6C3B-3216-F728-091D3D316D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7186D-D4BB-1E43-8D65-04E309E1C2C6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12C901-817B-093B-800A-FC310277E1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2A9AE8-27FF-89F1-1209-80C3D9EBC4F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0C5F2-EDE1-BB4A-B785-58D5C9E59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134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791246-C47C-074B-A27B-F46329C8332F}" type="datetimeFigureOut">
              <a:rPr lang="en-US" smtClean="0"/>
              <a:t>9/2/26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73768-FA54-8B45-83F8-5A1FFDBAE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703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3919D-2B05-DD40-AF25-4B376B7ABB30}" type="slidenum">
              <a:rPr lang="en-DE" smtClean="0"/>
              <a:t>9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13953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Scalar masses enter as cubic terms in the high-temperature expansion of the thermal potential.</a:t>
            </a:r>
          </a:p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3919D-2B05-DD40-AF25-4B376B7ABB30}" type="slidenum">
              <a:rPr lang="en-DE" smtClean="0"/>
              <a:t>15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29380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4BC99-4FE0-E162-F396-F36492732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F87571-5857-3DD5-CAB5-8DF946FFDF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874E95-89BC-25F2-72AC-E55DF496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If thermal corrections must do too much just to make the phases comparable, the resulting broken minimum may be less </a:t>
            </a:r>
            <a:r>
              <a:rPr lang="en-GB" dirty="0" err="1"/>
              <a:t>favorable</a:t>
            </a:r>
            <a:r>
              <a:rPr lang="en-GB" dirty="0"/>
              <a:t> for a large v/Tv/Tv/T. But if the zero-temperature vacuum is already relatively shallow, the thermal corrections can more efficiently produce the needed barrier while preserving a sizable broken-phase </a:t>
            </a:r>
            <a:r>
              <a:rPr lang="en-GB" dirty="0" err="1"/>
              <a:t>vev</a:t>
            </a:r>
            <a:r>
              <a:rPr lang="en-GB" dirty="0"/>
              <a:t>. It means the finite-temperature terms are in a better position to produce the combination that matters physically: comparable phases, a barrier and a large enough broken minimum.</a:t>
            </a:r>
          </a:p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BAC5A-72DD-369E-2973-158D7C3846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3919D-2B05-DD40-AF25-4B376B7ABB30}" type="slidenum">
              <a:rPr lang="en-DE" smtClean="0"/>
              <a:t>30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2481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DE" sz="1200" dirty="0">
                <a:latin typeface="Times" pitchFamily="2" charset="0"/>
              </a:rPr>
              <a:t>The study of the amount of upliftment of the 2HDM Higgs vacuum with respect to the SM vacuum energy is beneficial in correlating the strength of a phase transition with parameter regions within 2HDM that can induce a first-order electroweak phase transition.</a:t>
            </a:r>
          </a:p>
          <a:p>
            <a:r>
              <a:rPr lang="en-GB" dirty="0"/>
              <a:t>N</a:t>
            </a:r>
            <a:r>
              <a:rPr lang="en-DE" dirty="0"/>
              <a:t>ote mH &lt; 400 GeV region,  400 &lt; mH &lt; 800 GeV (alignment favoured), above 800 GeV (too much uplifted) weaker transitions.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3919D-2B05-DD40-AF25-4B376B7ABB30}" type="slidenum">
              <a:rPr lang="en-DE" smtClean="0"/>
              <a:t>31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64557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E9351-8BA3-3AA3-9870-C6FCDBAFBB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68B76B-262C-C9B0-AA09-5C99628C1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9DDE9-7E04-58B7-CD29-85898EA70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D307E-4054-8849-9CF1-7DBA06993C69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14958-A340-52DA-17C7-A493DCB69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B6423-9608-6ACE-5098-DA24A2D5E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45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28718-B3B2-2AF6-305D-37A28944E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99C040-50A4-9CFD-8806-61609B292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10C5F-E06D-F1F7-0F11-80ED19064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FFB7-4AFD-C641-B1D6-D38AAF0CFA9B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A152F-FE52-A177-7CA4-C27AF28DD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41EA6-C284-7237-5C6E-8DF81A105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06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330167-868E-342D-FAD2-CC252C903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DF4AB9-B881-F280-E03E-953130F03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82A27-9690-49B9-1696-A0D447245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6654-3A9B-9944-8208-5EF58E6F84E3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E1756-452A-2FE5-762E-2FB514601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0857A-1304-C93F-1362-31FE3810A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185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19556-D575-4FC1-BBC5-F7CD9F2A3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7831D2-51C5-99E3-5FB2-A5F8FAA52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DFD20-2707-17FE-AF09-4B5C4A952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ABBE-C99C-0542-B14D-265AC3813D84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0C7935-5095-8D97-A7F3-07A7958C7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73A664-4146-5C8D-CC32-119916993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685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0580B-FF29-EC2E-9F80-41907056F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0AEB7-5CE3-A4E0-FA85-4FADC1B24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9D454-F5D4-DDED-53E7-1322230E3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5FCA-89C6-AB46-AECF-FAF8018582D5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A89F7-540F-983A-FB1B-256BA936C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9FD72-97FB-E2A0-0A87-E07342252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30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31A74-57AD-2159-4167-151446D09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00DF8-D917-A68B-20EC-63A53C5048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2C48C1-7A32-F655-ACF4-8C2882ACA7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3C71B-D754-DFB7-CA2D-B73820F94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4E41-3FEB-5A40-BEDA-55BF1E6ACF49}" type="datetime1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AF9E7D-15B9-3CE2-2256-3548123D2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629AB8-5A94-F379-0BBA-9779DFDE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218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5DCDD-5534-F2AB-308B-64815496D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7F35F-C4F2-8AA0-6B5E-2F5C0EF75A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F0E6B5-7BB8-6D0A-C44A-E6F4C6D38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820777-F4EB-3785-B87B-C0171F01FA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417342-C2B1-1F3B-003F-C8A08B7FD1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9B5EA7-4D4A-5F51-C2B5-BEEFE55AA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399D7-359E-F74E-A708-CA46D0DAE5B2}" type="datetime1">
              <a:rPr lang="en-US" smtClean="0"/>
              <a:t>9/2/26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C95DC3-AD6B-5615-AAF5-1F21B9568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8654F6-375B-E9F3-8F57-17D88AC07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866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5E9BA-94E2-E77C-0D64-DEE27C103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3ED4BC-FD25-1494-1EAD-8EFD10627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9065-5B51-EA4A-A53D-2BD5E6D3A519}" type="datetime1">
              <a:rPr lang="en-US" smtClean="0"/>
              <a:t>9/2/26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235EBE-7A18-9169-FCA6-DCA00FC19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62FAF5-6599-4560-2E4C-7875D28AC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969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8A6C2-1353-AC91-296A-FF41A3AE2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FF11F0-AFAD-7C41-A5B1-62CA8F46740B}" type="datetime1">
              <a:rPr lang="en-US" smtClean="0"/>
              <a:t>9/2/26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947DA4-7CF2-C55D-C62E-BFDD462A4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E54B2-3BB0-9B4A-4A28-1717F846C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13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A57BA-1CB9-7607-F410-B7F8C13C1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0BE3F-E1BC-2F88-7618-44A8EF5E9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31527E-7FCB-604B-F9DD-7CDB333F5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B4EFFB-D57C-9DFE-1010-5411E0F12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EBE84-6A28-114E-8032-0C41DE5440B7}" type="datetime1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6BE5BE-2E99-CC2C-D61E-FB05DCD7D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52731D-C78C-0E3C-B3ED-438EFD460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77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263D1-7908-12B1-2F53-A3C6D1448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7242C3-2404-400A-1817-7A29312AAD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61CADB-13C5-C8AE-6DEB-B0F62CEF4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D69287-8936-F952-5D9D-9CCA09B4F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2207C-2B22-474A-BAAE-E40132EB49B6}" type="datetime1">
              <a:rPr lang="en-US" smtClean="0"/>
              <a:t>9/2/26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752B85-34BC-0F71-FCEB-F7ECD6FA9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B644AB-DAEA-DF52-FD11-EEC5148DB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6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1D8A2A-083B-02BD-C0FB-8273EF198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32407-D579-1A91-CD09-33AA52B03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08AB31-3A05-383C-15B8-45EF9B3FB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AA7E2F-97F3-DA48-818C-158CABF741AF}" type="datetime1">
              <a:rPr lang="en-US" smtClean="0"/>
              <a:t>9/2/26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0E7BD-9A9A-67DB-505F-A7ACF22798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261B8F-87A1-D17A-7590-041AEDF811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23A76D-4470-324A-8D4B-007AB31FF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95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20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6.emf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9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9.emf"/><Relationship Id="rId7" Type="http://schemas.openxmlformats.org/officeDocument/2006/relationships/image" Target="../media/image56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0" Type="http://schemas.openxmlformats.org/officeDocument/2006/relationships/image" Target="../media/image60.png"/><Relationship Id="rId9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3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0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3" Type="http://schemas.openxmlformats.org/officeDocument/2006/relationships/image" Target="../media/image73.emf"/><Relationship Id="rId7" Type="http://schemas.openxmlformats.org/officeDocument/2006/relationships/image" Target="../media/image7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86.png"/><Relationship Id="rId9" Type="http://schemas.openxmlformats.org/officeDocument/2006/relationships/image" Target="../media/image7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.png"/><Relationship Id="rId7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73.png"/><Relationship Id="rId4" Type="http://schemas.openxmlformats.org/officeDocument/2006/relationships/hyperlink" Target="https://freepngimg.com/png/30065-black-hole-file" TargetMode="Externa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E83DA35-1B30-AE28-42E8-2777196A1F53}"/>
              </a:ext>
            </a:extLst>
          </p:cNvPr>
          <p:cNvGrpSpPr/>
          <p:nvPr/>
        </p:nvGrpSpPr>
        <p:grpSpPr>
          <a:xfrm>
            <a:off x="5011493" y="4371131"/>
            <a:ext cx="2845548" cy="1134807"/>
            <a:chOff x="8103439" y="4863242"/>
            <a:chExt cx="3943528" cy="1490673"/>
          </a:xfrm>
        </p:grpSpPr>
        <p:pic>
          <p:nvPicPr>
            <p:cNvPr id="13" name="Picture 12" descr="Logo : KUS-Portal : Universität Hamburg">
              <a:extLst>
                <a:ext uri="{FF2B5EF4-FFF2-40B4-BE49-F238E27FC236}">
                  <a16:creationId xmlns:a16="http://schemas.microsoft.com/office/drawing/2014/main" id="{2043F26A-3C63-7846-637E-3F7ACF132B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23350" y="4863242"/>
              <a:ext cx="3023617" cy="1401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A blue circle with text and dots in it&#10;&#10;Description automatically generated">
              <a:extLst>
                <a:ext uri="{FF2B5EF4-FFF2-40B4-BE49-F238E27FC236}">
                  <a16:creationId xmlns:a16="http://schemas.microsoft.com/office/drawing/2014/main" id="{B446FCBA-AE26-C9A8-550C-0E1731764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03439" y="4863242"/>
              <a:ext cx="1490673" cy="1490673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9122A34F-489F-E9EA-143F-54FB2C3F6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1" y="1106754"/>
            <a:ext cx="11044078" cy="2157984"/>
          </a:xfrm>
          <a:solidFill>
            <a:srgbClr val="E0F8FD"/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800" b="1" dirty="0">
                <a:latin typeface="Modern Love Caps" pitchFamily="82" charset="0"/>
              </a:rPr>
              <a:t>Probing Features of a Strong First-Order Electroweak </a:t>
            </a:r>
            <a:br>
              <a:rPr lang="en-GB" sz="2800" b="1" dirty="0">
                <a:latin typeface="Modern Love Caps" pitchFamily="82" charset="0"/>
              </a:rPr>
            </a:br>
            <a:r>
              <a:rPr lang="en-GB" sz="2800" b="1" dirty="0">
                <a:latin typeface="Modern Love Caps" pitchFamily="82" charset="0"/>
              </a:rPr>
              <a:t>Phase Transition in correlation to the Alignment Limit in the </a:t>
            </a:r>
            <a:br>
              <a:rPr lang="en-GB" sz="2800" b="1" dirty="0">
                <a:latin typeface="Modern Love Caps" pitchFamily="82" charset="0"/>
              </a:rPr>
            </a:br>
            <a:r>
              <a:rPr lang="en-GB" sz="2800" b="1" dirty="0">
                <a:latin typeface="Modern Love Caps" pitchFamily="82" charset="0"/>
              </a:rPr>
              <a:t>Two-Higgs-Doublet Model of Type-I</a:t>
            </a:r>
            <a:br>
              <a:rPr lang="en-GB" sz="2800" b="1" dirty="0">
                <a:latin typeface="Modern Love Caps" pitchFamily="82" charset="0"/>
              </a:rPr>
            </a:br>
            <a:endParaRPr lang="en-DE" sz="2800" b="1" dirty="0">
              <a:latin typeface="Modern Love Caps" pitchFamily="8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1B3E35-3B78-EA63-4B15-A455959A15C0}"/>
              </a:ext>
            </a:extLst>
          </p:cNvPr>
          <p:cNvSpPr txBox="1"/>
          <p:nvPr/>
        </p:nvSpPr>
        <p:spPr>
          <a:xfrm>
            <a:off x="3436486" y="3606511"/>
            <a:ext cx="5319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DE" sz="1600" b="1">
                <a:latin typeface="Times" pitchFamily="2" charset="0"/>
              </a:rPr>
              <a:t>Debankana Nath</a:t>
            </a:r>
            <a:endParaRPr lang="en-US" sz="1600" b="1" dirty="0">
              <a:latin typeface="Times" pitchFamily="2" charset="0"/>
            </a:endParaRPr>
          </a:p>
          <a:p>
            <a:pPr algn="ctr"/>
            <a:r>
              <a:rPr lang="en-DE" sz="1600" i="1">
                <a:latin typeface="Times" pitchFamily="2" charset="0"/>
              </a:rPr>
              <a:t>DESY, Hamburg and Universität Hamburg</a:t>
            </a:r>
          </a:p>
          <a:p>
            <a:pPr algn="ctr"/>
            <a:endParaRPr lang="en-DE" sz="1600" b="1" dirty="0">
              <a:latin typeface="Times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16F037-7764-2076-0779-62F33E41D6AE}"/>
              </a:ext>
            </a:extLst>
          </p:cNvPr>
          <p:cNvSpPr txBox="1"/>
          <p:nvPr/>
        </p:nvSpPr>
        <p:spPr>
          <a:xfrm>
            <a:off x="3861816" y="5362050"/>
            <a:ext cx="4450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DE" sz="1400" dirty="0">
              <a:latin typeface="Times" pitchFamily="2" charset="0"/>
            </a:endParaRPr>
          </a:p>
          <a:p>
            <a:pPr algn="ctr"/>
            <a:r>
              <a:rPr lang="en-DE" sz="1400" dirty="0">
                <a:latin typeface="Times" pitchFamily="2" charset="0"/>
              </a:rPr>
              <a:t>In Collaboration with:</a:t>
            </a:r>
          </a:p>
          <a:p>
            <a:pPr algn="ctr"/>
            <a:r>
              <a:rPr lang="en-DE" sz="1400" dirty="0">
                <a:latin typeface="Times" pitchFamily="2" charset="0"/>
              </a:rPr>
              <a:t>Francisco Arco, </a:t>
            </a:r>
            <a:r>
              <a:rPr lang="en-GB" sz="1400" dirty="0">
                <a:latin typeface="Times" pitchFamily="2" charset="0"/>
              </a:rPr>
              <a:t>Georg </a:t>
            </a:r>
            <a:r>
              <a:rPr lang="en-GB" sz="1400" dirty="0" err="1">
                <a:latin typeface="Times" pitchFamily="2" charset="0"/>
              </a:rPr>
              <a:t>Weiglein</a:t>
            </a:r>
            <a:r>
              <a:rPr lang="en-GB" sz="1400" dirty="0">
                <a:latin typeface="Times" pitchFamily="2" charset="0"/>
              </a:rPr>
              <a:t>, </a:t>
            </a:r>
            <a:r>
              <a:rPr lang="en-DE" sz="1400" dirty="0">
                <a:latin typeface="Times" pitchFamily="2" charset="0"/>
              </a:rPr>
              <a:t>Kateryna Radchenko,</a:t>
            </a:r>
            <a:r>
              <a:rPr lang="en-GB" sz="1400" dirty="0">
                <a:latin typeface="Times" pitchFamily="2" charset="0"/>
              </a:rPr>
              <a:t> Maria Olalla Olea </a:t>
            </a:r>
            <a:r>
              <a:rPr lang="en-GB" sz="1400" dirty="0" err="1">
                <a:latin typeface="Times" pitchFamily="2" charset="0"/>
              </a:rPr>
              <a:t>Romacho</a:t>
            </a:r>
            <a:r>
              <a:rPr lang="en-GB" sz="1400" dirty="0">
                <a:latin typeface="Times" pitchFamily="2" charset="0"/>
              </a:rPr>
              <a:t>,</a:t>
            </a:r>
            <a:r>
              <a:rPr lang="en-DE" sz="1400" dirty="0">
                <a:latin typeface="Times" pitchFamily="2" charset="0"/>
              </a:rPr>
              <a:t> </a:t>
            </a:r>
            <a:r>
              <a:rPr lang="en-GB" sz="1400" dirty="0">
                <a:latin typeface="Times" pitchFamily="2" charset="0"/>
              </a:rPr>
              <a:t>Sven </a:t>
            </a:r>
            <a:r>
              <a:rPr lang="en-GB" sz="1400" dirty="0" err="1">
                <a:latin typeface="Times" pitchFamily="2" charset="0"/>
              </a:rPr>
              <a:t>Heinemeyer</a:t>
            </a:r>
            <a:endParaRPr lang="en-DE" sz="1400" dirty="0">
              <a:latin typeface="Times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31FCFE7-64D4-AAC9-8953-AD75039528AB}"/>
              </a:ext>
            </a:extLst>
          </p:cNvPr>
          <p:cNvGrpSpPr/>
          <p:nvPr/>
        </p:nvGrpSpPr>
        <p:grpSpPr>
          <a:xfrm>
            <a:off x="38637" y="6441275"/>
            <a:ext cx="12114726" cy="362580"/>
            <a:chOff x="38637" y="6441275"/>
            <a:chExt cx="12114726" cy="36258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3A139BD-3C21-1E2F-0D20-78BA3A0EB5F2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2810834-D1FB-FA94-9E9A-4E8C3FE4C68B}"/>
                </a:ext>
              </a:extLst>
            </p:cNvPr>
            <p:cNvSpPr/>
            <p:nvPr/>
          </p:nvSpPr>
          <p:spPr>
            <a:xfrm>
              <a:off x="2936383" y="6441275"/>
              <a:ext cx="9216980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64B4F76-6041-5E5D-1367-3C4CA9153FDE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859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70DC748-1139-6467-F0C2-576458723A0A}"/>
              </a:ext>
            </a:extLst>
          </p:cNvPr>
          <p:cNvSpPr/>
          <p:nvPr/>
        </p:nvSpPr>
        <p:spPr>
          <a:xfrm>
            <a:off x="8879149" y="2481919"/>
            <a:ext cx="1529118" cy="67569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50C5A9-15A5-FDA0-4891-9BB17DBF9393}"/>
              </a:ext>
            </a:extLst>
          </p:cNvPr>
          <p:cNvSpPr/>
          <p:nvPr/>
        </p:nvSpPr>
        <p:spPr>
          <a:xfrm>
            <a:off x="6294314" y="2494982"/>
            <a:ext cx="2329346" cy="6756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8151E9-820C-212F-72C0-9D101569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7634" y="874050"/>
            <a:ext cx="3459965" cy="517524"/>
          </a:xfrm>
        </p:spPr>
        <p:txBody>
          <a:bodyPr>
            <a:noAutofit/>
          </a:bodyPr>
          <a:lstStyle/>
          <a:p>
            <a:pPr algn="ctr"/>
            <a:r>
              <a:rPr lang="en-DE" sz="2800" b="1" dirty="0">
                <a:latin typeface="Modern Love Caps" pitchFamily="82" charset="0"/>
              </a:rPr>
              <a:t>Thermal Evolution of vacuum</a:t>
            </a:r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2D6C9449-A521-2DC1-B74D-9479A33198F7}"/>
              </a:ext>
            </a:extLst>
          </p:cNvPr>
          <p:cNvSpPr/>
          <p:nvPr/>
        </p:nvSpPr>
        <p:spPr>
          <a:xfrm rot="16200000">
            <a:off x="3611443" y="661580"/>
            <a:ext cx="243738" cy="734496"/>
          </a:xfrm>
          <a:prstGeom prst="downArrow">
            <a:avLst/>
          </a:prstGeom>
          <a:solidFill>
            <a:srgbClr val="E0F8FD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9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C240CBD-E4B8-33F7-6BA1-43B5D504969E}"/>
              </a:ext>
            </a:extLst>
          </p:cNvPr>
          <p:cNvSpPr txBox="1">
            <a:spLocks/>
          </p:cNvSpPr>
          <p:nvPr/>
        </p:nvSpPr>
        <p:spPr>
          <a:xfrm>
            <a:off x="1476669" y="747969"/>
            <a:ext cx="1732321" cy="517524"/>
          </a:xfrm>
          <a:prstGeom prst="rect">
            <a:avLst/>
          </a:prstGeom>
          <a:solidFill>
            <a:srgbClr val="1A4C7E">
              <a:alpha val="86667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600" dirty="0">
                <a:solidFill>
                  <a:schemeClr val="bg1"/>
                </a:solidFill>
                <a:latin typeface="Modern Love Caps" pitchFamily="82" charset="0"/>
              </a:rPr>
              <a:t>high</a:t>
            </a:r>
            <a:r>
              <a:rPr lang="en-DE" sz="1600" dirty="0">
                <a:solidFill>
                  <a:schemeClr val="bg1"/>
                </a:solidFill>
                <a:latin typeface="Modern Love Caps" pitchFamily="82" charset="0"/>
              </a:rPr>
              <a:t> temperatures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E88D4FB-659F-0AC2-01B4-5A0FDA3C0FDA}"/>
              </a:ext>
            </a:extLst>
          </p:cNvPr>
          <p:cNvSpPr txBox="1">
            <a:spLocks/>
          </p:cNvSpPr>
          <p:nvPr/>
        </p:nvSpPr>
        <p:spPr>
          <a:xfrm>
            <a:off x="8839747" y="738292"/>
            <a:ext cx="1510480" cy="506831"/>
          </a:xfrm>
          <a:prstGeom prst="rect">
            <a:avLst/>
          </a:prstGeom>
          <a:solidFill>
            <a:srgbClr val="E0F8FD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800" dirty="0">
                <a:latin typeface="Modern Love Caps" pitchFamily="82" charset="0"/>
              </a:rPr>
              <a:t>t</a:t>
            </a:r>
            <a:r>
              <a:rPr lang="en-DE" sz="1800" dirty="0">
                <a:latin typeface="Modern Love Caps" pitchFamily="82" charset="0"/>
              </a:rPr>
              <a:t>oday: </a:t>
            </a:r>
            <a:r>
              <a:rPr lang="en-DE" sz="1600" i="1" dirty="0">
                <a:latin typeface="Palatino" pitchFamily="2" charset="77"/>
                <a:ea typeface="Palatino" pitchFamily="2" charset="77"/>
              </a:rPr>
              <a:t>T</a:t>
            </a:r>
            <a:r>
              <a:rPr lang="en-DE" sz="1800" dirty="0">
                <a:latin typeface="Modern Love Caps" pitchFamily="82" charset="0"/>
              </a:rPr>
              <a:t>=</a:t>
            </a:r>
            <a:r>
              <a:rPr lang="en-DE" sz="1600" dirty="0">
                <a:latin typeface="Palatino" pitchFamily="2" charset="77"/>
                <a:ea typeface="Palatino" pitchFamily="2" charset="77"/>
              </a:rPr>
              <a:t>0</a:t>
            </a:r>
            <a:endParaRPr lang="en-DE" sz="1800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27" name="Down Arrow 26">
            <a:extLst>
              <a:ext uri="{FF2B5EF4-FFF2-40B4-BE49-F238E27FC236}">
                <a16:creationId xmlns:a16="http://schemas.microsoft.com/office/drawing/2014/main" id="{D74253F6-B9C0-CE78-FD35-7B8C915E6F2B}"/>
              </a:ext>
            </a:extLst>
          </p:cNvPr>
          <p:cNvSpPr/>
          <p:nvPr/>
        </p:nvSpPr>
        <p:spPr>
          <a:xfrm rot="16200000">
            <a:off x="8079766" y="701865"/>
            <a:ext cx="218091" cy="628277"/>
          </a:xfrm>
          <a:prstGeom prst="downArrow">
            <a:avLst/>
          </a:prstGeom>
          <a:solidFill>
            <a:srgbClr val="E0F8FD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90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BAF7E9C5-E47D-8CC2-8C58-E188BE784371}"/>
              </a:ext>
            </a:extLst>
          </p:cNvPr>
          <p:cNvSpPr txBox="1">
            <a:spLocks/>
          </p:cNvSpPr>
          <p:nvPr/>
        </p:nvSpPr>
        <p:spPr>
          <a:xfrm>
            <a:off x="854019" y="2785085"/>
            <a:ext cx="3362356" cy="141931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DE" sz="3600" b="1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the effective potential 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73E1CADA-CA45-ADC4-2820-DBD069A6A8A2}"/>
              </a:ext>
            </a:extLst>
          </p:cNvPr>
          <p:cNvSpPr txBox="1">
            <a:spLocks/>
          </p:cNvSpPr>
          <p:nvPr/>
        </p:nvSpPr>
        <p:spPr>
          <a:xfrm>
            <a:off x="854020" y="4071195"/>
            <a:ext cx="2212774" cy="7257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solidFill>
                  <a:schemeClr val="bg1"/>
                </a:solidFill>
                <a:highlight>
                  <a:srgbClr val="1A4C7E"/>
                </a:highlight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 from effective action </a:t>
            </a:r>
            <a:endParaRPr lang="en-DE" sz="1800" dirty="0">
              <a:solidFill>
                <a:schemeClr val="bg1"/>
              </a:solidFill>
              <a:highlight>
                <a:srgbClr val="1A4C7E"/>
              </a:highlight>
              <a:latin typeface="Modern Love Caps" panose="020F0502020204030204" pitchFamily="34" charset="0"/>
              <a:ea typeface="Tahoma" panose="020B0604030504040204" pitchFamily="34" charset="0"/>
              <a:cs typeface="Modern Love Caps" panose="020F0502020204030204" pitchFamily="34" charset="0"/>
            </a:endParaRP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E2EC605C-FE71-90AD-5E29-9F9E54681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10</a:t>
            </a:fld>
            <a:endParaRPr lang="en-DE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BA808F0-7579-CB9D-7CA4-8A41AA50F86A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81105D9-AE4F-824B-DCAB-A6F513BF87A5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49BB718-0C18-791B-A45C-58B1BE393C87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8571722-F84E-1E79-4506-E5AA359F6FF2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C2B881A-2407-36FA-AF41-60EEE2377978}"/>
              </a:ext>
            </a:extLst>
          </p:cNvPr>
          <p:cNvGrpSpPr/>
          <p:nvPr/>
        </p:nvGrpSpPr>
        <p:grpSpPr>
          <a:xfrm>
            <a:off x="4814363" y="2565760"/>
            <a:ext cx="5779614" cy="2474347"/>
            <a:chOff x="4814363" y="2565761"/>
            <a:chExt cx="5049710" cy="183766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02B04E9-49BD-4453-196F-BA71E1AB54D5}"/>
                </a:ext>
              </a:extLst>
            </p:cNvPr>
            <p:cNvGrpSpPr/>
            <p:nvPr/>
          </p:nvGrpSpPr>
          <p:grpSpPr>
            <a:xfrm>
              <a:off x="4814363" y="2565761"/>
              <a:ext cx="4962351" cy="1828452"/>
              <a:chOff x="6151555" y="2271009"/>
              <a:chExt cx="4815550" cy="1750144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A2557248-4D0D-B5E0-2C1C-B78B36D0F7FB}"/>
                      </a:ext>
                    </a:extLst>
                  </p:cNvPr>
                  <p:cNvSpPr txBox="1"/>
                  <p:nvPr/>
                </p:nvSpPr>
                <p:spPr>
                  <a:xfrm>
                    <a:off x="6151555" y="2271009"/>
                    <a:ext cx="4815550" cy="32818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DE" sz="2400" dirty="0">
                        <a:latin typeface="Times" pitchFamily="2" charset="0"/>
                      </a:rPr>
                      <a:t>V</a:t>
                    </a:r>
                    <a:r>
                      <a:rPr lang="en-DE" sz="2400" baseline="-25000" dirty="0">
                        <a:latin typeface="Times" pitchFamily="2" charset="0"/>
                      </a:rPr>
                      <a:t>eff </a:t>
                    </a:r>
                    <a:r>
                      <a:rPr lang="en-DE" sz="2400" dirty="0">
                        <a:latin typeface="Times" pitchFamily="2" charset="0"/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oMath>
                    </a14:m>
                    <a:r>
                      <a:rPr lang="en-DE" sz="2400" dirty="0">
                        <a:latin typeface="Times" pitchFamily="2" charset="0"/>
                      </a:rPr>
                      <a:t>) = V</a:t>
                    </a:r>
                    <a:r>
                      <a:rPr lang="en-DE" sz="2400" baseline="-25000" dirty="0">
                        <a:latin typeface="Times" pitchFamily="2" charset="0"/>
                      </a:rPr>
                      <a:t>tree  </a:t>
                    </a:r>
                    <a:r>
                      <a:rPr lang="en-DE" sz="2400" dirty="0">
                        <a:latin typeface="Times" pitchFamily="2" charset="0"/>
                      </a:rPr>
                      <a:t>+ V</a:t>
                    </a:r>
                    <a:r>
                      <a:rPr lang="en-DE" sz="2400" baseline="-25000" dirty="0">
                        <a:latin typeface="Times" pitchFamily="2" charset="0"/>
                      </a:rPr>
                      <a:t>CW  </a:t>
                    </a:r>
                    <a:r>
                      <a:rPr lang="en-DE" sz="2400" dirty="0">
                        <a:latin typeface="Times" pitchFamily="2" charset="0"/>
                      </a:rPr>
                      <a:t>+ V</a:t>
                    </a:r>
                    <a:r>
                      <a:rPr lang="en-DE" sz="2400" baseline="-25000" dirty="0">
                        <a:latin typeface="Times" pitchFamily="2" charset="0"/>
                      </a:rPr>
                      <a:t>CT</a:t>
                    </a:r>
                    <a:r>
                      <a:rPr lang="en-DE" sz="2400" dirty="0">
                        <a:latin typeface="Times" pitchFamily="2" charset="0"/>
                      </a:rPr>
                      <a:t>  + V</a:t>
                    </a:r>
                    <a:r>
                      <a:rPr lang="en-DE" sz="2400" baseline="-25000" dirty="0">
                        <a:latin typeface="Times" pitchFamily="2" charset="0"/>
                      </a:rPr>
                      <a:t>T  </a:t>
                    </a:r>
                    <a:r>
                      <a:rPr lang="en-DE" sz="2400" dirty="0">
                        <a:latin typeface="Times" pitchFamily="2" charset="0"/>
                      </a:rPr>
                      <a:t>+ V</a:t>
                    </a:r>
                    <a:r>
                      <a:rPr lang="en-DE" sz="2400" baseline="-25000" dirty="0">
                        <a:latin typeface="Times" pitchFamily="2" charset="0"/>
                      </a:rPr>
                      <a:t>daisy</a:t>
                    </a:r>
                    <a:endParaRPr lang="en-DE" sz="2400" dirty="0">
                      <a:latin typeface="Times" pitchFamily="2" charset="0"/>
                    </a:endParaRPr>
                  </a:p>
                </p:txBody>
              </p:sp>
            </mc:Choice>
            <mc:Fallback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A2557248-4D0D-B5E0-2C1C-B78B36D0F7F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51555" y="2271009"/>
                    <a:ext cx="4815550" cy="32818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 l="-1786" t="-10811" b="-29730"/>
                    </a:stretch>
                  </a:blipFill>
                  <a:ln>
                    <a:noFill/>
                  </a:ln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572CD28B-ABAD-5976-83F1-1EA9C274F4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52026" y="2715874"/>
                <a:ext cx="0" cy="822060"/>
              </a:xfrm>
              <a:prstGeom prst="straightConnector1">
                <a:avLst/>
              </a:prstGeom>
              <a:ln w="6350"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60E10F-95DF-AA43-E47A-88933E82B996}"/>
                  </a:ext>
                </a:extLst>
              </p:cNvPr>
              <p:cNvSpPr txBox="1"/>
              <p:nvPr/>
            </p:nvSpPr>
            <p:spPr>
              <a:xfrm>
                <a:off x="7395275" y="3605448"/>
                <a:ext cx="1431193" cy="415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>
                    <a:latin typeface="Modern Love Caps" pitchFamily="82" charset="0"/>
                  </a:rPr>
                  <a:t>Zero temperature </a:t>
                </a:r>
              </a:p>
              <a:p>
                <a:pPr algn="ctr"/>
                <a:r>
                  <a:rPr lang="en-US" sz="1600" dirty="0">
                    <a:latin typeface="Modern Love Caps" pitchFamily="82" charset="0"/>
                  </a:rPr>
                  <a:t>scalar potential</a:t>
                </a:r>
                <a:endParaRPr lang="en-DE" sz="1600" dirty="0">
                  <a:latin typeface="Modern Love Caps" pitchFamily="82" charset="0"/>
                </a:endParaRPr>
              </a:p>
            </p:txBody>
          </p:sp>
        </p:grp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20898D98-70CC-787F-89EF-B9C72E49669D}"/>
                </a:ext>
              </a:extLst>
            </p:cNvPr>
            <p:cNvCxnSpPr>
              <a:cxnSpLocks/>
            </p:cNvCxnSpPr>
            <p:nvPr/>
          </p:nvCxnSpPr>
          <p:spPr>
            <a:xfrm>
              <a:off x="9051506" y="3020829"/>
              <a:ext cx="0" cy="858842"/>
            </a:xfrm>
            <a:prstGeom prst="straightConnector1">
              <a:avLst/>
            </a:prstGeom>
            <a:ln w="6350"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43023F4-63F8-E0BE-BA2F-5F54BA347BA1}"/>
                </a:ext>
              </a:extLst>
            </p:cNvPr>
            <p:cNvSpPr txBox="1"/>
            <p:nvPr/>
          </p:nvSpPr>
          <p:spPr>
            <a:xfrm>
              <a:off x="8085908" y="3969123"/>
              <a:ext cx="1778165" cy="434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dirty="0">
                  <a:latin typeface="Modern Love Caps" pitchFamily="82" charset="0"/>
                </a:rPr>
                <a:t>Finite temperature </a:t>
              </a:r>
            </a:p>
            <a:p>
              <a:pPr algn="ctr"/>
              <a:r>
                <a:rPr lang="en-US" sz="1600" dirty="0">
                  <a:latin typeface="Modern Love Caps" pitchFamily="82" charset="0"/>
                </a:rPr>
                <a:t>effects</a:t>
              </a:r>
              <a:endParaRPr lang="en-DE" sz="1600" dirty="0">
                <a:latin typeface="Modern Love Caps" pitchFamily="8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5633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7A5DC184-79FE-9CF3-56D1-DA5139195CEA}"/>
              </a:ext>
            </a:extLst>
          </p:cNvPr>
          <p:cNvSpPr txBox="1"/>
          <p:nvPr/>
        </p:nvSpPr>
        <p:spPr>
          <a:xfrm>
            <a:off x="2706084" y="5710761"/>
            <a:ext cx="464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DE" sz="1200" b="1" dirty="0">
                <a:latin typeface="Times" pitchFamily="2" charset="0"/>
              </a:rPr>
              <a:t>Figure 3.1: </a:t>
            </a:r>
          </a:p>
          <a:p>
            <a:pPr algn="just"/>
            <a:r>
              <a:rPr lang="en-DE" sz="1200" dirty="0">
                <a:latin typeface="Times" pitchFamily="2" charset="0"/>
              </a:rPr>
              <a:t>Thermal evolution of the 2HDM potential leading to a strong first-order phase transition from the false vacuum to the true vacuum.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164CF5-7127-2CB8-2752-0BCC387CDB9A}"/>
              </a:ext>
            </a:extLst>
          </p:cNvPr>
          <p:cNvSpPr txBox="1"/>
          <p:nvPr/>
        </p:nvSpPr>
        <p:spPr>
          <a:xfrm>
            <a:off x="1665611" y="428687"/>
            <a:ext cx="51764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3200" b="1" u="sng" dirty="0">
                <a:latin typeface="Modern Love Caps" pitchFamily="82" charset="0"/>
              </a:rPr>
              <a:t>First-order Phase Transition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3F4F0B6-A3F7-B824-178D-609257752FC6}"/>
              </a:ext>
            </a:extLst>
          </p:cNvPr>
          <p:cNvGrpSpPr/>
          <p:nvPr/>
        </p:nvGrpSpPr>
        <p:grpSpPr>
          <a:xfrm>
            <a:off x="398525" y="1528762"/>
            <a:ext cx="6611875" cy="4206232"/>
            <a:chOff x="397921" y="1148600"/>
            <a:chExt cx="6779814" cy="4586394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69BE9085-9658-68B5-855F-12F66EE2A3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99548" y="1148600"/>
              <a:ext cx="5178187" cy="4586394"/>
            </a:xfrm>
            <a:prstGeom prst="rect">
              <a:avLst/>
            </a:prstGeom>
          </p:spPr>
        </p:pic>
        <p:sp>
          <p:nvSpPr>
            <p:cNvPr id="35" name="Down Arrow 34">
              <a:extLst>
                <a:ext uri="{FF2B5EF4-FFF2-40B4-BE49-F238E27FC236}">
                  <a16:creationId xmlns:a16="http://schemas.microsoft.com/office/drawing/2014/main" id="{B96FEF1E-979B-A709-BD2B-98D153477C05}"/>
                </a:ext>
              </a:extLst>
            </p:cNvPr>
            <p:cNvSpPr/>
            <p:nvPr/>
          </p:nvSpPr>
          <p:spPr>
            <a:xfrm rot="16200000">
              <a:off x="2316037" y="1612220"/>
              <a:ext cx="162744" cy="617352"/>
            </a:xfrm>
            <a:prstGeom prst="downArrow">
              <a:avLst/>
            </a:prstGeom>
            <a:solidFill>
              <a:schemeClr val="tx2">
                <a:lumMod val="90000"/>
                <a:lumOff val="1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100"/>
            </a:p>
          </p:txBody>
        </p:sp>
        <p:sp>
          <p:nvSpPr>
            <p:cNvPr id="36" name="Title 1">
              <a:extLst>
                <a:ext uri="{FF2B5EF4-FFF2-40B4-BE49-F238E27FC236}">
                  <a16:creationId xmlns:a16="http://schemas.microsoft.com/office/drawing/2014/main" id="{A47FF618-EF44-B942-7105-73F58D12B55F}"/>
                </a:ext>
              </a:extLst>
            </p:cNvPr>
            <p:cNvSpPr txBox="1">
              <a:spLocks/>
            </p:cNvSpPr>
            <p:nvPr/>
          </p:nvSpPr>
          <p:spPr>
            <a:xfrm>
              <a:off x="584676" y="1765264"/>
              <a:ext cx="1476274" cy="517524"/>
            </a:xfrm>
            <a:prstGeom prst="rect">
              <a:avLst/>
            </a:prstGeom>
            <a:solidFill>
              <a:srgbClr val="215F9A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800" dirty="0">
                  <a:solidFill>
                    <a:schemeClr val="bg1"/>
                  </a:solidFill>
                  <a:latin typeface="Modern Love Caps" pitchFamily="82" charset="0"/>
                </a:rPr>
                <a:t>Ew symmetry </a:t>
              </a:r>
              <a:endParaRPr lang="en-DE" sz="1800" dirty="0">
                <a:solidFill>
                  <a:schemeClr val="bg1"/>
                </a:solidFill>
                <a:latin typeface="Modern Love Caps" pitchFamily="82" charset="0"/>
              </a:endParaRPr>
            </a:p>
          </p:txBody>
        </p:sp>
        <p:sp>
          <p:nvSpPr>
            <p:cNvPr id="37" name="Title 1">
              <a:extLst>
                <a:ext uri="{FF2B5EF4-FFF2-40B4-BE49-F238E27FC236}">
                  <a16:creationId xmlns:a16="http://schemas.microsoft.com/office/drawing/2014/main" id="{38D184ED-D57B-9753-2F08-3DE3E2F79B6C}"/>
                </a:ext>
              </a:extLst>
            </p:cNvPr>
            <p:cNvSpPr txBox="1">
              <a:spLocks/>
            </p:cNvSpPr>
            <p:nvPr/>
          </p:nvSpPr>
          <p:spPr>
            <a:xfrm>
              <a:off x="397921" y="3417564"/>
              <a:ext cx="1885203" cy="503870"/>
            </a:xfrm>
            <a:prstGeom prst="rect">
              <a:avLst/>
            </a:prstGeom>
            <a:solidFill>
              <a:srgbClr val="277FD2">
                <a:alpha val="53333"/>
              </a:srgbClr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800" dirty="0">
                  <a:latin typeface="Modern Love Caps" pitchFamily="82" charset="0"/>
                </a:rPr>
                <a:t>Degenerate vacua</a:t>
              </a:r>
              <a:endParaRPr lang="en-DE" sz="1800" dirty="0">
                <a:latin typeface="Modern Love Caps" pitchFamily="82" charset="0"/>
              </a:endParaRPr>
            </a:p>
          </p:txBody>
        </p:sp>
        <p:sp>
          <p:nvSpPr>
            <p:cNvPr id="38" name="Down Arrow 37">
              <a:extLst>
                <a:ext uri="{FF2B5EF4-FFF2-40B4-BE49-F238E27FC236}">
                  <a16:creationId xmlns:a16="http://schemas.microsoft.com/office/drawing/2014/main" id="{3B819203-F7E5-C221-1BC2-F9DB90B9C678}"/>
                </a:ext>
              </a:extLst>
            </p:cNvPr>
            <p:cNvSpPr/>
            <p:nvPr/>
          </p:nvSpPr>
          <p:spPr>
            <a:xfrm rot="16200000">
              <a:off x="2476046" y="3457447"/>
              <a:ext cx="162743" cy="466601"/>
            </a:xfrm>
            <a:prstGeom prst="downArrow">
              <a:avLst/>
            </a:prstGeom>
            <a:solidFill>
              <a:schemeClr val="tx2">
                <a:lumMod val="90000"/>
                <a:lumOff val="1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100"/>
            </a:p>
          </p:txBody>
        </p:sp>
        <p:sp>
          <p:nvSpPr>
            <p:cNvPr id="39" name="Title 1">
              <a:extLst>
                <a:ext uri="{FF2B5EF4-FFF2-40B4-BE49-F238E27FC236}">
                  <a16:creationId xmlns:a16="http://schemas.microsoft.com/office/drawing/2014/main" id="{E80A44E2-7B39-5249-4FD5-97D75F0EE52B}"/>
                </a:ext>
              </a:extLst>
            </p:cNvPr>
            <p:cNvSpPr txBox="1">
              <a:spLocks/>
            </p:cNvSpPr>
            <p:nvPr/>
          </p:nvSpPr>
          <p:spPr>
            <a:xfrm>
              <a:off x="649881" y="4493664"/>
              <a:ext cx="1491155" cy="523220"/>
            </a:xfrm>
            <a:prstGeom prst="rect">
              <a:avLst/>
            </a:prstGeom>
            <a:solidFill>
              <a:srgbClr val="E0F8FD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800" dirty="0">
                  <a:latin typeface="Modern Love Caps" pitchFamily="82" charset="0"/>
                </a:rPr>
                <a:t>Ews breaking</a:t>
              </a:r>
              <a:endParaRPr lang="en-DE" sz="1800" dirty="0">
                <a:latin typeface="Modern Love Caps" pitchFamily="82" charset="0"/>
              </a:endParaRPr>
            </a:p>
          </p:txBody>
        </p:sp>
        <p:sp>
          <p:nvSpPr>
            <p:cNvPr id="40" name="Down Arrow 39">
              <a:extLst>
                <a:ext uri="{FF2B5EF4-FFF2-40B4-BE49-F238E27FC236}">
                  <a16:creationId xmlns:a16="http://schemas.microsoft.com/office/drawing/2014/main" id="{5EA88549-F4BA-B62C-DB38-B3CC09EB9FBD}"/>
                </a:ext>
              </a:extLst>
            </p:cNvPr>
            <p:cNvSpPr/>
            <p:nvPr/>
          </p:nvSpPr>
          <p:spPr>
            <a:xfrm rot="16200000">
              <a:off x="2400279" y="4372847"/>
              <a:ext cx="163529" cy="617352"/>
            </a:xfrm>
            <a:prstGeom prst="downArrow">
              <a:avLst/>
            </a:prstGeom>
            <a:solidFill>
              <a:schemeClr val="tx2">
                <a:lumMod val="90000"/>
                <a:lumOff val="1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10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5522D89-D8FD-C856-D6CA-810E73B80C3F}"/>
              </a:ext>
            </a:extLst>
          </p:cNvPr>
          <p:cNvGrpSpPr/>
          <p:nvPr/>
        </p:nvGrpSpPr>
        <p:grpSpPr>
          <a:xfrm>
            <a:off x="7938181" y="985894"/>
            <a:ext cx="3859403" cy="3332386"/>
            <a:chOff x="756278" y="974219"/>
            <a:chExt cx="4013457" cy="3492615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A2A5C6E6-CF42-FC04-128C-A495A00BC0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6278" y="974219"/>
              <a:ext cx="3533703" cy="2696400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5047232-3288-01B0-1FEB-DDEFD2842336}"/>
                </a:ext>
              </a:extLst>
            </p:cNvPr>
            <p:cNvSpPr txBox="1"/>
            <p:nvPr/>
          </p:nvSpPr>
          <p:spPr>
            <a:xfrm>
              <a:off x="756278" y="3789426"/>
              <a:ext cx="4013457" cy="677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DE" sz="1200" b="1" dirty="0">
                  <a:latin typeface="Times" pitchFamily="2" charset="0"/>
                </a:rPr>
                <a:t>Figure 3.2: </a:t>
              </a:r>
            </a:p>
            <a:p>
              <a:r>
                <a:rPr lang="en-DE" sz="1200" dirty="0">
                  <a:latin typeface="Times" pitchFamily="2" charset="0"/>
                </a:rPr>
                <a:t>Nucleation of broken bubbles as a result of SFOEWPT in t</a:t>
              </a:r>
              <a:r>
                <a:rPr lang="en-GB" sz="1200" dirty="0">
                  <a:latin typeface="Times" pitchFamily="2" charset="0"/>
                </a:rPr>
                <a:t>he background space of unbroken phase.</a:t>
              </a:r>
              <a:endParaRPr lang="en-DE" sz="1200" dirty="0">
                <a:latin typeface="Times" pitchFamily="2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2BE108A-5D27-BC7C-2B08-881D1C9ABED4}"/>
                  </a:ext>
                </a:extLst>
              </p:cNvPr>
              <p:cNvSpPr txBox="1"/>
              <p:nvPr/>
            </p:nvSpPr>
            <p:spPr>
              <a:xfrm>
                <a:off x="8697649" y="5430725"/>
                <a:ext cx="1822932" cy="671851"/>
              </a:xfrm>
              <a:prstGeom prst="rect">
                <a:avLst/>
              </a:prstGeom>
              <a:solidFill>
                <a:srgbClr val="E0F8FD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DE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DE" sz="2000" dirty="0">
                  <a:latin typeface="Modern Love" pitchFamily="82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2BE108A-5D27-BC7C-2B08-881D1C9ABE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7649" y="5430725"/>
                <a:ext cx="1822932" cy="6718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78EE98E5-B6BE-8DA5-6F6A-DF3356FACAE9}"/>
              </a:ext>
            </a:extLst>
          </p:cNvPr>
          <p:cNvSpPr txBox="1"/>
          <p:nvPr/>
        </p:nvSpPr>
        <p:spPr>
          <a:xfrm>
            <a:off x="8109345" y="4802288"/>
            <a:ext cx="3316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Modern Love Caps" pitchFamily="82" charset="0"/>
              </a:rPr>
              <a:t>is the foewpt strong?</a:t>
            </a:r>
            <a:endParaRPr lang="en-DE" sz="2800" b="1" dirty="0">
              <a:latin typeface="Modern Love Caps" pitchFamily="82" charset="0"/>
            </a:endParaRPr>
          </a:p>
        </p:txBody>
      </p:sp>
      <p:sp>
        <p:nvSpPr>
          <p:cNvPr id="54" name="Slide Number Placeholder 53">
            <a:extLst>
              <a:ext uri="{FF2B5EF4-FFF2-40B4-BE49-F238E27FC236}">
                <a16:creationId xmlns:a16="http://schemas.microsoft.com/office/drawing/2014/main" id="{C2191CBD-5CB1-9277-75DA-ABC71889A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11</a:t>
            </a:fld>
            <a:endParaRPr lang="en-D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1BB217E-5921-1214-957A-FEC521629323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B192728-F3F7-5596-7192-986F0818C73D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D2C47BB-D0FB-EA92-7AEA-D1279CF3E386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D4BDABE-7A03-3107-1E6F-8180796F0EAF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37173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8045A-3F61-A5D8-FD2A-C16E98F8D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CC25D34D-CD68-7065-1D35-7A0BD9DB29E1}"/>
              </a:ext>
            </a:extLst>
          </p:cNvPr>
          <p:cNvSpPr txBox="1"/>
          <p:nvPr/>
        </p:nvSpPr>
        <p:spPr>
          <a:xfrm>
            <a:off x="2706084" y="5710761"/>
            <a:ext cx="464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DE" sz="1200" b="1" dirty="0">
                <a:latin typeface="Times" pitchFamily="2" charset="0"/>
              </a:rPr>
              <a:t>Figure 3.1: </a:t>
            </a:r>
          </a:p>
          <a:p>
            <a:pPr algn="just"/>
            <a:r>
              <a:rPr lang="en-DE" sz="1200" dirty="0">
                <a:latin typeface="Times" pitchFamily="2" charset="0"/>
              </a:rPr>
              <a:t>Thermal evolution of the 2HDM potential leading to a strong first-order phase transition from the false vacuum to the true vacuum.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CBD1DF0-06A8-D81F-8FCC-2C4E2FC94391}"/>
              </a:ext>
            </a:extLst>
          </p:cNvPr>
          <p:cNvSpPr txBox="1"/>
          <p:nvPr/>
        </p:nvSpPr>
        <p:spPr>
          <a:xfrm>
            <a:off x="1665611" y="428687"/>
            <a:ext cx="51764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3200" b="1" u="sng" dirty="0">
                <a:latin typeface="Modern Love Caps" pitchFamily="82" charset="0"/>
              </a:rPr>
              <a:t>First-order Phase Transition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E2D12E2-643B-A991-6049-CC1A6D45D632}"/>
              </a:ext>
            </a:extLst>
          </p:cNvPr>
          <p:cNvGrpSpPr/>
          <p:nvPr/>
        </p:nvGrpSpPr>
        <p:grpSpPr>
          <a:xfrm>
            <a:off x="398525" y="1528762"/>
            <a:ext cx="6611875" cy="4206232"/>
            <a:chOff x="397921" y="1148600"/>
            <a:chExt cx="6779814" cy="4586394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F9DB9E6A-C543-D189-9150-80ECA9EC6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99548" y="1148600"/>
              <a:ext cx="5178187" cy="4586394"/>
            </a:xfrm>
            <a:prstGeom prst="rect">
              <a:avLst/>
            </a:prstGeom>
          </p:spPr>
        </p:pic>
        <p:sp>
          <p:nvSpPr>
            <p:cNvPr id="35" name="Down Arrow 34">
              <a:extLst>
                <a:ext uri="{FF2B5EF4-FFF2-40B4-BE49-F238E27FC236}">
                  <a16:creationId xmlns:a16="http://schemas.microsoft.com/office/drawing/2014/main" id="{30995D71-1A28-6EDD-BBD1-7AD1BE8398E1}"/>
                </a:ext>
              </a:extLst>
            </p:cNvPr>
            <p:cNvSpPr/>
            <p:nvPr/>
          </p:nvSpPr>
          <p:spPr>
            <a:xfrm rot="16200000">
              <a:off x="2316037" y="1612220"/>
              <a:ext cx="162744" cy="617352"/>
            </a:xfrm>
            <a:prstGeom prst="downArrow">
              <a:avLst/>
            </a:prstGeom>
            <a:solidFill>
              <a:schemeClr val="tx2">
                <a:lumMod val="90000"/>
                <a:lumOff val="1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100"/>
            </a:p>
          </p:txBody>
        </p:sp>
        <p:sp>
          <p:nvSpPr>
            <p:cNvPr id="36" name="Title 1">
              <a:extLst>
                <a:ext uri="{FF2B5EF4-FFF2-40B4-BE49-F238E27FC236}">
                  <a16:creationId xmlns:a16="http://schemas.microsoft.com/office/drawing/2014/main" id="{1ED4950F-9E1B-844D-9A91-D77C746CE3F9}"/>
                </a:ext>
              </a:extLst>
            </p:cNvPr>
            <p:cNvSpPr txBox="1">
              <a:spLocks/>
            </p:cNvSpPr>
            <p:nvPr/>
          </p:nvSpPr>
          <p:spPr>
            <a:xfrm>
              <a:off x="584676" y="1765264"/>
              <a:ext cx="1476274" cy="517524"/>
            </a:xfrm>
            <a:prstGeom prst="rect">
              <a:avLst/>
            </a:prstGeom>
            <a:solidFill>
              <a:srgbClr val="215F9A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800" dirty="0">
                  <a:solidFill>
                    <a:schemeClr val="bg1"/>
                  </a:solidFill>
                  <a:latin typeface="Modern Love Caps" pitchFamily="82" charset="0"/>
                </a:rPr>
                <a:t>Ew symmetry </a:t>
              </a:r>
              <a:endParaRPr lang="en-DE" sz="1800" dirty="0">
                <a:solidFill>
                  <a:schemeClr val="bg1"/>
                </a:solidFill>
                <a:latin typeface="Modern Love Caps" pitchFamily="82" charset="0"/>
              </a:endParaRPr>
            </a:p>
          </p:txBody>
        </p:sp>
        <p:sp>
          <p:nvSpPr>
            <p:cNvPr id="37" name="Title 1">
              <a:extLst>
                <a:ext uri="{FF2B5EF4-FFF2-40B4-BE49-F238E27FC236}">
                  <a16:creationId xmlns:a16="http://schemas.microsoft.com/office/drawing/2014/main" id="{23C88431-08D9-6517-D09B-606194B67BEA}"/>
                </a:ext>
              </a:extLst>
            </p:cNvPr>
            <p:cNvSpPr txBox="1">
              <a:spLocks/>
            </p:cNvSpPr>
            <p:nvPr/>
          </p:nvSpPr>
          <p:spPr>
            <a:xfrm>
              <a:off x="397921" y="3417564"/>
              <a:ext cx="1885203" cy="503870"/>
            </a:xfrm>
            <a:prstGeom prst="rect">
              <a:avLst/>
            </a:prstGeom>
            <a:solidFill>
              <a:srgbClr val="277FD2">
                <a:alpha val="53333"/>
              </a:srgbClr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800" dirty="0">
                  <a:latin typeface="Modern Love Caps" pitchFamily="82" charset="0"/>
                </a:rPr>
                <a:t>Degenerate vacua</a:t>
              </a:r>
              <a:endParaRPr lang="en-DE" sz="1800" dirty="0">
                <a:latin typeface="Modern Love Caps" pitchFamily="82" charset="0"/>
              </a:endParaRPr>
            </a:p>
          </p:txBody>
        </p:sp>
        <p:sp>
          <p:nvSpPr>
            <p:cNvPr id="38" name="Down Arrow 37">
              <a:extLst>
                <a:ext uri="{FF2B5EF4-FFF2-40B4-BE49-F238E27FC236}">
                  <a16:creationId xmlns:a16="http://schemas.microsoft.com/office/drawing/2014/main" id="{0CEE99F0-762E-9EAF-74FA-9B775B81DAEB}"/>
                </a:ext>
              </a:extLst>
            </p:cNvPr>
            <p:cNvSpPr/>
            <p:nvPr/>
          </p:nvSpPr>
          <p:spPr>
            <a:xfrm rot="16200000">
              <a:off x="2476046" y="3457447"/>
              <a:ext cx="162743" cy="466601"/>
            </a:xfrm>
            <a:prstGeom prst="downArrow">
              <a:avLst/>
            </a:prstGeom>
            <a:solidFill>
              <a:schemeClr val="tx2">
                <a:lumMod val="90000"/>
                <a:lumOff val="1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100"/>
            </a:p>
          </p:txBody>
        </p:sp>
        <p:sp>
          <p:nvSpPr>
            <p:cNvPr id="39" name="Title 1">
              <a:extLst>
                <a:ext uri="{FF2B5EF4-FFF2-40B4-BE49-F238E27FC236}">
                  <a16:creationId xmlns:a16="http://schemas.microsoft.com/office/drawing/2014/main" id="{096B28D3-B119-E38E-1DB8-73BD4A51F689}"/>
                </a:ext>
              </a:extLst>
            </p:cNvPr>
            <p:cNvSpPr txBox="1">
              <a:spLocks/>
            </p:cNvSpPr>
            <p:nvPr/>
          </p:nvSpPr>
          <p:spPr>
            <a:xfrm>
              <a:off x="649881" y="4493664"/>
              <a:ext cx="1491155" cy="523220"/>
            </a:xfrm>
            <a:prstGeom prst="rect">
              <a:avLst/>
            </a:prstGeom>
            <a:solidFill>
              <a:srgbClr val="E0F8FD"/>
            </a:solidFill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800" dirty="0">
                  <a:latin typeface="Modern Love Caps" pitchFamily="82" charset="0"/>
                </a:rPr>
                <a:t>Ews breaking</a:t>
              </a:r>
              <a:endParaRPr lang="en-DE" sz="1800" dirty="0">
                <a:latin typeface="Modern Love Caps" pitchFamily="82" charset="0"/>
              </a:endParaRPr>
            </a:p>
          </p:txBody>
        </p:sp>
        <p:sp>
          <p:nvSpPr>
            <p:cNvPr id="40" name="Down Arrow 39">
              <a:extLst>
                <a:ext uri="{FF2B5EF4-FFF2-40B4-BE49-F238E27FC236}">
                  <a16:creationId xmlns:a16="http://schemas.microsoft.com/office/drawing/2014/main" id="{6300B509-4CC0-66F2-C0C5-0EEE8936A6EE}"/>
                </a:ext>
              </a:extLst>
            </p:cNvPr>
            <p:cNvSpPr/>
            <p:nvPr/>
          </p:nvSpPr>
          <p:spPr>
            <a:xfrm rot="16200000">
              <a:off x="2400279" y="4372847"/>
              <a:ext cx="163529" cy="617352"/>
            </a:xfrm>
            <a:prstGeom prst="downArrow">
              <a:avLst/>
            </a:prstGeom>
            <a:solidFill>
              <a:schemeClr val="tx2">
                <a:lumMod val="90000"/>
                <a:lumOff val="1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10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92E9821-936E-CF19-8C1F-D4C1636EFB10}"/>
              </a:ext>
            </a:extLst>
          </p:cNvPr>
          <p:cNvGrpSpPr/>
          <p:nvPr/>
        </p:nvGrpSpPr>
        <p:grpSpPr>
          <a:xfrm>
            <a:off x="7938181" y="985894"/>
            <a:ext cx="3859403" cy="3332386"/>
            <a:chOff x="756278" y="974219"/>
            <a:chExt cx="4013457" cy="3492615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63E36319-FCE5-D552-CB00-4C9B6C751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6278" y="974219"/>
              <a:ext cx="3533703" cy="2696400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65D19DE-B32D-F07C-75C4-6426CE632D00}"/>
                </a:ext>
              </a:extLst>
            </p:cNvPr>
            <p:cNvSpPr txBox="1"/>
            <p:nvPr/>
          </p:nvSpPr>
          <p:spPr>
            <a:xfrm>
              <a:off x="756278" y="3789426"/>
              <a:ext cx="4013457" cy="677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DE" sz="1200" b="1" dirty="0">
                  <a:latin typeface="Times" pitchFamily="2" charset="0"/>
                </a:rPr>
                <a:t>Figure 3.2: </a:t>
              </a:r>
            </a:p>
            <a:p>
              <a:r>
                <a:rPr lang="en-DE" sz="1200" dirty="0">
                  <a:latin typeface="Times" pitchFamily="2" charset="0"/>
                </a:rPr>
                <a:t>Nucleation of broken bubbles as a result of SFOEWPT in t</a:t>
              </a:r>
              <a:r>
                <a:rPr lang="en-GB" sz="1200" dirty="0">
                  <a:latin typeface="Times" pitchFamily="2" charset="0"/>
                </a:rPr>
                <a:t>he background space of unbroken phase.</a:t>
              </a:r>
              <a:endParaRPr lang="en-DE" sz="1200" dirty="0">
                <a:latin typeface="Times" pitchFamily="2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04DDFC4-D3DC-9693-E683-CA1D33D839D6}"/>
                  </a:ext>
                </a:extLst>
              </p:cNvPr>
              <p:cNvSpPr txBox="1"/>
              <p:nvPr/>
            </p:nvSpPr>
            <p:spPr>
              <a:xfrm>
                <a:off x="8697649" y="5430725"/>
                <a:ext cx="1822932" cy="671851"/>
              </a:xfrm>
              <a:prstGeom prst="rect">
                <a:avLst/>
              </a:prstGeom>
              <a:solidFill>
                <a:srgbClr val="E0F8FD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𝜉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  <m:r>
                        <a:rPr lang="en-DE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DE" sz="2000" dirty="0">
                  <a:latin typeface="Modern Love" pitchFamily="82" charset="0"/>
                </a:endParaRPr>
              </a:p>
            </p:txBody>
          </p:sp>
        </mc:Choice>
        <mc:Fallback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04DDFC4-D3DC-9693-E683-CA1D33D83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7649" y="5430725"/>
                <a:ext cx="1822932" cy="6718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TextBox 49">
            <a:extLst>
              <a:ext uri="{FF2B5EF4-FFF2-40B4-BE49-F238E27FC236}">
                <a16:creationId xmlns:a16="http://schemas.microsoft.com/office/drawing/2014/main" id="{60B27891-BE8A-E6B1-83E6-7EC7CAB34294}"/>
              </a:ext>
            </a:extLst>
          </p:cNvPr>
          <p:cNvSpPr txBox="1"/>
          <p:nvPr/>
        </p:nvSpPr>
        <p:spPr>
          <a:xfrm>
            <a:off x="8109345" y="4802288"/>
            <a:ext cx="33169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Modern Love Caps" pitchFamily="82" charset="0"/>
              </a:rPr>
              <a:t>is the foewpt strong?</a:t>
            </a:r>
            <a:endParaRPr lang="en-DE" sz="2800" b="1" dirty="0">
              <a:latin typeface="Modern Love Caps" pitchFamily="82" charset="0"/>
            </a:endParaRPr>
          </a:p>
        </p:txBody>
      </p:sp>
      <p:sp>
        <p:nvSpPr>
          <p:cNvPr id="54" name="Slide Number Placeholder 53">
            <a:extLst>
              <a:ext uri="{FF2B5EF4-FFF2-40B4-BE49-F238E27FC236}">
                <a16:creationId xmlns:a16="http://schemas.microsoft.com/office/drawing/2014/main" id="{742BF456-C964-9D3D-DA15-15E50E71A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12</a:t>
            </a:fld>
            <a:endParaRPr lang="en-D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1FBA37-5408-ED2A-01A0-2E09BA0D150D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F6D3B39-CAF9-DD7A-107A-17116A86ADC9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2A9821-171C-DA4B-B9C1-517CE9C150CA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5701D93-908F-9D44-7436-4522223199E7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37CD846-BB0B-E1F1-9AEB-B25917FAE9B1}"/>
              </a:ext>
            </a:extLst>
          </p:cNvPr>
          <p:cNvSpPr txBox="1"/>
          <p:nvPr/>
        </p:nvSpPr>
        <p:spPr>
          <a:xfrm>
            <a:off x="8714185" y="559224"/>
            <a:ext cx="1889309" cy="369332"/>
          </a:xfrm>
          <a:prstGeom prst="rect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Source of GWs!</a:t>
            </a:r>
          </a:p>
        </p:txBody>
      </p:sp>
    </p:spTree>
    <p:extLst>
      <p:ext uri="{BB962C8B-B14F-4D97-AF65-F5344CB8AC3E}">
        <p14:creationId xmlns:p14="http://schemas.microsoft.com/office/powerpoint/2010/main" val="34855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F10A628-F6C1-DC86-A3EA-35CBB848614C}"/>
              </a:ext>
            </a:extLst>
          </p:cNvPr>
          <p:cNvSpPr txBox="1">
            <a:spLocks/>
          </p:cNvSpPr>
          <p:nvPr/>
        </p:nvSpPr>
        <p:spPr>
          <a:xfrm>
            <a:off x="3218785" y="2061798"/>
            <a:ext cx="5975446" cy="9599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results</a:t>
            </a:r>
            <a:endParaRPr lang="en-DE" sz="6600" b="1" dirty="0">
              <a:latin typeface="Modern Love Caps" panose="020F0502020204030204" pitchFamily="34" charset="0"/>
              <a:ea typeface="Tahoma" panose="020B0604030504040204" pitchFamily="34" charset="0"/>
              <a:cs typeface="Modern Love Caps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63A88F-CD04-8D7F-C47C-3010B6D3F632}"/>
              </a:ext>
            </a:extLst>
          </p:cNvPr>
          <p:cNvSpPr/>
          <p:nvPr/>
        </p:nvSpPr>
        <p:spPr>
          <a:xfrm>
            <a:off x="3887759" y="2020914"/>
            <a:ext cx="767255" cy="959922"/>
          </a:xfrm>
          <a:prstGeom prst="rect">
            <a:avLst/>
          </a:prstGeom>
          <a:solidFill>
            <a:srgbClr val="E0F8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5400" b="1" dirty="0">
                <a:solidFill>
                  <a:schemeClr val="tx1"/>
                </a:solidFill>
                <a:latin typeface="Modern Love Caps" pitchFamily="82" charset="0"/>
              </a:rPr>
              <a:t>4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762492-13B8-02CD-157D-D5F30CF7C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13</a:t>
            </a:fld>
            <a:endParaRPr lang="en-D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7D7D448-B941-821B-08BE-DEE817360B80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85024EB-F083-263C-E6AA-1C6EA945FE64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7CD613B-EB07-837A-0A65-441555EBC284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3649CF-3ED9-7F4D-3C82-F07D2DD8CD32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AC728AE-34C5-84CA-0883-56D625CCEB98}"/>
              </a:ext>
            </a:extLst>
          </p:cNvPr>
          <p:cNvSpPr txBox="1"/>
          <p:nvPr/>
        </p:nvSpPr>
        <p:spPr>
          <a:xfrm>
            <a:off x="3066793" y="3879910"/>
            <a:ext cx="64924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Modern Love Caps" pitchFamily="82" charset="0"/>
              </a:rPr>
              <a:t>How do the scalar masses influence sfoewpt?</a:t>
            </a:r>
            <a:endParaRPr lang="en-DE" sz="2800" dirty="0">
              <a:latin typeface="Modern Love Caps" pitchFamily="8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B87159C-A4C3-6C0F-6FBD-57472DDF2F0B}"/>
              </a:ext>
            </a:extLst>
          </p:cNvPr>
          <p:cNvSpPr txBox="1">
            <a:spLocks/>
          </p:cNvSpPr>
          <p:nvPr/>
        </p:nvSpPr>
        <p:spPr>
          <a:xfrm>
            <a:off x="4748478" y="4249218"/>
            <a:ext cx="4699875" cy="72572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highlight>
                  <a:srgbClr val="E0F8FD"/>
                </a:highlight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In relation to the alignment limit</a:t>
            </a:r>
            <a:endParaRPr lang="en-DE" sz="1600" dirty="0">
              <a:highlight>
                <a:srgbClr val="E0F8FD"/>
              </a:highlight>
              <a:latin typeface="Modern Love Caps" panose="020F0502020204030204" pitchFamily="34" charset="0"/>
              <a:ea typeface="Tahoma" panose="020B0604030504040204" pitchFamily="34" charset="0"/>
              <a:cs typeface="Modern Love Caps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4795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F8BB8F-35EF-0CAA-4FC5-C98BEA906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430" y="993422"/>
            <a:ext cx="6326969" cy="474522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65824B-2FA3-76A8-0450-F16A85B464F9}"/>
              </a:ext>
            </a:extLst>
          </p:cNvPr>
          <p:cNvSpPr txBox="1"/>
          <p:nvPr/>
        </p:nvSpPr>
        <p:spPr>
          <a:xfrm>
            <a:off x="606185" y="495358"/>
            <a:ext cx="5975238" cy="606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2800" b="1" dirty="0">
                <a:latin typeface="Modern Love Caps" pitchFamily="82" charset="0"/>
              </a:rPr>
              <a:t>SFOEWPT in </a:t>
            </a:r>
            <a:r>
              <a:rPr lang="en-DE" sz="3200" b="1" dirty="0">
                <a:latin typeface="Palatino" pitchFamily="2" charset="77"/>
                <a:ea typeface="Palatino" pitchFamily="2" charset="77"/>
              </a:rPr>
              <a:t>(</a:t>
            </a:r>
            <a:r>
              <a:rPr lang="en-DE" sz="3200" b="1" i="1" dirty="0">
                <a:latin typeface="Palatino" pitchFamily="2" charset="77"/>
                <a:ea typeface="Palatino" pitchFamily="2" charset="77"/>
              </a:rPr>
              <a:t>m</a:t>
            </a:r>
            <a:r>
              <a:rPr lang="en-DE" sz="3200" b="1" i="1" baseline="-25000" dirty="0">
                <a:latin typeface="Palatino" pitchFamily="2" charset="77"/>
                <a:ea typeface="Palatino" pitchFamily="2" charset="77"/>
              </a:rPr>
              <a:t>H</a:t>
            </a:r>
            <a:r>
              <a:rPr lang="en-DE" sz="3200" b="1" i="1" dirty="0">
                <a:latin typeface="Palatino" pitchFamily="2" charset="77"/>
                <a:ea typeface="Palatino" pitchFamily="2" charset="77"/>
              </a:rPr>
              <a:t> , </a:t>
            </a:r>
            <a:r>
              <a:rPr lang="en-DE" sz="3200" b="1" dirty="0">
                <a:latin typeface="Palatino" pitchFamily="2" charset="77"/>
                <a:ea typeface="Palatino" pitchFamily="2" charset="77"/>
              </a:rPr>
              <a:t>cos(</a:t>
            </a:r>
            <a:r>
              <a:rPr lang="el-GR" sz="3200" b="1" i="1" dirty="0">
                <a:latin typeface="Palatino" pitchFamily="2" charset="77"/>
                <a:ea typeface="Palatino" pitchFamily="2" charset="77"/>
              </a:rPr>
              <a:t>β-α</a:t>
            </a:r>
            <a:r>
              <a:rPr lang="en-DE" sz="3200" b="1" dirty="0">
                <a:latin typeface="Palatino" pitchFamily="2" charset="77"/>
                <a:ea typeface="Palatino" pitchFamily="2" charset="77"/>
              </a:rPr>
              <a:t>) ) </a:t>
            </a:r>
            <a:r>
              <a:rPr lang="en-DE" sz="2800" b="1" dirty="0">
                <a:latin typeface="Modern Love Caps" pitchFamily="82" charset="0"/>
              </a:rPr>
              <a:t>plane</a:t>
            </a:r>
            <a:endParaRPr lang="en-DE" sz="3200" b="1" dirty="0">
              <a:latin typeface="Palatino" pitchFamily="2" charset="77"/>
              <a:ea typeface="Palatino" pitchFamily="2" charset="7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0D56CE-40D3-876D-303E-D270CDA624D9}"/>
              </a:ext>
            </a:extLst>
          </p:cNvPr>
          <p:cNvSpPr txBox="1"/>
          <p:nvPr/>
        </p:nvSpPr>
        <p:spPr>
          <a:xfrm>
            <a:off x="6250226" y="5714187"/>
            <a:ext cx="5235969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DE" sz="1300" b="1" dirty="0">
                <a:latin typeface="Times" pitchFamily="2" charset="0"/>
              </a:rPr>
              <a:t>Figure 4.1: </a:t>
            </a:r>
          </a:p>
          <a:p>
            <a:pPr algn="just"/>
            <a:r>
              <a:rPr lang="en-GB" sz="1300" dirty="0">
                <a:latin typeface="Times" pitchFamily="2" charset="0"/>
              </a:rPr>
              <a:t>Parameter points featuring an SFOEWPT in the plane of (m</a:t>
            </a:r>
            <a:r>
              <a:rPr lang="en-GB" sz="1300" baseline="-25000" dirty="0">
                <a:latin typeface="Times" pitchFamily="2" charset="0"/>
              </a:rPr>
              <a:t>H</a:t>
            </a:r>
            <a:r>
              <a:rPr lang="en-GB" sz="1300" dirty="0">
                <a:latin typeface="Times" pitchFamily="2" charset="0"/>
              </a:rPr>
              <a:t>, cos(</a:t>
            </a:r>
            <a:r>
              <a:rPr lang="el-GR" sz="1300" dirty="0">
                <a:latin typeface="Times" pitchFamily="2" charset="0"/>
              </a:rPr>
              <a:t>β − α)) </a:t>
            </a:r>
            <a:r>
              <a:rPr lang="en-GB" sz="1300" dirty="0">
                <a:latin typeface="Times" pitchFamily="2" charset="0"/>
              </a:rPr>
              <a:t>that are allowed by the recent constraints within 2HDM of Type-I.</a:t>
            </a:r>
          </a:p>
          <a:p>
            <a:pPr algn="just"/>
            <a:endParaRPr lang="en-DE" sz="1300" dirty="0">
              <a:latin typeface="Times" pitchFamily="2" charset="0"/>
            </a:endParaRPr>
          </a:p>
          <a:p>
            <a:pPr algn="just"/>
            <a:endParaRPr lang="en-DE" sz="1300" dirty="0">
              <a:latin typeface="Times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5DAD5C-AF4B-9C2E-8F33-B632BA7BC2F1}"/>
              </a:ext>
            </a:extLst>
          </p:cNvPr>
          <p:cNvSpPr txBox="1"/>
          <p:nvPr/>
        </p:nvSpPr>
        <p:spPr>
          <a:xfrm>
            <a:off x="765405" y="1668559"/>
            <a:ext cx="455561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dirty="0">
                <a:solidFill>
                  <a:schemeClr val="tx1"/>
                </a:solidFill>
                <a:highlight>
                  <a:srgbClr val="E0F8FD"/>
                </a:highlight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For high masses: </a:t>
            </a:r>
            <a:r>
              <a:rPr lang="en-US" b="1" i="1" dirty="0">
                <a:solidFill>
                  <a:schemeClr val="tx1"/>
                </a:solidFill>
                <a:highlight>
                  <a:srgbClr val="E0F8FD"/>
                </a:highlight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m</a:t>
            </a:r>
            <a:r>
              <a:rPr lang="en-US" b="1" i="1" baseline="-25000" dirty="0">
                <a:solidFill>
                  <a:schemeClr val="tx1"/>
                </a:solidFill>
                <a:highlight>
                  <a:srgbClr val="E0F8FD"/>
                </a:highlight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H</a:t>
            </a:r>
            <a:r>
              <a:rPr lang="en-DE" b="1" dirty="0">
                <a:solidFill>
                  <a:schemeClr val="tx1"/>
                </a:solidFill>
                <a:highlight>
                  <a:srgbClr val="E0F8FD"/>
                </a:highlight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 </a:t>
            </a:r>
            <a:r>
              <a:rPr lang="en-DE" sz="1600" b="1" dirty="0">
                <a:effectLst/>
                <a:highlight>
                  <a:srgbClr val="E0F8FD"/>
                </a:highlight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≳ </a:t>
            </a:r>
            <a:r>
              <a:rPr lang="en-DE" b="1" dirty="0">
                <a:solidFill>
                  <a:schemeClr val="tx1"/>
                </a:solidFill>
                <a:highlight>
                  <a:srgbClr val="E0F8FD"/>
                </a:highlight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 400 GeV </a:t>
            </a:r>
            <a:r>
              <a:rPr lang="en-DE" sz="2000" dirty="0">
                <a:solidFill>
                  <a:schemeClr val="tx1"/>
                </a:solidFill>
                <a:highlight>
                  <a:srgbClr val="E0F8FD"/>
                </a:highlight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:</a:t>
            </a:r>
          </a:p>
          <a:p>
            <a:endParaRPr lang="en-DE" dirty="0">
              <a:solidFill>
                <a:schemeClr val="tx1"/>
              </a:solidFill>
              <a:latin typeface="Calibri" panose="020F0502020204030204" pitchFamily="34" charset="0"/>
              <a:ea typeface="Palatino" pitchFamily="2" charset="77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E" sz="1600" dirty="0">
                <a:solidFill>
                  <a:schemeClr val="tx1"/>
                </a:solidFill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SFOEWPT occurs very close to the alignment limit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DE" sz="1600" dirty="0">
              <a:solidFill>
                <a:schemeClr val="tx1"/>
              </a:solidFill>
              <a:latin typeface="Calibri" panose="020F0502020204030204" pitchFamily="34" charset="0"/>
              <a:ea typeface="Palatino" pitchFamily="2" charset="77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effectLst/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EW symmetry breaking is preferred in the direction of the lighter state </a:t>
            </a:r>
            <a:r>
              <a:rPr lang="en-GB" sz="1600" i="1" dirty="0">
                <a:effectLst/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h</a:t>
            </a:r>
            <a:r>
              <a:rPr lang="en-GB" sz="1600" dirty="0">
                <a:effectLst/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, identified with the SM-like Higgs boson. </a:t>
            </a:r>
            <a:endParaRPr lang="en-GB" sz="1600" dirty="0">
              <a:latin typeface="Calibri" panose="020F0502020204030204" pitchFamily="34" charset="0"/>
              <a:ea typeface="Palatino" pitchFamily="2" charset="77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DE" dirty="0">
              <a:solidFill>
                <a:schemeClr val="tx1"/>
              </a:solidFill>
              <a:latin typeface="Calibri" panose="020F0502020204030204" pitchFamily="34" charset="0"/>
              <a:ea typeface="Palatino" pitchFamily="2" charset="77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EF5D3F0-3ECC-E7F9-CDB3-CB6080D41AA8}"/>
              </a:ext>
            </a:extLst>
          </p:cNvPr>
          <p:cNvSpPr txBox="1"/>
          <p:nvPr/>
        </p:nvSpPr>
        <p:spPr>
          <a:xfrm>
            <a:off x="765405" y="3991054"/>
            <a:ext cx="455561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dirty="0">
                <a:solidFill>
                  <a:schemeClr val="tx1"/>
                </a:solidFill>
                <a:highlight>
                  <a:srgbClr val="E0F8F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For low masses: </a:t>
            </a:r>
            <a:r>
              <a:rPr lang="en-US" b="1" i="1" dirty="0">
                <a:solidFill>
                  <a:schemeClr val="tx1"/>
                </a:solidFill>
                <a:highlight>
                  <a:srgbClr val="E0F8FD"/>
                </a:highlight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m</a:t>
            </a:r>
            <a:r>
              <a:rPr lang="en-US" b="1" i="1" baseline="-25000" dirty="0">
                <a:solidFill>
                  <a:schemeClr val="tx1"/>
                </a:solidFill>
                <a:highlight>
                  <a:srgbClr val="E0F8FD"/>
                </a:highlight>
                <a:latin typeface="Palatino" pitchFamily="2" charset="77"/>
                <a:ea typeface="Palatino" pitchFamily="2" charset="77"/>
                <a:cs typeface="Calibri" panose="020F0502020204030204" pitchFamily="34" charset="0"/>
              </a:rPr>
              <a:t>H</a:t>
            </a:r>
            <a:r>
              <a:rPr lang="en-DE" b="1" dirty="0">
                <a:solidFill>
                  <a:schemeClr val="tx1"/>
                </a:solidFill>
                <a:highlight>
                  <a:srgbClr val="E0F8FD"/>
                </a:highlight>
                <a:latin typeface="Times" pitchFamily="2" charset="0"/>
                <a:cs typeface="Calibri" panose="020F0502020204030204" pitchFamily="34" charset="0"/>
              </a:rPr>
              <a:t> </a:t>
            </a:r>
            <a:r>
              <a:rPr lang="en-DE" sz="1600" dirty="0">
                <a:effectLst/>
                <a:highlight>
                  <a:srgbClr val="E0F8FD"/>
                </a:highlight>
                <a:latin typeface="Times" pitchFamily="2" charset="0"/>
              </a:rPr>
              <a:t>≲ </a:t>
            </a:r>
            <a:r>
              <a:rPr lang="en-DE" b="1" dirty="0">
                <a:solidFill>
                  <a:schemeClr val="tx1"/>
                </a:solidFill>
                <a:highlight>
                  <a:srgbClr val="E0F8F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400 GeV </a:t>
            </a:r>
            <a:r>
              <a:rPr lang="en-DE" dirty="0">
                <a:solidFill>
                  <a:schemeClr val="tx1"/>
                </a:solidFill>
                <a:highlight>
                  <a:srgbClr val="E0F8FD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DE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DE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SFOEWPT occurs for larger deviations from the alignment limit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DE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EWPT driven by both </a:t>
            </a:r>
            <a:r>
              <a:rPr lang="en-GB" sz="16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GB" sz="16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16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broken vacuum preferred in non-SM-like Higgs direction.</a:t>
            </a:r>
            <a:r>
              <a:rPr lang="en-GB" sz="16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DE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CC5EFD44-7216-08C4-33D4-33079837E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14</a:t>
            </a:fld>
            <a:endParaRPr lang="en-D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215AD7-BD55-AA88-C35D-35710F0DD8CA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E8B430A-6A19-4F68-3EA4-FA3B91131BD7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6E8C86D-E3BD-2A28-84CB-DDA1B15043BE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CA772A4-98B1-12D3-D9A6-CFD07900E800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8501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044C2-E23E-6B11-D6CE-A17099774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E93A26-7E3E-E0A0-31C3-7E2087ECB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837" y="605345"/>
            <a:ext cx="6234465" cy="46758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FC53B3-CD0F-2ED2-E207-0A5193BE4724}"/>
              </a:ext>
            </a:extLst>
          </p:cNvPr>
          <p:cNvSpPr txBox="1"/>
          <p:nvPr/>
        </p:nvSpPr>
        <p:spPr>
          <a:xfrm>
            <a:off x="7242964" y="1011907"/>
            <a:ext cx="2875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odern Love Caps" pitchFamily="82" charset="0"/>
              </a:rPr>
              <a:t>mass splittings</a:t>
            </a:r>
            <a:endParaRPr lang="en-DE" sz="3200" b="1" dirty="0">
              <a:latin typeface="Modern Love Caps" pitchFamily="8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C45256-C1E6-5E40-5845-D88C0C172623}"/>
                  </a:ext>
                </a:extLst>
              </p:cNvPr>
              <p:cNvSpPr txBox="1"/>
              <p:nvPr/>
            </p:nvSpPr>
            <p:spPr>
              <a:xfrm>
                <a:off x="1329016" y="5302941"/>
                <a:ext cx="5195962" cy="1099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DE" sz="1300" b="1" dirty="0">
                    <a:latin typeface="Times" pitchFamily="2" charset="0"/>
                  </a:rPr>
                  <a:t>Figure 4.4: </a:t>
                </a:r>
              </a:p>
              <a:p>
                <a:pPr algn="just"/>
                <a:r>
                  <a:rPr lang="en-GB" sz="1300" dirty="0">
                    <a:latin typeface="Times" pitchFamily="2" charset="0"/>
                  </a:rPr>
                  <a:t>Parameter points featuring an SFOEWPT in the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13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p>
                          <m:sSupPr>
                            <m:ctrlP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  <m:t>±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300" dirty="0">
                    <a:latin typeface="Times" pitchFamily="2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en-US" sz="13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3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p>
                          <m:sSupPr>
                            <m:ctrlP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  <m:t>±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l-GR" sz="1300" dirty="0">
                    <a:latin typeface="Times" pitchFamily="2" charset="0"/>
                  </a:rPr>
                  <a:t>)</a:t>
                </a:r>
                <a:r>
                  <a:rPr lang="en-US" sz="1300" dirty="0">
                    <a:latin typeface="Times" pitchFamily="2" charset="0"/>
                  </a:rPr>
                  <a:t> plane</a:t>
                </a:r>
                <a:r>
                  <a:rPr lang="el-GR" sz="1300" dirty="0">
                    <a:latin typeface="Times" pitchFamily="2" charset="0"/>
                  </a:rPr>
                  <a:t> </a:t>
                </a:r>
                <a:r>
                  <a:rPr lang="en-GB" sz="1300" dirty="0">
                    <a:latin typeface="Times" pitchFamily="2" charset="0"/>
                  </a:rPr>
                  <a:t>allowed by the recent constraints within 2HDM of Type-I.</a:t>
                </a:r>
              </a:p>
              <a:p>
                <a:pPr algn="just"/>
                <a:endParaRPr lang="en-DE" sz="1300" dirty="0">
                  <a:latin typeface="Times" pitchFamily="2" charset="0"/>
                </a:endParaRPr>
              </a:p>
              <a:p>
                <a:pPr algn="just"/>
                <a:endParaRPr lang="en-DE" sz="13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CC45256-C1E6-5E40-5845-D88C0C1726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016" y="5302941"/>
                <a:ext cx="5195962" cy="1099212"/>
              </a:xfrm>
              <a:prstGeom prst="rect">
                <a:avLst/>
              </a:prstGeom>
              <a:blipFill>
                <a:blip r:embed="rId6"/>
                <a:stretch>
                  <a:fillRect l="-244" r="-244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BC996F48-B01A-C554-29BA-C8E0F907F718}"/>
              </a:ext>
            </a:extLst>
          </p:cNvPr>
          <p:cNvGrpSpPr/>
          <p:nvPr/>
        </p:nvGrpSpPr>
        <p:grpSpPr>
          <a:xfrm>
            <a:off x="7242965" y="1741994"/>
            <a:ext cx="4443735" cy="4245919"/>
            <a:chOff x="6891487" y="1691965"/>
            <a:chExt cx="4494820" cy="2538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8A969D-169A-5E69-7AB7-AF0C7005EDD0}"/>
                </a:ext>
              </a:extLst>
            </p:cNvPr>
            <p:cNvSpPr txBox="1"/>
            <p:nvPr/>
          </p:nvSpPr>
          <p:spPr>
            <a:xfrm>
              <a:off x="6891487" y="1691965"/>
              <a:ext cx="4158094" cy="3495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Mass splittings (driven by </a:t>
              </a:r>
              <a:r>
                <a:rPr lang="el-GR" sz="1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λ</a:t>
              </a:r>
              <a:r>
                <a:rPr lang="el-GR" sz="1600" baseline="-250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φ</a:t>
              </a: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) are correlated to an SFOEWPT </a:t>
              </a:r>
              <a:r>
                <a:rPr lang="en-US" sz="1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occurence</a:t>
              </a:r>
              <a:endParaRPr lang="en-US" sz="1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3285E17-4541-D202-BBD2-48421417B566}"/>
                    </a:ext>
                  </a:extLst>
                </p:cNvPr>
                <p:cNvSpPr txBox="1"/>
                <p:nvPr/>
              </p:nvSpPr>
              <p:spPr>
                <a:xfrm>
                  <a:off x="6907695" y="2273335"/>
                  <a:ext cx="4211143" cy="34959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Larger mass splittings </a:t>
                  </a:r>
                  <a14:m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DE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stronger FOPTs</a:t>
                  </a:r>
                  <a:endParaRPr lang="en-US" sz="16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14:m>
                    <m:oMath xmlns:m="http://schemas.openxmlformats.org/officeDocument/2006/math">
                      <m:r>
                        <a:rPr lang="en-US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a14:m>
                  <a:r>
                    <a:rPr lang="en-DE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constrained by perturbative unitarity</a:t>
                  </a:r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13285E17-4541-D202-BBD2-48421417B5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7695" y="2273335"/>
                  <a:ext cx="4211143" cy="349595"/>
                </a:xfrm>
                <a:prstGeom prst="rect">
                  <a:avLst/>
                </a:prstGeom>
                <a:blipFill>
                  <a:blip r:embed="rId7"/>
                  <a:stretch>
                    <a:fillRect l="-912" t="-2128" b="-1063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DF4A1AD-14D0-7872-9FC0-D36C20C8FF1A}"/>
                    </a:ext>
                  </a:extLst>
                </p:cNvPr>
                <p:cNvSpPr txBox="1"/>
                <p:nvPr/>
              </p:nvSpPr>
              <p:spPr>
                <a:xfrm>
                  <a:off x="6907695" y="2688281"/>
                  <a:ext cx="4478612" cy="15420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endParaRPr lang="en-DE" sz="16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r>
                    <a:rPr lang="en-DE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An average mass splitting of 200 - 400 GeV observed for the two regions,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</m:sub>
                      </m:sSub>
                    </m:oMath>
                  </a14:m>
                  <a:r>
                    <a:rPr lang="en-DE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 and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1600" b="0" dirty="0"/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sSup>
                            <m:sSupPr>
                              <m:ctrlP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</m:sub>
                      </m:sSub>
                    </m:oMath>
                  </a14:m>
                  <a:r>
                    <a:rPr lang="en-DE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. Cross-shaped region is mainly </a:t>
                  </a:r>
                  <a:r>
                    <a:rPr lang="en-GB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constraints from electroweak precision observables. </a:t>
                  </a:r>
                </a:p>
                <a:p>
                  <a:endParaRPr lang="en-DE" sz="16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endParaRPr lang="en-DE" sz="16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r>
                    <a:rPr lang="en-DE" sz="1600" dirty="0">
                      <a:solidFill>
                        <a:schemeClr val="bg2">
                          <a:lumMod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Note: No SFOEWPTs occur in the region with degenerate masses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sSup>
                            <m:sSupPr>
                              <m:ctrlPr>
                                <a:rPr lang="en-US" sz="1600" b="0" i="1" smtClean="0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schemeClr val="bg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±</m:t>
                              </m:r>
                            </m:sup>
                          </m:sSup>
                        </m:sub>
                      </m:sSub>
                      <m:r>
                        <a:rPr lang="en-US" sz="1600" b="0" i="1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DE" sz="1600" dirty="0">
                      <a:solidFill>
                        <a:schemeClr val="bg2">
                          <a:lumMod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chemeClr val="bg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</m:oMath>
                  </a14:m>
                  <a:endParaRPr lang="en-DE" sz="1600" dirty="0">
                    <a:solidFill>
                      <a:schemeClr val="bg2">
                        <a:lumMod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EDF4A1AD-14D0-7872-9FC0-D36C20C8FF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07695" y="2688281"/>
                  <a:ext cx="4478612" cy="1542013"/>
                </a:xfrm>
                <a:prstGeom prst="rect">
                  <a:avLst/>
                </a:prstGeom>
                <a:blipFill>
                  <a:blip r:embed="rId8"/>
                  <a:stretch>
                    <a:fillRect l="-857" b="-1471"/>
                  </a:stretch>
                </a:blipFill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1D383968-CFA7-F80A-78CE-D626E2224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15</a:t>
            </a:fld>
            <a:endParaRPr lang="en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0C3435F-7C58-8E66-FBAA-A055F18D3084}"/>
                  </a:ext>
                </a:extLst>
              </p:cNvPr>
              <p:cNvSpPr txBox="1"/>
              <p:nvPr/>
            </p:nvSpPr>
            <p:spPr>
              <a:xfrm>
                <a:off x="10429041" y="417847"/>
                <a:ext cx="1273169" cy="341312"/>
              </a:xfrm>
              <a:custGeom>
                <a:avLst/>
                <a:gdLst>
                  <a:gd name="csX0" fmla="*/ 0 w 1273169"/>
                  <a:gd name="csY0" fmla="*/ 0 h 341312"/>
                  <a:gd name="csX1" fmla="*/ 662048 w 1273169"/>
                  <a:gd name="csY1" fmla="*/ 0 h 341312"/>
                  <a:gd name="csX2" fmla="*/ 1273169 w 1273169"/>
                  <a:gd name="csY2" fmla="*/ 0 h 341312"/>
                  <a:gd name="csX3" fmla="*/ 1273169 w 1273169"/>
                  <a:gd name="csY3" fmla="*/ 341312 h 341312"/>
                  <a:gd name="csX4" fmla="*/ 623853 w 1273169"/>
                  <a:gd name="csY4" fmla="*/ 341312 h 341312"/>
                  <a:gd name="csX5" fmla="*/ 0 w 1273169"/>
                  <a:gd name="csY5" fmla="*/ 341312 h 341312"/>
                  <a:gd name="csX6" fmla="*/ 0 w 1273169"/>
                  <a:gd name="csY6" fmla="*/ 0 h 3413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1273169" h="341312" extrusionOk="0">
                    <a:moveTo>
                      <a:pt x="0" y="0"/>
                    </a:moveTo>
                    <a:cubicBezTo>
                      <a:pt x="241336" y="11744"/>
                      <a:pt x="520641" y="-6908"/>
                      <a:pt x="662048" y="0"/>
                    </a:cubicBezTo>
                    <a:cubicBezTo>
                      <a:pt x="803455" y="6908"/>
                      <a:pt x="971606" y="-13052"/>
                      <a:pt x="1273169" y="0"/>
                    </a:cubicBezTo>
                    <a:cubicBezTo>
                      <a:pt x="1266448" y="82091"/>
                      <a:pt x="1278370" y="218484"/>
                      <a:pt x="1273169" y="341312"/>
                    </a:cubicBezTo>
                    <a:cubicBezTo>
                      <a:pt x="1121275" y="343055"/>
                      <a:pt x="894953" y="314216"/>
                      <a:pt x="623853" y="341312"/>
                    </a:cubicBezTo>
                    <a:cubicBezTo>
                      <a:pt x="352753" y="368408"/>
                      <a:pt x="288053" y="330344"/>
                      <a:pt x="0" y="341312"/>
                    </a:cubicBezTo>
                    <a:cubicBezTo>
                      <a:pt x="-16994" y="250207"/>
                      <a:pt x="-4859" y="154940"/>
                      <a:pt x="0" y="0"/>
                    </a:cubicBezTo>
                    <a:close/>
                  </a:path>
                </a:pathLst>
              </a:custGeom>
              <a:noFill/>
              <a:ln w="12700">
                <a:noFill/>
                <a:extLst>
                  <a:ext uri="{C807C97D-BFC1-408E-A445-0C87EB9F89A2}">
                    <ask:lineSketchStyleProps xmlns:ask="http://schemas.microsoft.com/office/drawing/2018/sketchyshapes" sd="981765707">
                      <a:prstGeom prst="rect">
                        <a:avLst/>
                      </a:pr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sub>
                      </m:sSub>
                      <m:r>
                        <a:rPr lang="en-DE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bSup>
                        <m:sSub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sub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en-DE" sz="20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0C3435F-7C58-8E66-FBAA-A055F18D30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9041" y="417847"/>
                <a:ext cx="1273169" cy="341312"/>
              </a:xfrm>
              <a:prstGeom prst="rect">
                <a:avLst/>
              </a:prstGeom>
              <a:blipFill>
                <a:blip r:embed="rId9"/>
                <a:stretch>
                  <a:fillRect b="-14286"/>
                </a:stretch>
              </a:blipFill>
              <a:ln w="12700">
                <a:noFill/>
                <a:extLst>
                  <a:ext uri="{C807C97D-BFC1-408E-A445-0C87EB9F89A2}">
                    <ask:lineSketchStyleProps xmlns:ask="http://schemas.microsoft.com/office/drawing/2018/sketchyshapes" sd="981765707">
                      <a:custGeom>
                        <a:avLst/>
                        <a:gdLst>
                          <a:gd name="connsiteX0" fmla="*/ 0 w 1273169"/>
                          <a:gd name="connsiteY0" fmla="*/ 0 h 341312"/>
                          <a:gd name="connsiteX1" fmla="*/ 662048 w 1273169"/>
                          <a:gd name="connsiteY1" fmla="*/ 0 h 341312"/>
                          <a:gd name="connsiteX2" fmla="*/ 1273169 w 1273169"/>
                          <a:gd name="connsiteY2" fmla="*/ 0 h 341312"/>
                          <a:gd name="connsiteX3" fmla="*/ 1273169 w 1273169"/>
                          <a:gd name="connsiteY3" fmla="*/ 341312 h 341312"/>
                          <a:gd name="connsiteX4" fmla="*/ 623853 w 1273169"/>
                          <a:gd name="connsiteY4" fmla="*/ 341312 h 341312"/>
                          <a:gd name="connsiteX5" fmla="*/ 0 w 1273169"/>
                          <a:gd name="connsiteY5" fmla="*/ 341312 h 341312"/>
                          <a:gd name="connsiteX6" fmla="*/ 0 w 1273169"/>
                          <a:gd name="connsiteY6" fmla="*/ 0 h 34131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273169" h="341312" extrusionOk="0">
                            <a:moveTo>
                              <a:pt x="0" y="0"/>
                            </a:moveTo>
                            <a:cubicBezTo>
                              <a:pt x="241336" y="11744"/>
                              <a:pt x="520641" y="-6908"/>
                              <a:pt x="662048" y="0"/>
                            </a:cubicBezTo>
                            <a:cubicBezTo>
                              <a:pt x="803455" y="6908"/>
                              <a:pt x="971606" y="-13052"/>
                              <a:pt x="1273169" y="0"/>
                            </a:cubicBezTo>
                            <a:cubicBezTo>
                              <a:pt x="1266448" y="82091"/>
                              <a:pt x="1278370" y="218484"/>
                              <a:pt x="1273169" y="341312"/>
                            </a:cubicBezTo>
                            <a:cubicBezTo>
                              <a:pt x="1121275" y="343055"/>
                              <a:pt x="894953" y="314216"/>
                              <a:pt x="623853" y="341312"/>
                            </a:cubicBezTo>
                            <a:cubicBezTo>
                              <a:pt x="352753" y="368408"/>
                              <a:pt x="288053" y="330344"/>
                              <a:pt x="0" y="341312"/>
                            </a:cubicBezTo>
                            <a:cubicBezTo>
                              <a:pt x="-16994" y="250207"/>
                              <a:pt x="-4859" y="154940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itle 1">
            <a:extLst>
              <a:ext uri="{FF2B5EF4-FFF2-40B4-BE49-F238E27FC236}">
                <a16:creationId xmlns:a16="http://schemas.microsoft.com/office/drawing/2014/main" id="{397525B9-FE9E-469E-1C31-2361748F7C8B}"/>
              </a:ext>
            </a:extLst>
          </p:cNvPr>
          <p:cNvSpPr txBox="1">
            <a:spLocks/>
          </p:cNvSpPr>
          <p:nvPr/>
        </p:nvSpPr>
        <p:spPr>
          <a:xfrm>
            <a:off x="10251505" y="719520"/>
            <a:ext cx="1635695" cy="58477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>
                <a:highlight>
                  <a:srgbClr val="E0F8FD"/>
                </a:highlight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Cubic contribution</a:t>
            </a:r>
            <a:endParaRPr lang="en-DE" sz="1600" dirty="0">
              <a:highlight>
                <a:srgbClr val="E0F8FD"/>
              </a:highlight>
              <a:latin typeface="Modern Love Caps" panose="020F0502020204030204" pitchFamily="34" charset="0"/>
              <a:ea typeface="Tahoma" panose="020B0604030504040204" pitchFamily="34" charset="0"/>
              <a:cs typeface="Modern Love Caps" panose="020F050202020403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BEE26FD9-78D7-BEAF-3D0D-253BC8766456}"/>
              </a:ext>
            </a:extLst>
          </p:cNvPr>
          <p:cNvGrpSpPr/>
          <p:nvPr/>
        </p:nvGrpSpPr>
        <p:grpSpPr>
          <a:xfrm>
            <a:off x="9941875" y="520066"/>
            <a:ext cx="554549" cy="788460"/>
            <a:chOff x="9930000" y="579441"/>
            <a:chExt cx="554549" cy="788460"/>
          </a:xfrm>
        </p:grpSpPr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14906636-89D6-09A2-3526-94CDA5E8388B}"/>
                </a:ext>
              </a:extLst>
            </p:cNvPr>
            <p:cNvSpPr/>
            <p:nvPr/>
          </p:nvSpPr>
          <p:spPr>
            <a:xfrm>
              <a:off x="9930000" y="622834"/>
              <a:ext cx="522878" cy="745067"/>
            </a:xfrm>
            <a:custGeom>
              <a:avLst/>
              <a:gdLst>
                <a:gd name="connsiteX0" fmla="*/ 474133 w 474133"/>
                <a:gd name="connsiteY0" fmla="*/ 0 h 745067"/>
                <a:gd name="connsiteX1" fmla="*/ 169333 w 474133"/>
                <a:gd name="connsiteY1" fmla="*/ 169333 h 745067"/>
                <a:gd name="connsiteX2" fmla="*/ 169333 w 474133"/>
                <a:gd name="connsiteY2" fmla="*/ 541867 h 745067"/>
                <a:gd name="connsiteX3" fmla="*/ 0 w 474133"/>
                <a:gd name="connsiteY3" fmla="*/ 745067 h 745067"/>
                <a:gd name="connsiteX0" fmla="*/ 474133 w 474133"/>
                <a:gd name="connsiteY0" fmla="*/ 0 h 745067"/>
                <a:gd name="connsiteX1" fmla="*/ 210279 w 474133"/>
                <a:gd name="connsiteY1" fmla="*/ 169333 h 745067"/>
                <a:gd name="connsiteX2" fmla="*/ 169333 w 474133"/>
                <a:gd name="connsiteY2" fmla="*/ 541867 h 745067"/>
                <a:gd name="connsiteX3" fmla="*/ 0 w 474133"/>
                <a:gd name="connsiteY3" fmla="*/ 745067 h 74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133" h="745067">
                  <a:moveTo>
                    <a:pt x="474133" y="0"/>
                  </a:moveTo>
                  <a:cubicBezTo>
                    <a:pt x="347133" y="39511"/>
                    <a:pt x="261079" y="79022"/>
                    <a:pt x="210279" y="169333"/>
                  </a:cubicBezTo>
                  <a:cubicBezTo>
                    <a:pt x="159479" y="259644"/>
                    <a:pt x="197555" y="445911"/>
                    <a:pt x="169333" y="541867"/>
                  </a:cubicBezTo>
                  <a:cubicBezTo>
                    <a:pt x="141111" y="637823"/>
                    <a:pt x="70555" y="691445"/>
                    <a:pt x="0" y="74506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457325F-9E1A-2185-986E-9AAB238C8323}"/>
                </a:ext>
              </a:extLst>
            </p:cNvPr>
            <p:cNvGrpSpPr/>
            <p:nvPr/>
          </p:nvGrpSpPr>
          <p:grpSpPr>
            <a:xfrm rot="4552153">
              <a:off x="10418761" y="599510"/>
              <a:ext cx="85857" cy="45719"/>
              <a:chOff x="7274499" y="411318"/>
              <a:chExt cx="178352" cy="135558"/>
            </a:xfrm>
          </p:grpSpPr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90E39461-37B0-AE27-0925-232E015DE50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74499" y="417847"/>
                <a:ext cx="85857" cy="129029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54DD819-06A2-B1F3-567C-402F50B508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47499" y="411318"/>
                <a:ext cx="105352" cy="13555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4D5D8C2A-F8F8-A98D-6511-A15A105BCD88}"/>
              </a:ext>
            </a:extLst>
          </p:cNvPr>
          <p:cNvCxnSpPr>
            <a:cxnSpLocks/>
          </p:cNvCxnSpPr>
          <p:nvPr/>
        </p:nvCxnSpPr>
        <p:spPr>
          <a:xfrm>
            <a:off x="3771069" y="3334952"/>
            <a:ext cx="3471895" cy="2235265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6A896E6-CBF1-D4CE-7924-26A1637CA4BA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757070-9AD9-3B82-3465-2F2D94D8316D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A36D025-6B3E-472C-EE4B-3CB13CD60C6A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09AB18-66EE-EA56-2B39-06E857802A13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7649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3FAF357-771E-20B1-12DD-16322D0C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72" y="1644482"/>
            <a:ext cx="5339428" cy="40045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EA8C4B-D035-CB2E-F08A-579569EA1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752" y="1691998"/>
            <a:ext cx="5305778" cy="3979333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BE2388-D32F-635B-54C2-90EDEC84B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16</a:t>
            </a:fld>
            <a:endParaRPr lang="en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324ECD-5F5A-4741-02C2-BF206E933E7F}"/>
                  </a:ext>
                </a:extLst>
              </p:cNvPr>
              <p:cNvSpPr txBox="1"/>
              <p:nvPr/>
            </p:nvSpPr>
            <p:spPr>
              <a:xfrm>
                <a:off x="3028950" y="5639755"/>
                <a:ext cx="6134100" cy="899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DE" sz="1300" b="1" dirty="0">
                    <a:latin typeface="Times" pitchFamily="2" charset="0"/>
                  </a:rPr>
                  <a:t>Figure 4.5: </a:t>
                </a:r>
              </a:p>
              <a:p>
                <a:r>
                  <a:rPr lang="en-GB" sz="1300" dirty="0">
                    <a:latin typeface="Times" pitchFamily="2" charset="0"/>
                  </a:rPr>
                  <a:t>Parameter points featuring an SFOEWPT in the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1300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p>
                          <m:sSupPr>
                            <m:ctrlP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  <m:t>±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300" dirty="0">
                    <a:latin typeface="Times" pitchFamily="2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en-US" sz="13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13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p>
                          <m:sSupPr>
                            <m:ctrlP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p>
                            <m:r>
                              <a:rPr lang="en-US" sz="1300" b="0" i="1" smtClean="0">
                                <a:latin typeface="Cambria Math" panose="02040503050406030204" pitchFamily="18" charset="0"/>
                              </a:rPr>
                              <m:t>±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l-GR" sz="1300" dirty="0">
                    <a:latin typeface="Times" pitchFamily="2" charset="0"/>
                  </a:rPr>
                  <a:t>)</a:t>
                </a:r>
                <a:r>
                  <a:rPr lang="en-US" sz="1300" dirty="0">
                    <a:latin typeface="Times" pitchFamily="2" charset="0"/>
                  </a:rPr>
                  <a:t> plane</a:t>
                </a:r>
                <a:r>
                  <a:rPr lang="el-GR" sz="1300" dirty="0">
                    <a:latin typeface="Times" pitchFamily="2" charset="0"/>
                  </a:rPr>
                  <a:t> </a:t>
                </a:r>
                <a:r>
                  <a:rPr lang="en-GB" sz="1300" dirty="0">
                    <a:latin typeface="Times" pitchFamily="2" charset="0"/>
                  </a:rPr>
                  <a:t>allowed by the recent constraints within 2HDM of Type-I for (a) high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GB" sz="1300" dirty="0">
                    <a:latin typeface="Times" pitchFamily="2" charset="0"/>
                  </a:rPr>
                  <a:t> and (b) low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3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GB" sz="1300" dirty="0">
                    <a:latin typeface="Times" pitchFamily="2" charset="0"/>
                  </a:rPr>
                  <a:t>.</a:t>
                </a:r>
                <a:endParaRPr lang="en-DE" sz="1300" dirty="0">
                  <a:latin typeface="Times" pitchFamily="2" charset="0"/>
                </a:endParaRPr>
              </a:p>
              <a:p>
                <a:endParaRPr lang="en-DE" sz="13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324ECD-5F5A-4741-02C2-BF206E933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8950" y="5639755"/>
                <a:ext cx="6134100" cy="899157"/>
              </a:xfrm>
              <a:prstGeom prst="rect">
                <a:avLst/>
              </a:prstGeom>
              <a:blipFill>
                <a:blip r:embed="rId6"/>
                <a:stretch>
                  <a:fillRect l="-207" t="-1389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E0CFD83-10C4-C106-49F4-C5027E43714A}"/>
              </a:ext>
            </a:extLst>
          </p:cNvPr>
          <p:cNvCxnSpPr>
            <a:cxnSpLocks/>
          </p:cNvCxnSpPr>
          <p:nvPr/>
        </p:nvCxnSpPr>
        <p:spPr>
          <a:xfrm flipH="1">
            <a:off x="9896828" y="1599987"/>
            <a:ext cx="201881" cy="573197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727D01D-6204-F497-6345-53627A486516}"/>
              </a:ext>
            </a:extLst>
          </p:cNvPr>
          <p:cNvCxnSpPr>
            <a:cxnSpLocks/>
          </p:cNvCxnSpPr>
          <p:nvPr/>
        </p:nvCxnSpPr>
        <p:spPr>
          <a:xfrm flipH="1">
            <a:off x="1959429" y="1412052"/>
            <a:ext cx="316834" cy="2114919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89745611-69DB-60D9-201E-8187E1B7A392}"/>
              </a:ext>
            </a:extLst>
          </p:cNvPr>
          <p:cNvGrpSpPr/>
          <p:nvPr/>
        </p:nvGrpSpPr>
        <p:grpSpPr>
          <a:xfrm>
            <a:off x="1646254" y="1143619"/>
            <a:ext cx="3261571" cy="378630"/>
            <a:chOff x="1518356" y="474214"/>
            <a:chExt cx="3261571" cy="3786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17615E5-30C7-31DA-980A-E29090417B61}"/>
                    </a:ext>
                  </a:extLst>
                </p:cNvPr>
                <p:cNvSpPr txBox="1"/>
                <p:nvPr/>
              </p:nvSpPr>
              <p:spPr>
                <a:xfrm>
                  <a:off x="2872104" y="474214"/>
                  <a:ext cx="1907823" cy="369332"/>
                </a:xfrm>
                <a:prstGeom prst="rect">
                  <a:avLst/>
                </a:prstGeom>
                <a:noFill/>
                <a:ln>
                  <a:solidFill>
                    <a:srgbClr val="8AD4DD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en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≲ 300 GeV </a:t>
                  </a: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617615E5-30C7-31DA-980A-E29090417B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2104" y="474214"/>
                  <a:ext cx="1907823" cy="369332"/>
                </a:xfrm>
                <a:prstGeom prst="rect">
                  <a:avLst/>
                </a:prstGeom>
                <a:blipFill>
                  <a:blip r:embed="rId7"/>
                  <a:stretch>
                    <a:fillRect t="-6452" b="-22581"/>
                  </a:stretch>
                </a:blipFill>
                <a:ln>
                  <a:solidFill>
                    <a:srgbClr val="8AD4DD"/>
                  </a:solidFill>
                </a:ln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C49F05F-EFB5-279E-D865-FE414B461264}"/>
                    </a:ext>
                  </a:extLst>
                </p:cNvPr>
                <p:cNvSpPr txBox="1"/>
                <p:nvPr/>
              </p:nvSpPr>
              <p:spPr>
                <a:xfrm>
                  <a:off x="1518356" y="474214"/>
                  <a:ext cx="1319881" cy="378630"/>
                </a:xfrm>
                <a:prstGeom prst="rect">
                  <a:avLst/>
                </a:prstGeom>
                <a:solidFill>
                  <a:srgbClr val="E0F8FD"/>
                </a:solidFill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p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±</m:t>
                                </m:r>
                              </m:sup>
                            </m:sSup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:</m:t>
                        </m:r>
                      </m:oMath>
                    </m:oMathPara>
                  </a14:m>
                  <a:endParaRPr lang="en-DE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C49F05F-EFB5-279E-D865-FE414B4612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8356" y="474214"/>
                  <a:ext cx="1319881" cy="37863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8E1F75B-355F-EBC5-20EB-B2F45F2DC658}"/>
              </a:ext>
            </a:extLst>
          </p:cNvPr>
          <p:cNvGrpSpPr/>
          <p:nvPr/>
        </p:nvGrpSpPr>
        <p:grpSpPr>
          <a:xfrm>
            <a:off x="7475360" y="1123992"/>
            <a:ext cx="3375380" cy="385270"/>
            <a:chOff x="7373482" y="452184"/>
            <a:chExt cx="3375380" cy="3852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B46F4A7-A98C-FD8C-F253-9654F7760F5B}"/>
                    </a:ext>
                  </a:extLst>
                </p:cNvPr>
                <p:cNvSpPr txBox="1"/>
                <p:nvPr/>
              </p:nvSpPr>
              <p:spPr>
                <a:xfrm>
                  <a:off x="8841039" y="452184"/>
                  <a:ext cx="1907823" cy="3693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8AD4DD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en-DE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≲ 400 GeV </a:t>
                  </a: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EB46F4A7-A98C-FD8C-F253-9654F7760F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41039" y="452184"/>
                  <a:ext cx="1907823" cy="369332"/>
                </a:xfrm>
                <a:prstGeom prst="rect">
                  <a:avLst/>
                </a:prstGeom>
                <a:blipFill>
                  <a:blip r:embed="rId9"/>
                  <a:stretch>
                    <a:fillRect t="-3125" b="-21875"/>
                  </a:stretch>
                </a:blipFill>
                <a:ln>
                  <a:solidFill>
                    <a:srgbClr val="8AD4DD"/>
                  </a:solidFill>
                </a:ln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5E92FD63-40D2-7FA6-3ACE-252E6D1997FF}"/>
                    </a:ext>
                  </a:extLst>
                </p:cNvPr>
                <p:cNvSpPr txBox="1"/>
                <p:nvPr/>
              </p:nvSpPr>
              <p:spPr>
                <a:xfrm>
                  <a:off x="7373482" y="458824"/>
                  <a:ext cx="1433690" cy="378630"/>
                </a:xfrm>
                <a:prstGeom prst="rect">
                  <a:avLst/>
                </a:prstGeom>
                <a:solidFill>
                  <a:srgbClr val="E0F8FD"/>
                </a:solidFill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nor/>
                          </m:rPr>
                          <a:rPr lang="en-US" i="0" dirty="0"/>
                          <m:t>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±</m:t>
                                </m:r>
                              </m:sup>
                            </m:sSup>
                          </m:sub>
                        </m:sSub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:</m:t>
                        </m:r>
                      </m:oMath>
                    </m:oMathPara>
                  </a14:m>
                  <a:endParaRPr lang="en-DE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5E92FD63-40D2-7FA6-3ACE-252E6D1997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73482" y="458824"/>
                  <a:ext cx="1433690" cy="378630"/>
                </a:xfrm>
                <a:prstGeom prst="rect">
                  <a:avLst/>
                </a:prstGeom>
                <a:blipFill>
                  <a:blip r:embed="rId10"/>
                  <a:stretch>
                    <a:fillRect t="-3125" b="-12500"/>
                  </a:stretch>
                </a:blipFill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0279D65-1E0F-D004-A40D-B77A9C8E441E}"/>
              </a:ext>
            </a:extLst>
          </p:cNvPr>
          <p:cNvSpPr txBox="1"/>
          <p:nvPr/>
        </p:nvSpPr>
        <p:spPr>
          <a:xfrm>
            <a:off x="3953913" y="334062"/>
            <a:ext cx="54545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Modern Love Caps" pitchFamily="82" charset="0"/>
              </a:rPr>
              <a:t>mass splittings planes for </a:t>
            </a:r>
            <a:r>
              <a:rPr lang="en-DE" sz="2800" b="1" i="1" dirty="0">
                <a:latin typeface="Palatino" pitchFamily="2" charset="77"/>
                <a:ea typeface="Palatino" pitchFamily="2" charset="77"/>
              </a:rPr>
              <a:t>m</a:t>
            </a:r>
            <a:r>
              <a:rPr lang="en-DE" sz="2800" b="1" i="1" baseline="-25000" dirty="0">
                <a:latin typeface="Palatino" pitchFamily="2" charset="77"/>
                <a:ea typeface="Palatino" pitchFamily="2" charset="77"/>
              </a:rPr>
              <a:t>H</a:t>
            </a:r>
            <a:r>
              <a:rPr lang="en-DE" sz="2800" b="1" dirty="0">
                <a:latin typeface="Palatino" pitchFamily="2" charset="77"/>
                <a:ea typeface="Palatino" pitchFamily="2" charset="77"/>
              </a:rPr>
              <a:t> </a:t>
            </a:r>
            <a:endParaRPr lang="en-DE" sz="2800" b="1" dirty="0">
              <a:latin typeface="Modern Love Caps" pitchFamily="8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9828965-42D4-55F4-8D1E-301EB87957C2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0ADDE2-899E-DDD4-4DC6-77967813DDC4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55B24BD-ADF9-F62D-544B-6E142790DF3A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D880EE4-3D97-7366-E317-233C462F434A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117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6FEE46-D891-1708-274C-7B66F3DF34D0}"/>
              </a:ext>
            </a:extLst>
          </p:cNvPr>
          <p:cNvSpPr txBox="1"/>
          <p:nvPr/>
        </p:nvSpPr>
        <p:spPr>
          <a:xfrm>
            <a:off x="3796326" y="465621"/>
            <a:ext cx="5489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Modern Love Caps" pitchFamily="82" charset="0"/>
              </a:rPr>
              <a:t>b</a:t>
            </a:r>
            <a:r>
              <a:rPr lang="en-DE" sz="2800" b="1" dirty="0">
                <a:latin typeface="Modern Love Caps" pitchFamily="82" charset="0"/>
              </a:rPr>
              <a:t>ehaviour of </a:t>
            </a:r>
            <a:r>
              <a:rPr lang="el-GR" sz="2800" b="1" dirty="0">
                <a:latin typeface="Palatino" pitchFamily="2" charset="77"/>
                <a:ea typeface="Palatino" pitchFamily="2" charset="77"/>
              </a:rPr>
              <a:t>ξ</a:t>
            </a:r>
            <a:r>
              <a:rPr lang="en-US" sz="2800" b="1" i="1" baseline="-25000" dirty="0">
                <a:latin typeface="Palatino" pitchFamily="2" charset="77"/>
                <a:ea typeface="Palatino" pitchFamily="2" charset="77"/>
              </a:rPr>
              <a:t>n</a:t>
            </a:r>
            <a:r>
              <a:rPr lang="en-DE" sz="2800" b="1" dirty="0">
                <a:latin typeface="Modern Love Caps" pitchFamily="82" charset="0"/>
              </a:rPr>
              <a:t> with </a:t>
            </a:r>
            <a:r>
              <a:rPr lang="en-DE" sz="2800" b="1" dirty="0">
                <a:latin typeface="Palatino" pitchFamily="2" charset="77"/>
                <a:ea typeface="Palatino" pitchFamily="2" charset="77"/>
              </a:rPr>
              <a:t>cos(</a:t>
            </a:r>
            <a:r>
              <a:rPr lang="el-GR" sz="2800" b="1" i="1" dirty="0">
                <a:latin typeface="Palatino" pitchFamily="2" charset="77"/>
                <a:ea typeface="Palatino" pitchFamily="2" charset="77"/>
              </a:rPr>
              <a:t>β-α</a:t>
            </a:r>
            <a:r>
              <a:rPr lang="en-DE" sz="2800" b="1" dirty="0">
                <a:latin typeface="Palatino" pitchFamily="2" charset="77"/>
                <a:ea typeface="Palatino" pitchFamily="2" charset="77"/>
              </a:rPr>
              <a:t>) </a:t>
            </a:r>
            <a:endParaRPr lang="en-DE" sz="2800" b="1" dirty="0">
              <a:latin typeface="Modern Love Caps" pitchFamily="82" charset="0"/>
            </a:endParaRPr>
          </a:p>
        </p:txBody>
      </p:sp>
      <p:pic>
        <p:nvPicPr>
          <p:cNvPr id="9" name="Picture 8" descr="A diagram of a vacuum stability graph&#10;&#10;Description automatically generated with medium confidence">
            <a:extLst>
              <a:ext uri="{FF2B5EF4-FFF2-40B4-BE49-F238E27FC236}">
                <a16:creationId xmlns:a16="http://schemas.microsoft.com/office/drawing/2014/main" id="{D89435F3-4861-2059-244B-295AAF4688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058"/>
          <a:stretch/>
        </p:blipFill>
        <p:spPr>
          <a:xfrm>
            <a:off x="504586" y="1616091"/>
            <a:ext cx="5489815" cy="42190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5ECE9A-4C85-6120-A6B3-F414FECE1677}"/>
              </a:ext>
            </a:extLst>
          </p:cNvPr>
          <p:cNvSpPr txBox="1"/>
          <p:nvPr/>
        </p:nvSpPr>
        <p:spPr>
          <a:xfrm>
            <a:off x="2735171" y="1347824"/>
            <a:ext cx="1899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High</a:t>
            </a:r>
            <a:r>
              <a:rPr lang="en-US" b="1" i="1" dirty="0">
                <a:latin typeface="Modern Love Caps" pitchFamily="82" charset="0"/>
              </a:rPr>
              <a:t> </a:t>
            </a:r>
            <a:r>
              <a:rPr lang="en-DE" b="1" i="1" dirty="0">
                <a:latin typeface="Palatino" pitchFamily="2" charset="77"/>
                <a:ea typeface="Palatino" pitchFamily="2" charset="77"/>
              </a:rPr>
              <a:t>m</a:t>
            </a:r>
            <a:r>
              <a:rPr lang="en-DE" b="1" i="1" baseline="-25000" dirty="0">
                <a:latin typeface="Palatino" pitchFamily="2" charset="77"/>
                <a:ea typeface="Palatino" pitchFamily="2" charset="77"/>
              </a:rPr>
              <a:t>H</a:t>
            </a:r>
            <a:endParaRPr lang="en-DE" b="1" i="1" dirty="0">
              <a:latin typeface="Modern Love Caps" pitchFamily="8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5389C5-863A-EE96-A644-3A3D3D9F2FC4}"/>
              </a:ext>
            </a:extLst>
          </p:cNvPr>
          <p:cNvSpPr txBox="1"/>
          <p:nvPr/>
        </p:nvSpPr>
        <p:spPr>
          <a:xfrm>
            <a:off x="838200" y="5977312"/>
            <a:ext cx="109202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1400" b="1" dirty="0">
                <a:latin typeface="Times" pitchFamily="2" charset="0"/>
              </a:rPr>
              <a:t>Figure 4.2.:  </a:t>
            </a:r>
            <a:r>
              <a:rPr lang="en-DE" sz="1400" dirty="0">
                <a:latin typeface="Times" pitchFamily="2" charset="0"/>
              </a:rPr>
              <a:t>Variation of the strength of the transition, </a:t>
            </a:r>
            <a:r>
              <a:rPr lang="el-GR" sz="1400" b="1" dirty="0">
                <a:latin typeface="Palatino" pitchFamily="2" charset="77"/>
                <a:ea typeface="Palatino" pitchFamily="2" charset="77"/>
              </a:rPr>
              <a:t>ξ</a:t>
            </a:r>
            <a:r>
              <a:rPr lang="en-US" sz="1400" b="1" i="1" baseline="-25000" dirty="0">
                <a:latin typeface="Palatino" pitchFamily="2" charset="77"/>
                <a:ea typeface="Palatino" pitchFamily="2" charset="77"/>
              </a:rPr>
              <a:t>n</a:t>
            </a:r>
            <a:r>
              <a:rPr lang="en-DE" sz="1400" dirty="0">
                <a:latin typeface="Times" pitchFamily="2" charset="0"/>
              </a:rPr>
              <a:t> with cos</a:t>
            </a:r>
            <a:r>
              <a:rPr lang="en-DE" sz="1400" i="1" dirty="0">
                <a:latin typeface="Times" pitchFamily="2" charset="0"/>
              </a:rPr>
              <a:t>(</a:t>
            </a:r>
            <a:r>
              <a:rPr lang="el-GR" sz="1400" i="1" dirty="0">
                <a:latin typeface="Times" pitchFamily="2" charset="0"/>
              </a:rPr>
              <a:t>β-α</a:t>
            </a:r>
            <a:r>
              <a:rPr lang="en-DE" sz="1400" i="1" dirty="0">
                <a:latin typeface="Times" pitchFamily="2" charset="0"/>
              </a:rPr>
              <a:t>) </a:t>
            </a:r>
            <a:r>
              <a:rPr lang="en-DE" sz="1400">
                <a:latin typeface="Times" pitchFamily="2" charset="0"/>
              </a:rPr>
              <a:t>for (</a:t>
            </a:r>
            <a:r>
              <a:rPr lang="en-DE" sz="1400" b="1" dirty="0">
                <a:latin typeface="Times" pitchFamily="2" charset="0"/>
              </a:rPr>
              <a:t>a</a:t>
            </a:r>
            <a:r>
              <a:rPr lang="en-DE" sz="1400" dirty="0">
                <a:latin typeface="Times" pitchFamily="2" charset="0"/>
              </a:rPr>
              <a:t>) high CP-even Higgs mass and (</a:t>
            </a:r>
            <a:r>
              <a:rPr lang="en-DE" sz="1400" b="1" dirty="0">
                <a:latin typeface="Times" pitchFamily="2" charset="0"/>
              </a:rPr>
              <a:t>b</a:t>
            </a:r>
            <a:r>
              <a:rPr lang="en-DE" sz="1400" dirty="0">
                <a:latin typeface="Times" pitchFamily="2" charset="0"/>
              </a:rPr>
              <a:t>) for low CP-even Higgs masses.</a:t>
            </a:r>
          </a:p>
        </p:txBody>
      </p:sp>
      <p:pic>
        <p:nvPicPr>
          <p:cNvPr id="14" name="Picture 13" descr="A graph of a number of different colored lines&#10;&#10;Description automatically generated with medium confidence">
            <a:extLst>
              <a:ext uri="{FF2B5EF4-FFF2-40B4-BE49-F238E27FC236}">
                <a16:creationId xmlns:a16="http://schemas.microsoft.com/office/drawing/2014/main" id="{93DF35CE-D657-14DC-3C1C-C1CD0DF476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068"/>
          <a:stretch/>
        </p:blipFill>
        <p:spPr>
          <a:xfrm>
            <a:off x="6118578" y="1636473"/>
            <a:ext cx="5489815" cy="421952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C7C374-F792-BEFE-379B-179FC7D9130A}"/>
              </a:ext>
            </a:extLst>
          </p:cNvPr>
          <p:cNvSpPr txBox="1"/>
          <p:nvPr/>
        </p:nvSpPr>
        <p:spPr>
          <a:xfrm>
            <a:off x="8104645" y="1347824"/>
            <a:ext cx="1899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Low</a:t>
            </a:r>
            <a:r>
              <a:rPr lang="en-US" b="1" i="1" dirty="0">
                <a:latin typeface="Modern Love Caps" pitchFamily="82" charset="0"/>
              </a:rPr>
              <a:t> </a:t>
            </a:r>
            <a:r>
              <a:rPr lang="en-DE" b="1" i="1" dirty="0">
                <a:latin typeface="Palatino" pitchFamily="2" charset="77"/>
                <a:ea typeface="Palatino" pitchFamily="2" charset="77"/>
              </a:rPr>
              <a:t>m</a:t>
            </a:r>
            <a:r>
              <a:rPr lang="en-DE" b="1" i="1" baseline="-25000" dirty="0">
                <a:latin typeface="Palatino" pitchFamily="2" charset="77"/>
                <a:ea typeface="Palatino" pitchFamily="2" charset="77"/>
              </a:rPr>
              <a:t>H</a:t>
            </a:r>
            <a:endParaRPr lang="en-DE" b="1" i="1" dirty="0">
              <a:latin typeface="Modern Love Caps" pitchFamily="82" charset="0"/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635EAE7-7B56-8B79-A0DE-026C1AF58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17</a:t>
            </a:fld>
            <a:endParaRPr lang="en-D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01D1BF-2B5C-6641-A91F-8F065FC1247A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E2DC5FC-3EA5-5E87-AC94-B2200428E363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5B945B3-B733-E799-F495-0B576B45CF0F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8E78C63-69BD-E889-C02F-235F7B7FFC6A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43914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EA34C8-A3D8-67E1-FEEF-B56E8C8FD9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502"/>
          <a:stretch/>
        </p:blipFill>
        <p:spPr>
          <a:xfrm>
            <a:off x="784402" y="1518875"/>
            <a:ext cx="4972931" cy="39699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809410-4E08-227F-42CA-80CA845D20C1}"/>
              </a:ext>
            </a:extLst>
          </p:cNvPr>
          <p:cNvSpPr txBox="1"/>
          <p:nvPr/>
        </p:nvSpPr>
        <p:spPr>
          <a:xfrm>
            <a:off x="3751672" y="433512"/>
            <a:ext cx="5489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Modern Love Caps" pitchFamily="82" charset="0"/>
              </a:rPr>
              <a:t>thermal evolution of vacuum</a:t>
            </a:r>
            <a:endParaRPr lang="en-DE" sz="2800" b="1" dirty="0">
              <a:latin typeface="Modern Love Caps" pitchFamily="8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89EC72-918A-CFA5-9E2E-C8B1483B0AFE}"/>
              </a:ext>
            </a:extLst>
          </p:cNvPr>
          <p:cNvSpPr txBox="1"/>
          <p:nvPr/>
        </p:nvSpPr>
        <p:spPr>
          <a:xfrm>
            <a:off x="2735171" y="1088179"/>
            <a:ext cx="1899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High</a:t>
            </a:r>
            <a:r>
              <a:rPr lang="en-US" b="1" i="1" dirty="0">
                <a:latin typeface="Modern Love Caps" pitchFamily="82" charset="0"/>
              </a:rPr>
              <a:t> </a:t>
            </a:r>
            <a:r>
              <a:rPr lang="en-DE" b="1" i="1" dirty="0">
                <a:latin typeface="Palatino" pitchFamily="2" charset="77"/>
                <a:ea typeface="Palatino" pitchFamily="2" charset="77"/>
              </a:rPr>
              <a:t>m</a:t>
            </a:r>
            <a:r>
              <a:rPr lang="en-DE" b="1" i="1" baseline="-25000" dirty="0">
                <a:latin typeface="Palatino" pitchFamily="2" charset="77"/>
                <a:ea typeface="Palatino" pitchFamily="2" charset="77"/>
              </a:rPr>
              <a:t>H</a:t>
            </a:r>
            <a:endParaRPr lang="en-DE" b="1" i="1" dirty="0">
              <a:latin typeface="Modern Love Caps" pitchFamily="8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D72CFB-E031-84A8-EBA9-803E3B8B0AE5}"/>
              </a:ext>
            </a:extLst>
          </p:cNvPr>
          <p:cNvSpPr txBox="1"/>
          <p:nvPr/>
        </p:nvSpPr>
        <p:spPr>
          <a:xfrm>
            <a:off x="8104645" y="1053461"/>
            <a:ext cx="1899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latin typeface="Calibri" panose="020F0502020204030204" pitchFamily="34" charset="0"/>
                <a:ea typeface="Palatino" pitchFamily="2" charset="77"/>
                <a:cs typeface="Calibri" panose="020F0502020204030204" pitchFamily="34" charset="0"/>
              </a:rPr>
              <a:t>Low</a:t>
            </a:r>
            <a:r>
              <a:rPr lang="en-US" b="1" i="1" dirty="0">
                <a:latin typeface="Modern Love Caps" pitchFamily="82" charset="0"/>
              </a:rPr>
              <a:t> </a:t>
            </a:r>
            <a:r>
              <a:rPr lang="en-DE" b="1" i="1" dirty="0">
                <a:latin typeface="Palatino" pitchFamily="2" charset="77"/>
                <a:ea typeface="Palatino" pitchFamily="2" charset="77"/>
              </a:rPr>
              <a:t>m</a:t>
            </a:r>
            <a:r>
              <a:rPr lang="en-DE" b="1" i="1" baseline="-25000" dirty="0">
                <a:latin typeface="Palatino" pitchFamily="2" charset="77"/>
                <a:ea typeface="Palatino" pitchFamily="2" charset="77"/>
              </a:rPr>
              <a:t>H</a:t>
            </a:r>
            <a:endParaRPr lang="en-DE" b="1" i="1" dirty="0">
              <a:latin typeface="Modern Love Caps" pitchFamily="8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A80009-45B2-D3AF-2016-5DAF3B3225DC}"/>
              </a:ext>
            </a:extLst>
          </p:cNvPr>
          <p:cNvSpPr txBox="1"/>
          <p:nvPr/>
        </p:nvSpPr>
        <p:spPr>
          <a:xfrm>
            <a:off x="2161310" y="5624949"/>
            <a:ext cx="84163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1400" b="1" dirty="0">
                <a:latin typeface="Times" pitchFamily="2" charset="0"/>
              </a:rPr>
              <a:t>Figure 4.3:</a:t>
            </a:r>
            <a:r>
              <a:rPr lang="en-DE" sz="1400" dirty="0">
                <a:latin typeface="Times" pitchFamily="2" charset="0"/>
              </a:rPr>
              <a:t> </a:t>
            </a:r>
            <a:r>
              <a:rPr lang="en-US" sz="1400" dirty="0">
                <a:latin typeface="Times" pitchFamily="2" charset="0"/>
              </a:rPr>
              <a:t>Thermal evolution of the vacuum </a:t>
            </a:r>
            <a:r>
              <a:rPr lang="en-DE" sz="1400" dirty="0">
                <a:latin typeface="Times" pitchFamily="2" charset="0"/>
              </a:rPr>
              <a:t>from high </a:t>
            </a:r>
            <a:r>
              <a:rPr lang="en-DE" sz="1400" i="1" dirty="0">
                <a:latin typeface="Times" pitchFamily="2" charset="0"/>
              </a:rPr>
              <a:t>T</a:t>
            </a:r>
            <a:r>
              <a:rPr lang="en-DE" sz="1400" dirty="0">
                <a:latin typeface="Times" pitchFamily="2" charset="0"/>
              </a:rPr>
              <a:t> to low </a:t>
            </a:r>
            <a:r>
              <a:rPr lang="en-DE" sz="1400" i="1" dirty="0">
                <a:latin typeface="Times" pitchFamily="2" charset="0"/>
              </a:rPr>
              <a:t>T, </a:t>
            </a:r>
            <a:r>
              <a:rPr lang="en-DE" sz="1400" dirty="0">
                <a:latin typeface="Times" pitchFamily="2" charset="0"/>
              </a:rPr>
              <a:t>indicating a discontinuous phase transition from the false vacuum to the true vacuum</a:t>
            </a:r>
            <a:r>
              <a:rPr lang="en-DE" sz="1400" i="1" dirty="0">
                <a:latin typeface="Times" pitchFamily="2" charset="0"/>
              </a:rPr>
              <a:t> </a:t>
            </a:r>
            <a:r>
              <a:rPr lang="en-DE" sz="1400" dirty="0">
                <a:latin typeface="Times" pitchFamily="2" charset="0"/>
              </a:rPr>
              <a:t>for (</a:t>
            </a:r>
            <a:r>
              <a:rPr lang="en-DE" sz="1400" b="1" dirty="0">
                <a:latin typeface="Times" pitchFamily="2" charset="0"/>
              </a:rPr>
              <a:t>a</a:t>
            </a:r>
            <a:r>
              <a:rPr lang="en-DE" sz="1400" dirty="0">
                <a:latin typeface="Times" pitchFamily="2" charset="0"/>
              </a:rPr>
              <a:t>) high CP-even Higgs mass and (</a:t>
            </a:r>
            <a:r>
              <a:rPr lang="en-DE" sz="1400" b="1" dirty="0">
                <a:latin typeface="Times" pitchFamily="2" charset="0"/>
              </a:rPr>
              <a:t>b</a:t>
            </a:r>
            <a:r>
              <a:rPr lang="en-DE" sz="1400" dirty="0">
                <a:latin typeface="Times" pitchFamily="2" charset="0"/>
              </a:rPr>
              <a:t>) for low CP-even Higgs mass.</a:t>
            </a:r>
          </a:p>
          <a:p>
            <a:endParaRPr lang="en-DE" sz="1400" dirty="0">
              <a:latin typeface="Times" pitchFamily="2" charset="0"/>
            </a:endParaRPr>
          </a:p>
          <a:p>
            <a:endParaRPr lang="en-DE" sz="1400" dirty="0">
              <a:latin typeface="Times" pitchFamily="2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A34FAE28-65B6-2371-C6EF-3CEE16590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18</a:t>
            </a:fld>
            <a:endParaRPr lang="en-DE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C92D1AB-EB93-B7FB-CCE4-C20E3E1FFE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78020"/>
            <a:ext cx="5311598" cy="401079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7A78C086-4F24-F8B6-BAEF-815C7798D8B4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E24EEB2-C4CD-C95F-DB47-90A7F2B4DFF1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992916-A8A8-1D36-2E1D-9DDB4D0DA393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63B9746-F45B-7E6E-C7B9-568D6A96A9D7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69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0DE21-F0B8-4516-CC96-E4535F860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E5F1B7B-65C3-C17D-5B30-E7922D5FC877}"/>
              </a:ext>
            </a:extLst>
          </p:cNvPr>
          <p:cNvGrpSpPr/>
          <p:nvPr/>
        </p:nvGrpSpPr>
        <p:grpSpPr>
          <a:xfrm>
            <a:off x="1092459" y="508332"/>
            <a:ext cx="3733541" cy="762374"/>
            <a:chOff x="4615211" y="2839311"/>
            <a:chExt cx="3851058" cy="959921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9133E5EB-4710-10D8-0347-B3625C37D7FC}"/>
                </a:ext>
              </a:extLst>
            </p:cNvPr>
            <p:cNvSpPr txBox="1">
              <a:spLocks/>
            </p:cNvSpPr>
            <p:nvPr/>
          </p:nvSpPr>
          <p:spPr>
            <a:xfrm>
              <a:off x="4789126" y="2839311"/>
              <a:ext cx="3677143" cy="959921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000" b="1" dirty="0">
                  <a:latin typeface="Modern Love Caps" panose="020F0502020204030204" pitchFamily="34" charset="0"/>
                  <a:ea typeface="Tahoma" panose="020B0604030504040204" pitchFamily="34" charset="0"/>
                  <a:cs typeface="Modern Love Caps" panose="020F0502020204030204" pitchFamily="34" charset="0"/>
                </a:rPr>
                <a:t>conclusions</a:t>
              </a:r>
              <a:endParaRPr lang="en-DE" sz="4000" b="1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D9EE43C-C0BA-5AA5-1313-5B9562414767}"/>
                </a:ext>
              </a:extLst>
            </p:cNvPr>
            <p:cNvSpPr/>
            <p:nvPr/>
          </p:nvSpPr>
          <p:spPr>
            <a:xfrm>
              <a:off x="4615211" y="2947813"/>
              <a:ext cx="408790" cy="567276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400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D84C07-0D55-7AEC-BD82-665230C23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19</a:t>
            </a:fld>
            <a:endParaRPr lang="en-DE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AE9AA20-C3C6-EC46-5DAA-74065B6F1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8775" y="1511169"/>
            <a:ext cx="9734237" cy="463484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1700" dirty="0">
                <a:latin typeface="Times" pitchFamily="2" charset="0"/>
              </a:rPr>
              <a:t>Extended Higgs sectors can feature a </a:t>
            </a:r>
            <a:r>
              <a:rPr lang="en-GB" sz="1700" b="1" dirty="0">
                <a:latin typeface="Times" pitchFamily="2" charset="0"/>
              </a:rPr>
              <a:t>SFOEWPT</a:t>
            </a:r>
            <a:r>
              <a:rPr lang="en-GB" sz="1700" dirty="0">
                <a:latin typeface="Times" pitchFamily="2" charset="0"/>
              </a:rPr>
              <a:t>, necessary for EW baryogenesis, can potentially lead to detectable GW signals.</a:t>
            </a:r>
          </a:p>
          <a:p>
            <a:pPr>
              <a:lnSpc>
                <a:spcPct val="100000"/>
              </a:lnSpc>
            </a:pPr>
            <a:endParaRPr lang="en-GB" sz="1700" dirty="0">
              <a:latin typeface="Times" pitchFamily="2" charset="0"/>
            </a:endParaRPr>
          </a:p>
          <a:p>
            <a:pPr>
              <a:lnSpc>
                <a:spcPct val="100000"/>
              </a:lnSpc>
            </a:pPr>
            <a:r>
              <a:rPr lang="en-GB" sz="1700" dirty="0">
                <a:latin typeface="Times" pitchFamily="2" charset="0"/>
              </a:rPr>
              <a:t>Heavier scalars enter </a:t>
            </a:r>
            <a:r>
              <a:rPr lang="en-GB" sz="1700" b="1" dirty="0">
                <a:latin typeface="Times" pitchFamily="2" charset="0"/>
              </a:rPr>
              <a:t>loop corrections </a:t>
            </a:r>
            <a:r>
              <a:rPr lang="en-GB" sz="1700" dirty="0">
                <a:latin typeface="Times" pitchFamily="2" charset="0"/>
              </a:rPr>
              <a:t>and enhance the barrier for a strongly first-order EWPT.</a:t>
            </a:r>
          </a:p>
          <a:p>
            <a:pPr>
              <a:lnSpc>
                <a:spcPct val="100000"/>
              </a:lnSpc>
            </a:pPr>
            <a:endParaRPr lang="en-GB" sz="1700" dirty="0">
              <a:latin typeface="Times" pitchFamily="2" charset="0"/>
            </a:endParaRPr>
          </a:p>
          <a:p>
            <a:pPr>
              <a:lnSpc>
                <a:spcPct val="100000"/>
              </a:lnSpc>
            </a:pPr>
            <a:r>
              <a:rPr lang="en-GB" sz="1700" b="1" dirty="0">
                <a:latin typeface="Times" pitchFamily="2" charset="0"/>
              </a:rPr>
              <a:t>Thermal effects</a:t>
            </a:r>
            <a:r>
              <a:rPr lang="en-GB" sz="1700" dirty="0">
                <a:latin typeface="Times" pitchFamily="2" charset="0"/>
              </a:rPr>
              <a:t> play a crucial role in generating the barrier, featuring SFOEWPTs within the model.</a:t>
            </a:r>
          </a:p>
          <a:p>
            <a:pPr>
              <a:lnSpc>
                <a:spcPct val="100000"/>
              </a:lnSpc>
            </a:pPr>
            <a:endParaRPr lang="en-GB" sz="1700" dirty="0">
              <a:latin typeface="Times" pitchFamily="2" charset="0"/>
            </a:endParaRPr>
          </a:p>
          <a:p>
            <a:pPr>
              <a:lnSpc>
                <a:spcPct val="100000"/>
              </a:lnSpc>
            </a:pPr>
            <a:r>
              <a:rPr lang="en-GB" sz="1700" b="1" dirty="0">
                <a:latin typeface="Times" pitchFamily="2" charset="0"/>
              </a:rPr>
              <a:t>Higher the mass splitting </a:t>
            </a:r>
            <a:r>
              <a:rPr lang="en-GB" sz="1700" dirty="0">
                <a:latin typeface="Times" pitchFamily="2" charset="0"/>
              </a:rPr>
              <a:t>between scalars, </a:t>
            </a:r>
            <a:r>
              <a:rPr lang="en-GB" sz="1700" b="1" dirty="0">
                <a:latin typeface="Times" pitchFamily="2" charset="0"/>
              </a:rPr>
              <a:t>stronger the transitions </a:t>
            </a:r>
            <a:r>
              <a:rPr lang="en-GB" sz="1700" dirty="0">
                <a:latin typeface="Times" pitchFamily="2" charset="0"/>
              </a:rPr>
              <a:t>induced.</a:t>
            </a:r>
          </a:p>
          <a:p>
            <a:pPr>
              <a:lnSpc>
                <a:spcPct val="100000"/>
              </a:lnSpc>
            </a:pPr>
            <a:endParaRPr lang="en-GB" sz="1700" dirty="0">
              <a:latin typeface="Times" pitchFamily="2" charset="0"/>
            </a:endParaRPr>
          </a:p>
          <a:p>
            <a:pPr>
              <a:lnSpc>
                <a:spcPct val="100000"/>
              </a:lnSpc>
            </a:pPr>
            <a:r>
              <a:rPr lang="en-GB" sz="1700" dirty="0">
                <a:latin typeface="Times" pitchFamily="2" charset="0"/>
              </a:rPr>
              <a:t>For </a:t>
            </a:r>
            <a:r>
              <a:rPr lang="en-GB" sz="1700" b="1" dirty="0">
                <a:latin typeface="Times" pitchFamily="2" charset="0"/>
              </a:rPr>
              <a:t>higher </a:t>
            </a:r>
            <a:r>
              <a:rPr lang="en-GB" sz="1700" b="1" i="1" dirty="0" err="1">
                <a:latin typeface="Times" pitchFamily="2" charset="0"/>
              </a:rPr>
              <a:t>m</a:t>
            </a:r>
            <a:r>
              <a:rPr lang="en-GB" sz="1700" b="1" i="1" baseline="-25000" dirty="0" err="1">
                <a:latin typeface="Times" pitchFamily="2" charset="0"/>
              </a:rPr>
              <a:t>H</a:t>
            </a:r>
            <a:r>
              <a:rPr lang="en-GB" sz="1700" dirty="0">
                <a:latin typeface="Times" pitchFamily="2" charset="0"/>
              </a:rPr>
              <a:t>, SFOEWPTs occur </a:t>
            </a:r>
            <a:r>
              <a:rPr lang="en-GB" sz="1700" b="1" dirty="0">
                <a:latin typeface="Times" pitchFamily="2" charset="0"/>
              </a:rPr>
              <a:t>close to the alignment limit</a:t>
            </a:r>
            <a:r>
              <a:rPr lang="en-GB" sz="1700" dirty="0">
                <a:latin typeface="Times" pitchFamily="2" charset="0"/>
              </a:rPr>
              <a:t>. </a:t>
            </a:r>
            <a:r>
              <a:rPr lang="en-GB" sz="1700" i="1" dirty="0">
                <a:latin typeface="Times" pitchFamily="2" charset="0"/>
              </a:rPr>
              <a:t>But</a:t>
            </a:r>
            <a:r>
              <a:rPr lang="en-GB" sz="1700" dirty="0">
                <a:latin typeface="Times" pitchFamily="2" charset="0"/>
              </a:rPr>
              <a:t>, for </a:t>
            </a:r>
            <a:r>
              <a:rPr lang="en-GB" sz="1700" b="1" dirty="0">
                <a:latin typeface="Times" pitchFamily="2" charset="0"/>
              </a:rPr>
              <a:t>lower </a:t>
            </a:r>
            <a:r>
              <a:rPr lang="en-GB" sz="1700" b="1" i="1" dirty="0" err="1">
                <a:latin typeface="Times" pitchFamily="2" charset="0"/>
              </a:rPr>
              <a:t>m</a:t>
            </a:r>
            <a:r>
              <a:rPr lang="en-GB" sz="1700" b="1" i="1" baseline="-25000" dirty="0" err="1">
                <a:latin typeface="Times" pitchFamily="2" charset="0"/>
              </a:rPr>
              <a:t>H</a:t>
            </a:r>
            <a:r>
              <a:rPr lang="en-GB" sz="1700" dirty="0">
                <a:latin typeface="Times" pitchFamily="2" charset="0"/>
              </a:rPr>
              <a:t>, it occurs </a:t>
            </a:r>
            <a:r>
              <a:rPr lang="en-GB" sz="1700" b="1" dirty="0">
                <a:latin typeface="Times" pitchFamily="2" charset="0"/>
              </a:rPr>
              <a:t>away</a:t>
            </a:r>
            <a:r>
              <a:rPr lang="en-GB" sz="1700" dirty="0">
                <a:latin typeface="Times" pitchFamily="2" charset="0"/>
              </a:rPr>
              <a:t> from this limit and in non-SM-like direction.</a:t>
            </a:r>
          </a:p>
          <a:p>
            <a:pPr>
              <a:lnSpc>
                <a:spcPct val="100000"/>
              </a:lnSpc>
            </a:pPr>
            <a:endParaRPr lang="en-GB" sz="1700" dirty="0">
              <a:latin typeface="Times" pitchFamily="2" charset="0"/>
            </a:endParaRPr>
          </a:p>
          <a:p>
            <a:pPr>
              <a:lnSpc>
                <a:spcPct val="100000"/>
              </a:lnSpc>
            </a:pPr>
            <a:endParaRPr lang="en-GB" sz="1700" dirty="0">
              <a:latin typeface="Times" pitchFamily="2" charset="0"/>
            </a:endParaRPr>
          </a:p>
          <a:p>
            <a:pPr>
              <a:lnSpc>
                <a:spcPct val="100000"/>
              </a:lnSpc>
            </a:pPr>
            <a:endParaRPr lang="en-DE" sz="1700" dirty="0">
              <a:latin typeface="Times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69A4151-FBAE-05FB-4CF4-E4EBFE20C929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98D043-E1E4-E989-B3BE-77CB6240108F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9F54B7-418B-3CAB-EE03-46955C9B9877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D325876-E789-6555-54C5-1F8418DFE07F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7292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1C345-3D06-4960-ECBD-2A5D79926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22DB6AD-C419-0742-7104-99526C8DCCF9}"/>
              </a:ext>
            </a:extLst>
          </p:cNvPr>
          <p:cNvGrpSpPr/>
          <p:nvPr/>
        </p:nvGrpSpPr>
        <p:grpSpPr>
          <a:xfrm>
            <a:off x="5011493" y="4371131"/>
            <a:ext cx="2845548" cy="1134807"/>
            <a:chOff x="8103439" y="4863242"/>
            <a:chExt cx="3943528" cy="1490673"/>
          </a:xfrm>
        </p:grpSpPr>
        <p:pic>
          <p:nvPicPr>
            <p:cNvPr id="13" name="Picture 12" descr="Logo : KUS-Portal : Universität Hamburg">
              <a:extLst>
                <a:ext uri="{FF2B5EF4-FFF2-40B4-BE49-F238E27FC236}">
                  <a16:creationId xmlns:a16="http://schemas.microsoft.com/office/drawing/2014/main" id="{22E5C0FF-5AD1-4F60-A52E-BCCB0525C5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23350" y="4863242"/>
              <a:ext cx="3023617" cy="1401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A blue circle with text and dots in it&#10;&#10;Description automatically generated">
              <a:extLst>
                <a:ext uri="{FF2B5EF4-FFF2-40B4-BE49-F238E27FC236}">
                  <a16:creationId xmlns:a16="http://schemas.microsoft.com/office/drawing/2014/main" id="{D1FBD730-127B-84E5-ECEB-11309293D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03439" y="4863242"/>
              <a:ext cx="1490673" cy="1490673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72A7E40C-259F-1C3E-3F72-A5F7253CC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1" y="1106754"/>
            <a:ext cx="11044078" cy="2157984"/>
          </a:xfrm>
          <a:solidFill>
            <a:srgbClr val="E0F8FD"/>
          </a:solidFill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2800" dirty="0">
                <a:latin typeface="Modern Love Caps" pitchFamily="82" charset="0"/>
              </a:rPr>
              <a:t>Probing Features of a </a:t>
            </a:r>
            <a:r>
              <a:rPr lang="en-GB" sz="2800" b="1" u="sng" dirty="0">
                <a:latin typeface="Modern Love Caps" pitchFamily="82" charset="0"/>
              </a:rPr>
              <a:t>Strong First-Order Electroweak </a:t>
            </a:r>
            <a:br>
              <a:rPr lang="en-GB" sz="2800" b="1" u="sng" dirty="0">
                <a:latin typeface="Modern Love Caps" pitchFamily="82" charset="0"/>
              </a:rPr>
            </a:br>
            <a:r>
              <a:rPr lang="en-GB" sz="2800" b="1" u="sng" dirty="0">
                <a:latin typeface="Modern Love Caps" pitchFamily="82" charset="0"/>
              </a:rPr>
              <a:t>Phase Transition </a:t>
            </a:r>
            <a:r>
              <a:rPr lang="en-GB" sz="2800" dirty="0">
                <a:latin typeface="Modern Love Caps" pitchFamily="82" charset="0"/>
              </a:rPr>
              <a:t>in correlation to the </a:t>
            </a:r>
            <a:r>
              <a:rPr lang="en-GB" sz="2800" b="1" u="sng" dirty="0">
                <a:latin typeface="Modern Love Caps" pitchFamily="82" charset="0"/>
              </a:rPr>
              <a:t>Alignment Limit </a:t>
            </a:r>
            <a:r>
              <a:rPr lang="en-GB" sz="2800" b="1" dirty="0">
                <a:latin typeface="Modern Love Caps" pitchFamily="82" charset="0"/>
              </a:rPr>
              <a:t>in the </a:t>
            </a:r>
            <a:br>
              <a:rPr lang="en-GB" sz="2800" b="1" dirty="0">
                <a:latin typeface="Modern Love Caps" pitchFamily="82" charset="0"/>
              </a:rPr>
            </a:br>
            <a:r>
              <a:rPr lang="en-GB" sz="2800" b="1" u="sng" dirty="0">
                <a:latin typeface="Modern Love Caps" pitchFamily="82" charset="0"/>
              </a:rPr>
              <a:t>Two-Higgs-Doublet Model </a:t>
            </a:r>
            <a:r>
              <a:rPr lang="en-GB" sz="2800" dirty="0">
                <a:latin typeface="Modern Love Caps" pitchFamily="82" charset="0"/>
              </a:rPr>
              <a:t>of Type-I</a:t>
            </a:r>
            <a:br>
              <a:rPr lang="en-GB" sz="2800" b="1" dirty="0">
                <a:latin typeface="Modern Love Caps" pitchFamily="82" charset="0"/>
              </a:rPr>
            </a:br>
            <a:endParaRPr lang="en-DE" sz="2800" b="1" dirty="0">
              <a:latin typeface="Modern Love Caps" pitchFamily="8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189305-6FBB-F204-E47C-2B99D4F96DA3}"/>
              </a:ext>
            </a:extLst>
          </p:cNvPr>
          <p:cNvSpPr txBox="1"/>
          <p:nvPr/>
        </p:nvSpPr>
        <p:spPr>
          <a:xfrm>
            <a:off x="3436486" y="3606511"/>
            <a:ext cx="5319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DE" sz="1600" b="1">
                <a:latin typeface="Times" pitchFamily="2" charset="0"/>
              </a:rPr>
              <a:t>Debankana Nath</a:t>
            </a:r>
            <a:endParaRPr lang="en-US" sz="1600" b="1" dirty="0">
              <a:latin typeface="Times" pitchFamily="2" charset="0"/>
            </a:endParaRPr>
          </a:p>
          <a:p>
            <a:pPr algn="ctr"/>
            <a:r>
              <a:rPr lang="en-DE" sz="1600" i="1">
                <a:latin typeface="Times" pitchFamily="2" charset="0"/>
              </a:rPr>
              <a:t>DESY, Hamburg and Universität Hamburg</a:t>
            </a:r>
          </a:p>
          <a:p>
            <a:pPr algn="ctr"/>
            <a:endParaRPr lang="en-DE" sz="1600" b="1" dirty="0">
              <a:latin typeface="Times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BDDFB4-C248-E7E9-52B3-ADDAA5B9E0FB}"/>
              </a:ext>
            </a:extLst>
          </p:cNvPr>
          <p:cNvSpPr txBox="1"/>
          <p:nvPr/>
        </p:nvSpPr>
        <p:spPr>
          <a:xfrm>
            <a:off x="3861816" y="5362050"/>
            <a:ext cx="4450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DE" sz="1400" dirty="0">
              <a:latin typeface="Times" pitchFamily="2" charset="0"/>
            </a:endParaRPr>
          </a:p>
          <a:p>
            <a:pPr algn="ctr"/>
            <a:r>
              <a:rPr lang="en-DE" sz="1400" dirty="0">
                <a:latin typeface="Times" pitchFamily="2" charset="0"/>
              </a:rPr>
              <a:t>In Collaboration with:</a:t>
            </a:r>
          </a:p>
          <a:p>
            <a:pPr algn="ctr"/>
            <a:r>
              <a:rPr lang="en-DE" sz="1400" dirty="0">
                <a:latin typeface="Times" pitchFamily="2" charset="0"/>
              </a:rPr>
              <a:t>Francisco Arco, </a:t>
            </a:r>
            <a:r>
              <a:rPr lang="en-GB" sz="1400" dirty="0">
                <a:latin typeface="Times" pitchFamily="2" charset="0"/>
              </a:rPr>
              <a:t>Georg </a:t>
            </a:r>
            <a:r>
              <a:rPr lang="en-GB" sz="1400" dirty="0" err="1">
                <a:latin typeface="Times" pitchFamily="2" charset="0"/>
              </a:rPr>
              <a:t>Weiglein</a:t>
            </a:r>
            <a:r>
              <a:rPr lang="en-GB" sz="1400" dirty="0">
                <a:latin typeface="Times" pitchFamily="2" charset="0"/>
              </a:rPr>
              <a:t>, </a:t>
            </a:r>
            <a:r>
              <a:rPr lang="en-DE" sz="1400" dirty="0">
                <a:latin typeface="Times" pitchFamily="2" charset="0"/>
              </a:rPr>
              <a:t>Kateryna Radchenko,</a:t>
            </a:r>
            <a:r>
              <a:rPr lang="en-GB" sz="1400" dirty="0">
                <a:latin typeface="Times" pitchFamily="2" charset="0"/>
              </a:rPr>
              <a:t> Maria Olalla Olea </a:t>
            </a:r>
            <a:r>
              <a:rPr lang="en-GB" sz="1400" dirty="0" err="1">
                <a:latin typeface="Times" pitchFamily="2" charset="0"/>
              </a:rPr>
              <a:t>Romacho</a:t>
            </a:r>
            <a:r>
              <a:rPr lang="en-GB" sz="1400" dirty="0">
                <a:latin typeface="Times" pitchFamily="2" charset="0"/>
              </a:rPr>
              <a:t>,</a:t>
            </a:r>
            <a:r>
              <a:rPr lang="en-DE" sz="1400" dirty="0">
                <a:latin typeface="Times" pitchFamily="2" charset="0"/>
              </a:rPr>
              <a:t> </a:t>
            </a:r>
            <a:r>
              <a:rPr lang="en-GB" sz="1400" dirty="0">
                <a:latin typeface="Times" pitchFamily="2" charset="0"/>
              </a:rPr>
              <a:t>Sven </a:t>
            </a:r>
            <a:r>
              <a:rPr lang="en-GB" sz="1400" dirty="0" err="1">
                <a:latin typeface="Times" pitchFamily="2" charset="0"/>
              </a:rPr>
              <a:t>Heinemeyer</a:t>
            </a:r>
            <a:endParaRPr lang="en-DE" sz="1400" dirty="0">
              <a:latin typeface="Times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A626304-6D43-EC48-6C9E-29D94B7C30C8}"/>
              </a:ext>
            </a:extLst>
          </p:cNvPr>
          <p:cNvGrpSpPr/>
          <p:nvPr/>
        </p:nvGrpSpPr>
        <p:grpSpPr>
          <a:xfrm>
            <a:off x="38637" y="6441275"/>
            <a:ext cx="12114726" cy="362580"/>
            <a:chOff x="38637" y="6441275"/>
            <a:chExt cx="12114726" cy="36258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5F42BA8-94C8-C20B-CBF7-6F8796D799DF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33BD59C-26E8-B040-A0E1-A0A40BAF1E91}"/>
                </a:ext>
              </a:extLst>
            </p:cNvPr>
            <p:cNvSpPr/>
            <p:nvPr/>
          </p:nvSpPr>
          <p:spPr>
            <a:xfrm>
              <a:off x="2936383" y="6441275"/>
              <a:ext cx="9216980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C6DBD07-AAF8-16C7-953B-9B61ECD584FA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812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AD5F8-650F-66EE-6496-DC6E415B0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EB33519-8BFB-4F12-4698-92339E8AB2FF}"/>
              </a:ext>
            </a:extLst>
          </p:cNvPr>
          <p:cNvGrpSpPr/>
          <p:nvPr/>
        </p:nvGrpSpPr>
        <p:grpSpPr>
          <a:xfrm>
            <a:off x="1317787" y="1331509"/>
            <a:ext cx="4997240" cy="959921"/>
            <a:chOff x="4417332" y="2839311"/>
            <a:chExt cx="4997240" cy="959921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2821BE95-BBB3-9E6C-F826-23A7764EA9B4}"/>
                </a:ext>
              </a:extLst>
            </p:cNvPr>
            <p:cNvSpPr txBox="1">
              <a:spLocks/>
            </p:cNvSpPr>
            <p:nvPr/>
          </p:nvSpPr>
          <p:spPr>
            <a:xfrm>
              <a:off x="4768074" y="2839311"/>
              <a:ext cx="4646498" cy="959921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b="1" dirty="0">
                  <a:latin typeface="Modern Love Caps" panose="020F0502020204030204" pitchFamily="34" charset="0"/>
                  <a:ea typeface="Tahoma" panose="020B0604030504040204" pitchFamily="34" charset="0"/>
                  <a:cs typeface="Modern Love Caps" panose="020F0502020204030204" pitchFamily="34" charset="0"/>
                </a:rPr>
                <a:t>future prospects</a:t>
              </a:r>
              <a:endParaRPr lang="en-DE" b="1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1BAD1D-AE60-930A-407B-130546F7583E}"/>
                </a:ext>
              </a:extLst>
            </p:cNvPr>
            <p:cNvSpPr/>
            <p:nvPr/>
          </p:nvSpPr>
          <p:spPr>
            <a:xfrm>
              <a:off x="4417332" y="2839311"/>
              <a:ext cx="509670" cy="654862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600" dirty="0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DD0C9B-6184-58B5-D3C5-CFA51CFDF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20</a:t>
            </a:fld>
            <a:endParaRPr lang="en-DE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D1AA0A2-7A47-5470-B19C-F741E696432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927951" y="2586980"/>
                <a:ext cx="8587649" cy="2819433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DE" sz="1800" dirty="0">
                    <a:latin typeface="Times" pitchFamily="2" charset="0"/>
                  </a:rPr>
                  <a:t>To analyse these correlations in other 2HDM types, especially more constrained parameter space in Type II.</a:t>
                </a:r>
              </a:p>
              <a:p>
                <a:pPr>
                  <a:lnSpc>
                    <a:spcPct val="100000"/>
                  </a:lnSpc>
                </a:pPr>
                <a:r>
                  <a:rPr lang="en-DE" sz="1800" dirty="0">
                    <a:latin typeface="Times" pitchFamily="2" charset="0"/>
                  </a:rPr>
                  <a:t>To check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DE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DE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DE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sub>
                    </m:sSub>
                  </m:oMath>
                </a14:m>
                <a:r>
                  <a:rPr lang="en-DE" sz="1800" dirty="0">
                    <a:latin typeface="Times" pitchFamily="2" charset="0"/>
                  </a:rPr>
                  <a:t> variation for the above parameter regions showing SFOEWPT in correlation to the alignment limit</a:t>
                </a:r>
              </a:p>
              <a:p>
                <a:pPr>
                  <a:lnSpc>
                    <a:spcPct val="150000"/>
                  </a:lnSpc>
                </a:pPr>
                <a:r>
                  <a:rPr lang="en-DE" sz="1800" dirty="0">
                    <a:latin typeface="Times" pitchFamily="2" charset="0"/>
                  </a:rPr>
                  <a:t>To investigate </a:t>
                </a:r>
                <a:r>
                  <a:rPr lang="en-GB" sz="1800" dirty="0">
                    <a:latin typeface="Times" pitchFamily="2" charset="0"/>
                  </a:rPr>
                  <a:t>the prospects for possible GW signals from an SFOEWPT</a:t>
                </a:r>
                <a:endParaRPr lang="en-US" sz="1800" dirty="0">
                  <a:latin typeface="Times" pitchFamily="2" charset="0"/>
                </a:endParaRPr>
              </a:p>
            </p:txBody>
          </p:sp>
        </mc:Choice>
        <mc:Fallback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2D1AA0A2-7A47-5470-B19C-F741E69643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27951" y="2586980"/>
                <a:ext cx="8587649" cy="2819433"/>
              </a:xfrm>
              <a:blipFill>
                <a:blip r:embed="rId2"/>
                <a:stretch>
                  <a:fillRect l="-442" t="-8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F65CD2D9-A9BF-B207-31D4-8BE875577437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16E52E-8835-AA0D-53F7-D9F4ED078844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FF69010-0B68-BEFC-0224-59DCDCB6198D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15D2B1A-4440-4EC6-7187-C66D5D9B4976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4913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C8548-725B-54CD-C983-BFB1AB597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7D384ED-9990-A6DC-5434-B92F915ED316}"/>
              </a:ext>
            </a:extLst>
          </p:cNvPr>
          <p:cNvGrpSpPr/>
          <p:nvPr/>
        </p:nvGrpSpPr>
        <p:grpSpPr>
          <a:xfrm>
            <a:off x="756572" y="340106"/>
            <a:ext cx="3271183" cy="959921"/>
            <a:chOff x="4380336" y="2881636"/>
            <a:chExt cx="3271183" cy="959921"/>
          </a:xfrm>
        </p:grpSpPr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8B63B5D4-3E60-D514-01A4-D7066C676712}"/>
                </a:ext>
              </a:extLst>
            </p:cNvPr>
            <p:cNvSpPr txBox="1">
              <a:spLocks/>
            </p:cNvSpPr>
            <p:nvPr/>
          </p:nvSpPr>
          <p:spPr>
            <a:xfrm>
              <a:off x="4793948" y="2881636"/>
              <a:ext cx="2857571" cy="959921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b="1" dirty="0">
                  <a:latin typeface="Modern Love Caps" panose="020F0502020204030204" pitchFamily="34" charset="0"/>
                  <a:ea typeface="Tahoma" panose="020B0604030504040204" pitchFamily="34" charset="0"/>
                  <a:cs typeface="Modern Love Caps" panose="020F0502020204030204" pitchFamily="34" charset="0"/>
                </a:rPr>
                <a:t>references</a:t>
              </a:r>
              <a:endParaRPr lang="en-DE" b="1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0380421-CA5A-7980-5F18-EDAAEE136792}"/>
                </a:ext>
              </a:extLst>
            </p:cNvPr>
            <p:cNvSpPr/>
            <p:nvPr/>
          </p:nvSpPr>
          <p:spPr>
            <a:xfrm>
              <a:off x="4380336" y="2958353"/>
              <a:ext cx="413612" cy="54864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D045F-4BA5-BC37-4C70-BBF9A9434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073" y="1378056"/>
            <a:ext cx="11079264" cy="5237898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Biekötter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T.,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Heinemeyer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S., No, J.M.,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Radchenko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K., Olea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Romacho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M.O. and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Weiglein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G., 2024. First shot of the smoking gun: probing the electroweak phase transition in the 2HDM with novel searches for A→ ZH in $${\ell}^{+}{\ell}^{-} t\overline {t} $$ and $$\nu\nu b\overline {b} $$ final states.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Journal of high energy physics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2024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(1), pp.1-44.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1300" dirty="0">
                <a:solidFill>
                  <a:srgbClr val="222222"/>
                </a:solidFill>
                <a:latin typeface="Times" pitchFamily="2" charset="0"/>
              </a:rPr>
              <a:t>Coleman, S. and Weinberg, E., 1973. Radiative corrections as the origin of spontaneous symmetry breaking. Physical Review D, 7(6), p.1888.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1300" dirty="0">
                <a:solidFill>
                  <a:srgbClr val="222222"/>
                </a:solidFill>
                <a:latin typeface="Times" pitchFamily="2" charset="0"/>
              </a:rPr>
              <a:t>Arnold, P. and Espinosa, O., 1993. Effective potential and first-order phase transitions: Beyond leading order. Physical Review D, 47(8), p.3546.</a:t>
            </a:r>
          </a:p>
          <a:p>
            <a:pPr marL="342900" indent="-342900">
              <a:buFont typeface="+mj-lt"/>
              <a:buAutoNum type="arabicParenR"/>
            </a:pPr>
            <a:r>
              <a:rPr lang="en-DE" sz="1300" dirty="0">
                <a:solidFill>
                  <a:srgbClr val="222222"/>
                </a:solidFill>
                <a:latin typeface="Times" pitchFamily="2" charset="0"/>
              </a:rPr>
              <a:t>GWs studies: </a:t>
            </a:r>
            <a:r>
              <a:rPr lang="en-GB" sz="1300" dirty="0" err="1">
                <a:solidFill>
                  <a:srgbClr val="222222"/>
                </a:solidFill>
                <a:latin typeface="Times" pitchFamily="2" charset="0"/>
              </a:rPr>
              <a:t>Athron</a:t>
            </a:r>
            <a:r>
              <a:rPr lang="en-GB" sz="1300" dirty="0">
                <a:solidFill>
                  <a:srgbClr val="222222"/>
                </a:solidFill>
                <a:latin typeface="Times" pitchFamily="2" charset="0"/>
              </a:rPr>
              <a:t>, P., </a:t>
            </a:r>
            <a:r>
              <a:rPr lang="en-GB" sz="1300" dirty="0" err="1">
                <a:solidFill>
                  <a:srgbClr val="222222"/>
                </a:solidFill>
                <a:latin typeface="Times" pitchFamily="2" charset="0"/>
              </a:rPr>
              <a:t>Balázs</a:t>
            </a:r>
            <a:r>
              <a:rPr lang="en-GB" sz="1300" dirty="0">
                <a:solidFill>
                  <a:srgbClr val="222222"/>
                </a:solidFill>
                <a:latin typeface="Times" pitchFamily="2" charset="0"/>
              </a:rPr>
              <a:t>, C., Fowlie, A., Morris, L. and Wu, L., 2024. Cosmological phase 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transitions: From perturbative particle physics to gravitational waves.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Progress in Particle and Nuclear Physics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135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p.104094.</a:t>
            </a:r>
            <a:endParaRPr lang="en-GB" sz="1300" dirty="0">
              <a:solidFill>
                <a:srgbClr val="222222"/>
              </a:solidFill>
              <a:latin typeface="Times" pitchFamily="2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Biekötter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T.,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Heinemeyer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S., No, J.M., Olea, M.O. and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Weiglein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G., 2021. Fate of electroweak symmetry in the early Universe: Non-restoration and trapped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vacua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 in the N2HDM.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Journal of Cosmology and </a:t>
            </a:r>
            <a:r>
              <a:rPr lang="en-GB" sz="1300" b="0" i="1" dirty="0" err="1">
                <a:solidFill>
                  <a:srgbClr val="222222"/>
                </a:solidFill>
                <a:effectLst/>
                <a:latin typeface="Times" pitchFamily="2" charset="0"/>
              </a:rPr>
              <a:t>Astroparticle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 Physics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2021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(06), p.018.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Cline, J.M. and Lemieux, P.A., 1997. Electroweak phase transition in two Higgs doublet models.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Physical Review D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55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(6), p.3873.</a:t>
            </a:r>
            <a:endParaRPr lang="en-GB" sz="1300" dirty="0">
              <a:solidFill>
                <a:srgbClr val="222222"/>
              </a:solidFill>
              <a:latin typeface="Times" pitchFamily="2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Fromme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L., Huber, S.J. and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Seniuch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M., 2006. Baryogenesis in the two-Higgs doublet model.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Journal of High Energy Physics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2006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(11), p.038.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Dorsch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G.C., Huber, S.J.,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Konstandin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T. and No, J.M., 2017. A second Higgs doublet in the early universe: baryogenesis and gravitational waves.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Journal of Cosmology and </a:t>
            </a:r>
            <a:r>
              <a:rPr lang="en-GB" sz="1300" b="0" i="1" dirty="0" err="1">
                <a:solidFill>
                  <a:srgbClr val="222222"/>
                </a:solidFill>
                <a:effectLst/>
                <a:latin typeface="Times" pitchFamily="2" charset="0"/>
              </a:rPr>
              <a:t>Astroparticle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 Physics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2017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(05), p.052.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Dorsch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G.C., Huber, S.,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Mimasu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K. and No, J.M., 2014. Echoes of the Electroweak Phase Transition: Discovering a second Higgs doublet through $ A_0\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rightarrow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 H_0 Z$. </a:t>
            </a:r>
            <a:r>
              <a:rPr lang="en-GB" sz="1300" b="0" i="1" dirty="0" err="1">
                <a:solidFill>
                  <a:srgbClr val="222222"/>
                </a:solidFill>
                <a:effectLst/>
                <a:latin typeface="Times" pitchFamily="2" charset="0"/>
              </a:rPr>
              <a:t>arXiv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 preprint arXiv:1405.5537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.</a:t>
            </a:r>
            <a:endParaRPr lang="en-GB" sz="1300" dirty="0">
              <a:solidFill>
                <a:srgbClr val="222222"/>
              </a:solidFill>
              <a:latin typeface="Times" pitchFamily="2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Dorsch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G.C., Huber, S.J., </a:t>
            </a:r>
            <a:r>
              <a:rPr lang="en-GB" sz="13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Mimasu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 K. and No, J.M., 2017. The Higgs vacuum uplifted: revisiting the electroweak phase transition with a second Higgs doublet.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Journal of high energy physics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, </a:t>
            </a:r>
            <a:r>
              <a:rPr lang="en-GB" sz="1300" b="0" i="1" dirty="0">
                <a:solidFill>
                  <a:srgbClr val="222222"/>
                </a:solidFill>
                <a:effectLst/>
                <a:latin typeface="Times" pitchFamily="2" charset="0"/>
              </a:rPr>
              <a:t>2017</a:t>
            </a:r>
            <a:r>
              <a:rPr lang="en-GB" sz="1300" b="0" i="0" dirty="0">
                <a:solidFill>
                  <a:srgbClr val="222222"/>
                </a:solidFill>
                <a:effectLst/>
                <a:latin typeface="Times" pitchFamily="2" charset="0"/>
              </a:rPr>
              <a:t>(12), pp.1-32.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1300" dirty="0">
                <a:solidFill>
                  <a:srgbClr val="222222"/>
                </a:solidFill>
                <a:latin typeface="Times" pitchFamily="2" charset="0"/>
              </a:rPr>
              <a:t>Su, Wei, Anthony G. Williams, and </a:t>
            </a:r>
            <a:r>
              <a:rPr lang="en-GB" sz="1300" dirty="0" err="1">
                <a:solidFill>
                  <a:srgbClr val="222222"/>
                </a:solidFill>
                <a:latin typeface="Times" pitchFamily="2" charset="0"/>
              </a:rPr>
              <a:t>Mengchao</a:t>
            </a:r>
            <a:r>
              <a:rPr lang="en-GB" sz="1300" dirty="0">
                <a:solidFill>
                  <a:srgbClr val="222222"/>
                </a:solidFill>
                <a:latin typeface="Times" pitchFamily="2" charset="0"/>
              </a:rPr>
              <a:t> Zhang. "Strong first order electroweak phase transition in 2HDM confronting future Z &amp; Higgs factories." Journal of High Energy Physics 2021, no. 4 (2021): 219.</a:t>
            </a:r>
            <a:endParaRPr lang="en-DE" sz="1300" dirty="0">
              <a:solidFill>
                <a:srgbClr val="222222"/>
              </a:solidFill>
              <a:latin typeface="Times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7CCD43-21A0-4FCB-619C-B453A4504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21</a:t>
            </a:fld>
            <a:endParaRPr lang="en-DE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0C46FD4-E91B-DD00-5F87-47C413B50D61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C13DFC-A4F8-57EA-E61D-8E651DC80A4D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2447FA-B538-877B-2944-AEFBC7E6C602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15CF656-EFBB-B272-7579-6C57B9249E46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35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F8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unched Tape 5">
            <a:extLst>
              <a:ext uri="{FF2B5EF4-FFF2-40B4-BE49-F238E27FC236}">
                <a16:creationId xmlns:a16="http://schemas.microsoft.com/office/drawing/2014/main" id="{D4119C55-9E56-D177-7143-1D77216F40AE}"/>
              </a:ext>
            </a:extLst>
          </p:cNvPr>
          <p:cNvSpPr/>
          <p:nvPr/>
        </p:nvSpPr>
        <p:spPr>
          <a:xfrm>
            <a:off x="1" y="731520"/>
            <a:ext cx="12192000" cy="5131398"/>
          </a:xfrm>
          <a:prstGeom prst="flowChartPunchedTap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868F2E0-8D1F-73B1-A92E-B4D04580093A}"/>
              </a:ext>
            </a:extLst>
          </p:cNvPr>
          <p:cNvSpPr txBox="1">
            <a:spLocks/>
          </p:cNvSpPr>
          <p:nvPr/>
        </p:nvSpPr>
        <p:spPr>
          <a:xfrm>
            <a:off x="3675932" y="3131919"/>
            <a:ext cx="4646498" cy="9599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0000" b="1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Thank you</a:t>
            </a:r>
            <a:endParaRPr lang="en-DE" sz="10000" b="1" dirty="0">
              <a:latin typeface="Modern Love Caps" panose="020F0502020204030204" pitchFamily="34" charset="0"/>
              <a:ea typeface="Tahoma" panose="020B0604030504040204" pitchFamily="34" charset="0"/>
              <a:cs typeface="Modern Love Caps" panose="020F0502020204030204" pitchFamily="34" charset="0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B182323-277B-D87D-C72C-4922F7543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22</a:t>
            </a:fld>
            <a:endParaRPr lang="en-D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1DE3742-A929-362E-0B57-AE3EB8DBFEAA}"/>
              </a:ext>
            </a:extLst>
          </p:cNvPr>
          <p:cNvGrpSpPr/>
          <p:nvPr/>
        </p:nvGrpSpPr>
        <p:grpSpPr>
          <a:xfrm>
            <a:off x="38637" y="6438730"/>
            <a:ext cx="12114726" cy="365125"/>
            <a:chOff x="38637" y="6441275"/>
            <a:chExt cx="12114726" cy="3625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F234148-C81F-2795-5275-9EFDA7A02EAA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293CA8-F127-CCC1-223E-38D9ADF0429D}"/>
                </a:ext>
              </a:extLst>
            </p:cNvPr>
            <p:cNvSpPr/>
            <p:nvPr/>
          </p:nvSpPr>
          <p:spPr>
            <a:xfrm>
              <a:off x="2936383" y="6441275"/>
              <a:ext cx="9216980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7B1CF83-878F-4DAE-B8BA-EE1934D61BA6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46600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4EE29-5184-B413-F2B5-305321A60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7B0DC-C0CB-AC34-6C52-E6209E551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23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693285-DEBC-8531-3937-777E5F816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59" y="2766218"/>
            <a:ext cx="5645331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Modern Love Caps" pitchFamily="82" charset="0"/>
              </a:rPr>
              <a:t>Backup slides</a:t>
            </a:r>
            <a:endParaRPr lang="en-DE" sz="4000" b="1" dirty="0">
              <a:latin typeface="Modern Love Caps" pitchFamily="8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5F463F-31A5-A965-C3A9-CE0566F2DDE3}"/>
              </a:ext>
            </a:extLst>
          </p:cNvPr>
          <p:cNvSpPr/>
          <p:nvPr/>
        </p:nvSpPr>
        <p:spPr>
          <a:xfrm>
            <a:off x="3709851" y="3046124"/>
            <a:ext cx="564034" cy="559224"/>
          </a:xfrm>
          <a:prstGeom prst="rect">
            <a:avLst/>
          </a:prstGeom>
          <a:solidFill>
            <a:srgbClr val="E0F8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82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7F032-D5B5-8CFF-381E-FC0533BF8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DE" sz="4000" b="1" dirty="0">
                <a:latin typeface="Modern Love Caps" pitchFamily="82" charset="0"/>
              </a:rPr>
              <a:t>2HDM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B275E-5751-D1F3-D205-5C063341A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24</a:t>
            </a:fld>
            <a:endParaRPr lang="en-D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BBCC12-A87F-D4C2-43F4-D90B19926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82" y="1536144"/>
            <a:ext cx="5314049" cy="73010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665442A-177C-5F6E-8F5D-AA0CCB92139C}"/>
              </a:ext>
            </a:extLst>
          </p:cNvPr>
          <p:cNvGrpSpPr/>
          <p:nvPr/>
        </p:nvGrpSpPr>
        <p:grpSpPr>
          <a:xfrm>
            <a:off x="901782" y="2724985"/>
            <a:ext cx="5078664" cy="2098913"/>
            <a:chOff x="636566" y="1695152"/>
            <a:chExt cx="5194218" cy="223777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AB2641E-D348-4320-CC05-4CE9D3770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6566" y="1695152"/>
              <a:ext cx="5194218" cy="169183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9319C23-9719-EE66-9F9C-B4DA6184B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9857" y="3429000"/>
              <a:ext cx="2447636" cy="503925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EC8FBC0-9108-9C12-9E89-F4E10BC545A2}"/>
              </a:ext>
            </a:extLst>
          </p:cNvPr>
          <p:cNvGrpSpPr/>
          <p:nvPr/>
        </p:nvGrpSpPr>
        <p:grpSpPr>
          <a:xfrm>
            <a:off x="6731914" y="3192710"/>
            <a:ext cx="5078664" cy="3163640"/>
            <a:chOff x="6853900" y="1548906"/>
            <a:chExt cx="5078664" cy="316364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14F64B-D697-7534-E588-5052D5934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53900" y="1803074"/>
              <a:ext cx="4196018" cy="12803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19AFA0-3679-F639-E1BC-FB545CE95B54}"/>
                </a:ext>
              </a:extLst>
            </p:cNvPr>
            <p:cNvSpPr txBox="1"/>
            <p:nvPr/>
          </p:nvSpPr>
          <p:spPr>
            <a:xfrm>
              <a:off x="6958941" y="1548906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DE" sz="2000" dirty="0">
                  <a:latin typeface="Modern Love Caps" pitchFamily="82" charset="0"/>
                </a:rPr>
                <a:t>H</a:t>
              </a:r>
              <a:r>
                <a:rPr lang="en-GB" sz="2000" dirty="0">
                  <a:latin typeface="Modern Love Caps" pitchFamily="82" charset="0"/>
                </a:rPr>
                <a:t>i</a:t>
              </a:r>
              <a:r>
                <a:rPr lang="en-DE" sz="2000" dirty="0">
                  <a:latin typeface="Modern Love Caps" pitchFamily="82" charset="0"/>
                </a:rPr>
                <a:t>ggs basis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35E14E6-1F85-C39F-7647-0640AC8FA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53900" y="3386983"/>
              <a:ext cx="5078664" cy="1325563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E79C0789-62EF-6C7C-792F-2E15F27AB3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313" y="5167311"/>
            <a:ext cx="6260601" cy="13255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B39CAA0-C3AC-D148-7BCB-0EF779130B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6806" y="23222"/>
            <a:ext cx="4109724" cy="308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981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8BA0E-97F0-8302-6BAB-84A4B37D7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25</a:t>
            </a:fld>
            <a:endParaRPr lang="en-D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F162F8-C68B-A9AF-3312-012906301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033" y="1012913"/>
            <a:ext cx="5350143" cy="19275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480594-53C1-488D-749C-3CD206366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726" y="4221391"/>
            <a:ext cx="6609277" cy="12008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A26ED3-EEAB-18AF-D9DA-4719B8D95511}"/>
              </a:ext>
            </a:extLst>
          </p:cNvPr>
          <p:cNvSpPr txBox="1"/>
          <p:nvPr/>
        </p:nvSpPr>
        <p:spPr>
          <a:xfrm>
            <a:off x="854726" y="523033"/>
            <a:ext cx="1693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Modern Love Caps" pitchFamily="82" charset="0"/>
              </a:rPr>
              <a:t>G</a:t>
            </a:r>
            <a:r>
              <a:rPr lang="en-DE" sz="2400" dirty="0">
                <a:latin typeface="Modern Love Caps" pitchFamily="82" charset="0"/>
              </a:rPr>
              <a:t>auge sector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AEE48E-5D5D-53A1-33F8-C60753E1D9B4}"/>
              </a:ext>
            </a:extLst>
          </p:cNvPr>
          <p:cNvSpPr txBox="1"/>
          <p:nvPr/>
        </p:nvSpPr>
        <p:spPr>
          <a:xfrm>
            <a:off x="854726" y="3686699"/>
            <a:ext cx="1854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Modern Love Caps" pitchFamily="82" charset="0"/>
              </a:rPr>
              <a:t>Yukawa </a:t>
            </a:r>
            <a:r>
              <a:rPr lang="en-DE" sz="2400" dirty="0">
                <a:latin typeface="Modern Love Caps" pitchFamily="82" charset="0"/>
              </a:rPr>
              <a:t>sector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99175F-959E-1438-AE0B-4E622B98BC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4454" y="1448584"/>
            <a:ext cx="3537560" cy="310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335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15A68-2B80-73C2-41CC-8693527A2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602B79-9738-43E3-DECE-E68EE4E93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26</a:t>
            </a:fld>
            <a:endParaRPr lang="en-D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866644A-0762-49C4-4909-CB8764391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Modern Love Caps" pitchFamily="82" charset="0"/>
              </a:rPr>
              <a:t>Thermal field formalism</a:t>
            </a:r>
            <a:endParaRPr lang="en-DE" sz="3600" b="1" dirty="0">
              <a:latin typeface="Modern Love Caps" pitchFamily="8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F52241-AB37-7A1E-6A20-6702ABE61B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709" y="1436712"/>
            <a:ext cx="4519899" cy="5079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11A548-8D2C-7AC8-A225-6D8616B68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709" y="2398648"/>
            <a:ext cx="4834186" cy="14813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E80778-1A23-A551-CD1D-D4146C692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709" y="4540740"/>
            <a:ext cx="3335636" cy="690467"/>
          </a:xfrm>
          <a:prstGeom prst="rect">
            <a:avLst/>
          </a:prstGeom>
        </p:spPr>
      </p:pic>
      <p:sp>
        <p:nvSpPr>
          <p:cNvPr id="7" name="Left Arrow 6">
            <a:extLst>
              <a:ext uri="{FF2B5EF4-FFF2-40B4-BE49-F238E27FC236}">
                <a16:creationId xmlns:a16="http://schemas.microsoft.com/office/drawing/2014/main" id="{D46B2158-CB5B-8D10-571E-F533C155AFC6}"/>
              </a:ext>
            </a:extLst>
          </p:cNvPr>
          <p:cNvSpPr/>
          <p:nvPr/>
        </p:nvSpPr>
        <p:spPr>
          <a:xfrm rot="5400000">
            <a:off x="1148576" y="4035295"/>
            <a:ext cx="690469" cy="320420"/>
          </a:xfrm>
          <a:prstGeom prst="leftArrow">
            <a:avLst/>
          </a:prstGeom>
          <a:solidFill>
            <a:srgbClr val="E0F8F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BF52EF-E5F2-AA13-9D19-51C647327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060" y="5427646"/>
            <a:ext cx="2471298" cy="92870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7364F39-AAE0-981F-75D0-055A0F3BA705}"/>
              </a:ext>
            </a:extLst>
          </p:cNvPr>
          <p:cNvGrpSpPr/>
          <p:nvPr/>
        </p:nvGrpSpPr>
        <p:grpSpPr>
          <a:xfrm>
            <a:off x="5950612" y="1227554"/>
            <a:ext cx="5886079" cy="4872240"/>
            <a:chOff x="5950612" y="1227554"/>
            <a:chExt cx="5886079" cy="487224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61D579F-B9C7-8ECF-C8F7-7CEBD4441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73096" y="1227554"/>
              <a:ext cx="5863595" cy="4872240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B5D6BB-6D90-C82F-90FE-0AB8DBB8E43B}"/>
                </a:ext>
              </a:extLst>
            </p:cNvPr>
            <p:cNvSpPr/>
            <p:nvPr/>
          </p:nvSpPr>
          <p:spPr>
            <a:xfrm>
              <a:off x="8982012" y="1353792"/>
              <a:ext cx="2659989" cy="2546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53AA3F-ACE9-2009-CBD2-7DD136C86851}"/>
                </a:ext>
              </a:extLst>
            </p:cNvPr>
            <p:cNvSpPr/>
            <p:nvPr/>
          </p:nvSpPr>
          <p:spPr>
            <a:xfrm>
              <a:off x="5950612" y="1608463"/>
              <a:ext cx="1206748" cy="2546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</p:spTree>
    <p:extLst>
      <p:ext uri="{BB962C8B-B14F-4D97-AF65-F5344CB8AC3E}">
        <p14:creationId xmlns:p14="http://schemas.microsoft.com/office/powerpoint/2010/main" val="25351004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4F93D-809B-94C6-7161-02BE35FE5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0F99C-97B3-FCB1-E517-74559E07F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35370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b="1" dirty="0">
                <a:latin typeface="Modern Love Caps" pitchFamily="82" charset="0"/>
              </a:rPr>
              <a:t>1-loop c</a:t>
            </a:r>
            <a:r>
              <a:rPr lang="en-DE" sz="3200" b="1" dirty="0">
                <a:latin typeface="Modern Love Caps" pitchFamily="82" charset="0"/>
              </a:rPr>
              <a:t>oleman-weineberg potential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E060C-E301-AA3F-BAD7-43CCF9069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27</a:t>
            </a:fld>
            <a:endParaRPr lang="en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1FDB85-E5EA-3B03-A810-49C275088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467" y="501649"/>
            <a:ext cx="6193971" cy="11027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9BCE85-2015-385C-FC3C-3A6A2A850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428" y="2601241"/>
            <a:ext cx="7238009" cy="8731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F9C175-0423-BEBA-1DC2-96F50B7E8094}"/>
              </a:ext>
            </a:extLst>
          </p:cNvPr>
          <p:cNvSpPr txBox="1"/>
          <p:nvPr/>
        </p:nvSpPr>
        <p:spPr>
          <a:xfrm>
            <a:off x="686583" y="3710578"/>
            <a:ext cx="7436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dirty="0"/>
              <a:t>UV-finite counter terms to</a:t>
            </a:r>
            <a:r>
              <a:rPr lang="en-GB" dirty="0"/>
              <a:t> t</a:t>
            </a:r>
            <a:r>
              <a:rPr lang="en-DE" dirty="0"/>
              <a:t>he zero-temperature one-loop scalar potential: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BF538C-7BCC-F50E-79EF-6EDBF34E28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" b="1593"/>
          <a:stretch/>
        </p:blipFill>
        <p:spPr>
          <a:xfrm>
            <a:off x="686583" y="4316091"/>
            <a:ext cx="7436716" cy="1602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2AB2C8-3F2B-8685-7ECF-1BAF0ECF2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582" y="5444439"/>
            <a:ext cx="4847711" cy="8130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1BCEACB-6725-8A10-0113-3A48FF4FD802}"/>
              </a:ext>
            </a:extLst>
          </p:cNvPr>
          <p:cNvSpPr txBox="1"/>
          <p:nvPr/>
        </p:nvSpPr>
        <p:spPr>
          <a:xfrm>
            <a:off x="8610600" y="4945516"/>
            <a:ext cx="3347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000" u="sng" dirty="0">
                <a:latin typeface="Modern Love Caps" pitchFamily="82" charset="0"/>
              </a:rPr>
              <a:t> os-renormlisation conditions:</a:t>
            </a:r>
          </a:p>
        </p:txBody>
      </p:sp>
    </p:spTree>
    <p:extLst>
      <p:ext uri="{BB962C8B-B14F-4D97-AF65-F5344CB8AC3E}">
        <p14:creationId xmlns:p14="http://schemas.microsoft.com/office/powerpoint/2010/main" val="3714307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343C6-234A-63AF-4D72-913107B64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Modern Love Caps" pitchFamily="82" charset="0"/>
              </a:rPr>
              <a:t>D</a:t>
            </a:r>
            <a:r>
              <a:rPr lang="en-DE" sz="2800" dirty="0">
                <a:latin typeface="Modern Love Caps" pitchFamily="82" charset="0"/>
              </a:rPr>
              <a:t>aisy ring resummations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7D488-8DF4-0D78-3DDE-412F63494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28</a:t>
            </a:fld>
            <a:endParaRPr lang="en-D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A01468-F15F-EC88-7796-6DCDDC9FC407}"/>
              </a:ext>
            </a:extLst>
          </p:cNvPr>
          <p:cNvSpPr txBox="1"/>
          <p:nvPr/>
        </p:nvSpPr>
        <p:spPr>
          <a:xfrm>
            <a:off x="838200" y="1443856"/>
            <a:ext cx="311107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TeXGyreTermesX"/>
              </a:rPr>
              <a:t>I</a:t>
            </a:r>
            <a:r>
              <a:rPr lang="en-GB" sz="1600" dirty="0">
                <a:effectLst/>
                <a:latin typeface="TeXGyreTermesX"/>
              </a:rPr>
              <a:t>nfrared (IR) breakdown of the perturbation theory by soft bosonic modes </a:t>
            </a:r>
            <a:endParaRPr lang="en-GB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75B232-808D-C951-ABA0-C9FEF5B06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277" y="1108258"/>
            <a:ext cx="7973550" cy="16981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967CFE-8818-0C0A-627F-83047BC0A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630" y="3582184"/>
            <a:ext cx="7030606" cy="9232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9BA46C-8230-A83D-510B-D2059902D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2255" y="4881446"/>
            <a:ext cx="5773307" cy="13306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FB323F1-35E0-1B33-A263-F6F368D1FE48}"/>
              </a:ext>
            </a:extLst>
          </p:cNvPr>
          <p:cNvSpPr txBox="1"/>
          <p:nvPr/>
        </p:nvSpPr>
        <p:spPr>
          <a:xfrm>
            <a:off x="6947065" y="2859337"/>
            <a:ext cx="47956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rgbClr val="222222"/>
                </a:solidFill>
                <a:effectLst/>
                <a:latin typeface="Times" pitchFamily="2" charset="0"/>
              </a:rPr>
              <a:t>Image from Ref. Delaunay, Cedric, Christophe </a:t>
            </a:r>
            <a:r>
              <a:rPr lang="en-GB" sz="1200" b="0" i="0" dirty="0" err="1">
                <a:solidFill>
                  <a:srgbClr val="222222"/>
                </a:solidFill>
                <a:effectLst/>
                <a:latin typeface="Times" pitchFamily="2" charset="0"/>
              </a:rPr>
              <a:t>Grojean</a:t>
            </a:r>
            <a:r>
              <a:rPr lang="en-GB" sz="1200" b="0" i="0" dirty="0">
                <a:solidFill>
                  <a:srgbClr val="222222"/>
                </a:solidFill>
                <a:effectLst/>
                <a:latin typeface="Times" pitchFamily="2" charset="0"/>
              </a:rPr>
              <a:t>, and James D. Wells. "Dynamics of non-renormalizable electroweak symmetry breaking." </a:t>
            </a:r>
            <a:r>
              <a:rPr lang="en-GB" sz="1200" b="0" i="1" dirty="0">
                <a:solidFill>
                  <a:srgbClr val="222222"/>
                </a:solidFill>
                <a:effectLst/>
                <a:latin typeface="Times" pitchFamily="2" charset="0"/>
              </a:rPr>
              <a:t>Journal of High Energy Physics</a:t>
            </a:r>
            <a:r>
              <a:rPr lang="en-GB" sz="1200" b="0" i="0" dirty="0">
                <a:solidFill>
                  <a:srgbClr val="222222"/>
                </a:solidFill>
                <a:effectLst/>
                <a:latin typeface="Times" pitchFamily="2" charset="0"/>
              </a:rPr>
              <a:t> 2008, no. 04 (2008): 029-029.</a:t>
            </a:r>
            <a:endParaRPr lang="en-DE" sz="1200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6043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5A5ED-857D-91E4-9FBE-FA0A0D862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29</a:t>
            </a:fld>
            <a:endParaRPr lang="en-D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59129D4-1067-61CA-583A-FC61868CFD03}"/>
              </a:ext>
            </a:extLst>
          </p:cNvPr>
          <p:cNvSpPr txBox="1">
            <a:spLocks/>
          </p:cNvSpPr>
          <p:nvPr/>
        </p:nvSpPr>
        <p:spPr>
          <a:xfrm>
            <a:off x="624444" y="2582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latin typeface="Modern Love Caps" pitchFamily="82" charset="0"/>
              </a:rPr>
              <a:t>1-loop </a:t>
            </a:r>
            <a:r>
              <a:rPr lang="en-US" sz="3200" b="1" dirty="0">
                <a:latin typeface="Modern Love Caps" pitchFamily="82" charset="0"/>
              </a:rPr>
              <a:t>thermal </a:t>
            </a:r>
            <a:r>
              <a:rPr lang="en-DE" sz="3200" b="1" dirty="0">
                <a:latin typeface="Modern Love Caps" pitchFamily="82" charset="0"/>
              </a:rPr>
              <a:t>potential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9C5F38-13D8-284E-5131-11A13B688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44" y="1398886"/>
            <a:ext cx="6916387" cy="14995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CF631F-678D-9E8B-0647-52EA77600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685" y="1446387"/>
            <a:ext cx="3416134" cy="1658753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883C72A3-D3D7-7E75-5CCB-1713637C2F40}"/>
              </a:ext>
            </a:extLst>
          </p:cNvPr>
          <p:cNvSpPr/>
          <p:nvPr/>
        </p:nvSpPr>
        <p:spPr>
          <a:xfrm rot="10800000">
            <a:off x="7692483" y="1482318"/>
            <a:ext cx="266463" cy="1325562"/>
          </a:xfrm>
          <a:custGeom>
            <a:avLst/>
            <a:gdLst>
              <a:gd name="csX0" fmla="*/ 228716 w 266463"/>
              <a:gd name="csY0" fmla="*/ 0 h 1325562"/>
              <a:gd name="csX1" fmla="*/ 94542 w 266463"/>
              <a:gd name="csY1" fmla="*/ 166886 h 1325562"/>
              <a:gd name="csX2" fmla="*/ 131977 w 266463"/>
              <a:gd name="csY2" fmla="*/ 551938 h 1325562"/>
              <a:gd name="csX3" fmla="*/ 71586 w 266463"/>
              <a:gd name="csY3" fmla="*/ 664093 h 1325562"/>
              <a:gd name="csX4" fmla="*/ 66 w 266463"/>
              <a:gd name="csY4" fmla="*/ 692656 h 1325562"/>
              <a:gd name="csX5" fmla="*/ 84627 w 266463"/>
              <a:gd name="csY5" fmla="*/ 702531 h 1325562"/>
              <a:gd name="csX6" fmla="*/ 151538 w 266463"/>
              <a:gd name="csY6" fmla="*/ 842841 h 1325562"/>
              <a:gd name="csX7" fmla="*/ 99687 w 266463"/>
              <a:gd name="csY7" fmla="*/ 1239621 h 1325562"/>
              <a:gd name="csX8" fmla="*/ 266463 w 266463"/>
              <a:gd name="csY8" fmla="*/ 1322331 h 13255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66463" h="1325562" extrusionOk="0">
                <a:moveTo>
                  <a:pt x="228716" y="0"/>
                </a:moveTo>
                <a:cubicBezTo>
                  <a:pt x="124415" y="39807"/>
                  <a:pt x="104895" y="72513"/>
                  <a:pt x="94542" y="166886"/>
                </a:cubicBezTo>
                <a:cubicBezTo>
                  <a:pt x="92086" y="256857"/>
                  <a:pt x="129274" y="480961"/>
                  <a:pt x="131977" y="551938"/>
                </a:cubicBezTo>
                <a:cubicBezTo>
                  <a:pt x="125589" y="635662"/>
                  <a:pt x="92053" y="642435"/>
                  <a:pt x="71586" y="664093"/>
                </a:cubicBezTo>
                <a:cubicBezTo>
                  <a:pt x="50704" y="686831"/>
                  <a:pt x="-2854" y="686421"/>
                  <a:pt x="66" y="692656"/>
                </a:cubicBezTo>
                <a:cubicBezTo>
                  <a:pt x="4550" y="696865"/>
                  <a:pt x="54840" y="681903"/>
                  <a:pt x="84627" y="702531"/>
                </a:cubicBezTo>
                <a:cubicBezTo>
                  <a:pt x="119541" y="728672"/>
                  <a:pt x="145402" y="753247"/>
                  <a:pt x="151538" y="842841"/>
                </a:cubicBezTo>
                <a:cubicBezTo>
                  <a:pt x="172577" y="935043"/>
                  <a:pt x="70155" y="1138814"/>
                  <a:pt x="99687" y="1239621"/>
                </a:cubicBezTo>
                <a:cubicBezTo>
                  <a:pt x="104548" y="1339138"/>
                  <a:pt x="193721" y="1326578"/>
                  <a:pt x="266463" y="1322331"/>
                </a:cubicBezTo>
              </a:path>
            </a:pathLst>
          </a:custGeom>
          <a:noFill/>
          <a:ln w="28575"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256020 w 309183"/>
                      <a:gd name="connsiteY0" fmla="*/ 114663 h 2289934"/>
                      <a:gd name="connsiteX1" fmla="*/ 838 w 309183"/>
                      <a:gd name="connsiteY1" fmla="*/ 72132 h 2289934"/>
                      <a:gd name="connsiteX2" fmla="*/ 170959 w 309183"/>
                      <a:gd name="connsiteY2" fmla="*/ 954635 h 2289934"/>
                      <a:gd name="connsiteX3" fmla="*/ 85899 w 309183"/>
                      <a:gd name="connsiteY3" fmla="*/ 1135388 h 2289934"/>
                      <a:gd name="connsiteX4" fmla="*/ 170959 w 309183"/>
                      <a:gd name="connsiteY4" fmla="*/ 1177918 h 2289934"/>
                      <a:gd name="connsiteX5" fmla="*/ 96531 w 309183"/>
                      <a:gd name="connsiteY5" fmla="*/ 2124216 h 2289934"/>
                      <a:gd name="connsiteX6" fmla="*/ 309183 w 309183"/>
                      <a:gd name="connsiteY6" fmla="*/ 2283704 h 2289934"/>
                      <a:gd name="connsiteX0" fmla="*/ 202148 w 308474"/>
                      <a:gd name="connsiteY0" fmla="*/ 75428 h 2325126"/>
                      <a:gd name="connsiteX1" fmla="*/ 129 w 308474"/>
                      <a:gd name="connsiteY1" fmla="*/ 107324 h 2325126"/>
                      <a:gd name="connsiteX2" fmla="*/ 170250 w 308474"/>
                      <a:gd name="connsiteY2" fmla="*/ 989827 h 2325126"/>
                      <a:gd name="connsiteX3" fmla="*/ 85190 w 308474"/>
                      <a:gd name="connsiteY3" fmla="*/ 1170580 h 2325126"/>
                      <a:gd name="connsiteX4" fmla="*/ 170250 w 308474"/>
                      <a:gd name="connsiteY4" fmla="*/ 1213110 h 2325126"/>
                      <a:gd name="connsiteX5" fmla="*/ 95822 w 308474"/>
                      <a:gd name="connsiteY5" fmla="*/ 2159408 h 2325126"/>
                      <a:gd name="connsiteX6" fmla="*/ 308474 w 308474"/>
                      <a:gd name="connsiteY6" fmla="*/ 2318896 h 2325126"/>
                      <a:gd name="connsiteX0" fmla="*/ 202148 w 308474"/>
                      <a:gd name="connsiteY0" fmla="*/ 40584 h 2407240"/>
                      <a:gd name="connsiteX1" fmla="*/ 129 w 308474"/>
                      <a:gd name="connsiteY1" fmla="*/ 189438 h 2407240"/>
                      <a:gd name="connsiteX2" fmla="*/ 170250 w 308474"/>
                      <a:gd name="connsiteY2" fmla="*/ 1071941 h 2407240"/>
                      <a:gd name="connsiteX3" fmla="*/ 85190 w 308474"/>
                      <a:gd name="connsiteY3" fmla="*/ 1252694 h 2407240"/>
                      <a:gd name="connsiteX4" fmla="*/ 170250 w 308474"/>
                      <a:gd name="connsiteY4" fmla="*/ 1295224 h 2407240"/>
                      <a:gd name="connsiteX5" fmla="*/ 95822 w 308474"/>
                      <a:gd name="connsiteY5" fmla="*/ 2241522 h 2407240"/>
                      <a:gd name="connsiteX6" fmla="*/ 308474 w 308474"/>
                      <a:gd name="connsiteY6" fmla="*/ 2401010 h 2407240"/>
                      <a:gd name="connsiteX0" fmla="*/ 202148 w 308474"/>
                      <a:gd name="connsiteY0" fmla="*/ 0 h 2366656"/>
                      <a:gd name="connsiteX1" fmla="*/ 129 w 308474"/>
                      <a:gd name="connsiteY1" fmla="*/ 148854 h 2366656"/>
                      <a:gd name="connsiteX2" fmla="*/ 170250 w 308474"/>
                      <a:gd name="connsiteY2" fmla="*/ 1031357 h 2366656"/>
                      <a:gd name="connsiteX3" fmla="*/ 85190 w 308474"/>
                      <a:gd name="connsiteY3" fmla="*/ 1212110 h 2366656"/>
                      <a:gd name="connsiteX4" fmla="*/ 170250 w 308474"/>
                      <a:gd name="connsiteY4" fmla="*/ 1254640 h 2366656"/>
                      <a:gd name="connsiteX5" fmla="*/ 95822 w 308474"/>
                      <a:gd name="connsiteY5" fmla="*/ 2200938 h 2366656"/>
                      <a:gd name="connsiteX6" fmla="*/ 308474 w 308474"/>
                      <a:gd name="connsiteY6" fmla="*/ 2360426 h 2366656"/>
                      <a:gd name="connsiteX0" fmla="*/ 212773 w 319099"/>
                      <a:gd name="connsiteY0" fmla="*/ 0 h 2366656"/>
                      <a:gd name="connsiteX1" fmla="*/ 121 w 319099"/>
                      <a:gd name="connsiteY1" fmla="*/ 148854 h 2366656"/>
                      <a:gd name="connsiteX2" fmla="*/ 180875 w 319099"/>
                      <a:gd name="connsiteY2" fmla="*/ 1031357 h 2366656"/>
                      <a:gd name="connsiteX3" fmla="*/ 95815 w 319099"/>
                      <a:gd name="connsiteY3" fmla="*/ 1212110 h 2366656"/>
                      <a:gd name="connsiteX4" fmla="*/ 180875 w 319099"/>
                      <a:gd name="connsiteY4" fmla="*/ 1254640 h 2366656"/>
                      <a:gd name="connsiteX5" fmla="*/ 106447 w 319099"/>
                      <a:gd name="connsiteY5" fmla="*/ 2200938 h 2366656"/>
                      <a:gd name="connsiteX6" fmla="*/ 319099 w 319099"/>
                      <a:gd name="connsiteY6" fmla="*/ 2360426 h 2366656"/>
                      <a:gd name="connsiteX0" fmla="*/ 219648 w 325974"/>
                      <a:gd name="connsiteY0" fmla="*/ 0 h 2366656"/>
                      <a:gd name="connsiteX1" fmla="*/ 6996 w 325974"/>
                      <a:gd name="connsiteY1" fmla="*/ 148854 h 2366656"/>
                      <a:gd name="connsiteX2" fmla="*/ 187750 w 325974"/>
                      <a:gd name="connsiteY2" fmla="*/ 1031357 h 2366656"/>
                      <a:gd name="connsiteX3" fmla="*/ 102690 w 325974"/>
                      <a:gd name="connsiteY3" fmla="*/ 1212110 h 2366656"/>
                      <a:gd name="connsiteX4" fmla="*/ 187750 w 325974"/>
                      <a:gd name="connsiteY4" fmla="*/ 1254640 h 2366656"/>
                      <a:gd name="connsiteX5" fmla="*/ 113322 w 325974"/>
                      <a:gd name="connsiteY5" fmla="*/ 2200938 h 2366656"/>
                      <a:gd name="connsiteX6" fmla="*/ 325974 w 325974"/>
                      <a:gd name="connsiteY6" fmla="*/ 2360426 h 2366656"/>
                      <a:gd name="connsiteX0" fmla="*/ 219537 w 325863"/>
                      <a:gd name="connsiteY0" fmla="*/ 0 h 2366656"/>
                      <a:gd name="connsiteX1" fmla="*/ 6885 w 325863"/>
                      <a:gd name="connsiteY1" fmla="*/ 148854 h 2366656"/>
                      <a:gd name="connsiteX2" fmla="*/ 187639 w 325863"/>
                      <a:gd name="connsiteY2" fmla="*/ 1031357 h 2366656"/>
                      <a:gd name="connsiteX3" fmla="*/ 77637 w 325863"/>
                      <a:gd name="connsiteY3" fmla="*/ 1170931 h 2366656"/>
                      <a:gd name="connsiteX4" fmla="*/ 187639 w 325863"/>
                      <a:gd name="connsiteY4" fmla="*/ 1254640 h 2366656"/>
                      <a:gd name="connsiteX5" fmla="*/ 113211 w 325863"/>
                      <a:gd name="connsiteY5" fmla="*/ 2200938 h 2366656"/>
                      <a:gd name="connsiteX6" fmla="*/ 325863 w 325863"/>
                      <a:gd name="connsiteY6" fmla="*/ 2360426 h 2366656"/>
                      <a:gd name="connsiteX0" fmla="*/ 155007 w 261333"/>
                      <a:gd name="connsiteY0" fmla="*/ 0 h 2366656"/>
                      <a:gd name="connsiteX1" fmla="*/ 8866 w 261333"/>
                      <a:gd name="connsiteY1" fmla="*/ 132383 h 2366656"/>
                      <a:gd name="connsiteX2" fmla="*/ 123109 w 261333"/>
                      <a:gd name="connsiteY2" fmla="*/ 1031357 h 2366656"/>
                      <a:gd name="connsiteX3" fmla="*/ 13107 w 261333"/>
                      <a:gd name="connsiteY3" fmla="*/ 1170931 h 2366656"/>
                      <a:gd name="connsiteX4" fmla="*/ 123109 w 261333"/>
                      <a:gd name="connsiteY4" fmla="*/ 1254640 h 2366656"/>
                      <a:gd name="connsiteX5" fmla="*/ 48681 w 261333"/>
                      <a:gd name="connsiteY5" fmla="*/ 2200938 h 2366656"/>
                      <a:gd name="connsiteX6" fmla="*/ 261333 w 261333"/>
                      <a:gd name="connsiteY6" fmla="*/ 2360426 h 2366656"/>
                      <a:gd name="connsiteX0" fmla="*/ 155007 w 261333"/>
                      <a:gd name="connsiteY0" fmla="*/ 0 h 2366656"/>
                      <a:gd name="connsiteX1" fmla="*/ 8866 w 261333"/>
                      <a:gd name="connsiteY1" fmla="*/ 132383 h 2366656"/>
                      <a:gd name="connsiteX2" fmla="*/ 123109 w 261333"/>
                      <a:gd name="connsiteY2" fmla="*/ 1031357 h 2366656"/>
                      <a:gd name="connsiteX3" fmla="*/ 13107 w 261333"/>
                      <a:gd name="connsiteY3" fmla="*/ 1170931 h 2366656"/>
                      <a:gd name="connsiteX4" fmla="*/ 123109 w 261333"/>
                      <a:gd name="connsiteY4" fmla="*/ 1254640 h 2366656"/>
                      <a:gd name="connsiteX5" fmla="*/ 48681 w 261333"/>
                      <a:gd name="connsiteY5" fmla="*/ 2200938 h 2366656"/>
                      <a:gd name="connsiteX6" fmla="*/ 261333 w 261333"/>
                      <a:gd name="connsiteY6" fmla="*/ 2360426 h 2366656"/>
                      <a:gd name="connsiteX0" fmla="*/ 141900 w 248226"/>
                      <a:gd name="connsiteY0" fmla="*/ 0 h 2366656"/>
                      <a:gd name="connsiteX1" fmla="*/ 29014 w 248226"/>
                      <a:gd name="connsiteY1" fmla="*/ 132383 h 2366656"/>
                      <a:gd name="connsiteX2" fmla="*/ 110002 w 248226"/>
                      <a:gd name="connsiteY2" fmla="*/ 1031357 h 2366656"/>
                      <a:gd name="connsiteX3" fmla="*/ 0 w 248226"/>
                      <a:gd name="connsiteY3" fmla="*/ 1170931 h 2366656"/>
                      <a:gd name="connsiteX4" fmla="*/ 110002 w 248226"/>
                      <a:gd name="connsiteY4" fmla="*/ 1254640 h 2366656"/>
                      <a:gd name="connsiteX5" fmla="*/ 35574 w 248226"/>
                      <a:gd name="connsiteY5" fmla="*/ 2200938 h 2366656"/>
                      <a:gd name="connsiteX6" fmla="*/ 248226 w 248226"/>
                      <a:gd name="connsiteY6" fmla="*/ 2360426 h 2366656"/>
                      <a:gd name="connsiteX0" fmla="*/ 142378 w 248704"/>
                      <a:gd name="connsiteY0" fmla="*/ 0 h 2366656"/>
                      <a:gd name="connsiteX1" fmla="*/ 29492 w 248704"/>
                      <a:gd name="connsiteY1" fmla="*/ 132383 h 2366656"/>
                      <a:gd name="connsiteX2" fmla="*/ 68910 w 248704"/>
                      <a:gd name="connsiteY2" fmla="*/ 1014886 h 2366656"/>
                      <a:gd name="connsiteX3" fmla="*/ 478 w 248704"/>
                      <a:gd name="connsiteY3" fmla="*/ 1170931 h 2366656"/>
                      <a:gd name="connsiteX4" fmla="*/ 110480 w 248704"/>
                      <a:gd name="connsiteY4" fmla="*/ 1254640 h 2366656"/>
                      <a:gd name="connsiteX5" fmla="*/ 36052 w 248704"/>
                      <a:gd name="connsiteY5" fmla="*/ 2200938 h 2366656"/>
                      <a:gd name="connsiteX6" fmla="*/ 248704 w 248704"/>
                      <a:gd name="connsiteY6" fmla="*/ 2360426 h 2366656"/>
                      <a:gd name="connsiteX0" fmla="*/ 141914 w 248240"/>
                      <a:gd name="connsiteY0" fmla="*/ 0 h 2366656"/>
                      <a:gd name="connsiteX1" fmla="*/ 29028 w 248240"/>
                      <a:gd name="connsiteY1" fmla="*/ 132383 h 2366656"/>
                      <a:gd name="connsiteX2" fmla="*/ 68446 w 248240"/>
                      <a:gd name="connsiteY2" fmla="*/ 1014886 h 2366656"/>
                      <a:gd name="connsiteX3" fmla="*/ 14 w 248240"/>
                      <a:gd name="connsiteY3" fmla="*/ 1170931 h 2366656"/>
                      <a:gd name="connsiteX4" fmla="*/ 110016 w 248240"/>
                      <a:gd name="connsiteY4" fmla="*/ 1254640 h 2366656"/>
                      <a:gd name="connsiteX5" fmla="*/ 35588 w 248240"/>
                      <a:gd name="connsiteY5" fmla="*/ 2200938 h 2366656"/>
                      <a:gd name="connsiteX6" fmla="*/ 248240 w 248240"/>
                      <a:gd name="connsiteY6" fmla="*/ 2360426 h 2366656"/>
                      <a:gd name="connsiteX0" fmla="*/ 482770 w 589096"/>
                      <a:gd name="connsiteY0" fmla="*/ 0 h 2366656"/>
                      <a:gd name="connsiteX1" fmla="*/ 369884 w 589096"/>
                      <a:gd name="connsiteY1" fmla="*/ 132383 h 2366656"/>
                      <a:gd name="connsiteX2" fmla="*/ 409302 w 589096"/>
                      <a:gd name="connsiteY2" fmla="*/ 1014886 h 2366656"/>
                      <a:gd name="connsiteX3" fmla="*/ 3 w 589096"/>
                      <a:gd name="connsiteY3" fmla="*/ 1401533 h 2366656"/>
                      <a:gd name="connsiteX4" fmla="*/ 450872 w 589096"/>
                      <a:gd name="connsiteY4" fmla="*/ 1254640 h 2366656"/>
                      <a:gd name="connsiteX5" fmla="*/ 376444 w 589096"/>
                      <a:gd name="connsiteY5" fmla="*/ 2200938 h 2366656"/>
                      <a:gd name="connsiteX6" fmla="*/ 589096 w 589096"/>
                      <a:gd name="connsiteY6" fmla="*/ 2360426 h 2366656"/>
                      <a:gd name="connsiteX0" fmla="*/ 484663 w 590989"/>
                      <a:gd name="connsiteY0" fmla="*/ 0 h 2366656"/>
                      <a:gd name="connsiteX1" fmla="*/ 371777 w 590989"/>
                      <a:gd name="connsiteY1" fmla="*/ 132383 h 2366656"/>
                      <a:gd name="connsiteX2" fmla="*/ 411195 w 590989"/>
                      <a:gd name="connsiteY2" fmla="*/ 1014886 h 2366656"/>
                      <a:gd name="connsiteX3" fmla="*/ 1896 w 590989"/>
                      <a:gd name="connsiteY3" fmla="*/ 1401533 h 2366656"/>
                      <a:gd name="connsiteX4" fmla="*/ 452765 w 590989"/>
                      <a:gd name="connsiteY4" fmla="*/ 1254640 h 2366656"/>
                      <a:gd name="connsiteX5" fmla="*/ 378337 w 590989"/>
                      <a:gd name="connsiteY5" fmla="*/ 2200938 h 2366656"/>
                      <a:gd name="connsiteX6" fmla="*/ 590989 w 590989"/>
                      <a:gd name="connsiteY6" fmla="*/ 2360426 h 2366656"/>
                      <a:gd name="connsiteX0" fmla="*/ 124869 w 231195"/>
                      <a:gd name="connsiteY0" fmla="*/ 0 h 2366656"/>
                      <a:gd name="connsiteX1" fmla="*/ 11983 w 231195"/>
                      <a:gd name="connsiteY1" fmla="*/ 132383 h 2366656"/>
                      <a:gd name="connsiteX2" fmla="*/ 51401 w 231195"/>
                      <a:gd name="connsiteY2" fmla="*/ 1014886 h 2366656"/>
                      <a:gd name="connsiteX3" fmla="*/ 7911 w 231195"/>
                      <a:gd name="connsiteY3" fmla="*/ 1129753 h 2366656"/>
                      <a:gd name="connsiteX4" fmla="*/ 92971 w 231195"/>
                      <a:gd name="connsiteY4" fmla="*/ 1254640 h 2366656"/>
                      <a:gd name="connsiteX5" fmla="*/ 18543 w 231195"/>
                      <a:gd name="connsiteY5" fmla="*/ 2200938 h 2366656"/>
                      <a:gd name="connsiteX6" fmla="*/ 231195 w 231195"/>
                      <a:gd name="connsiteY6" fmla="*/ 2360426 h 2366656"/>
                      <a:gd name="connsiteX0" fmla="*/ 119140 w 225466"/>
                      <a:gd name="connsiteY0" fmla="*/ 0 h 2366656"/>
                      <a:gd name="connsiteX1" fmla="*/ 6254 w 225466"/>
                      <a:gd name="connsiteY1" fmla="*/ 132383 h 2366656"/>
                      <a:gd name="connsiteX2" fmla="*/ 45672 w 225466"/>
                      <a:gd name="connsiteY2" fmla="*/ 1014886 h 2366656"/>
                      <a:gd name="connsiteX3" fmla="*/ 2182 w 225466"/>
                      <a:gd name="connsiteY3" fmla="*/ 1129753 h 2366656"/>
                      <a:gd name="connsiteX4" fmla="*/ 128812 w 225466"/>
                      <a:gd name="connsiteY4" fmla="*/ 1386412 h 2366656"/>
                      <a:gd name="connsiteX5" fmla="*/ 12814 w 225466"/>
                      <a:gd name="connsiteY5" fmla="*/ 2200938 h 2366656"/>
                      <a:gd name="connsiteX6" fmla="*/ 225466 w 225466"/>
                      <a:gd name="connsiteY6" fmla="*/ 2360426 h 2366656"/>
                      <a:gd name="connsiteX0" fmla="*/ 192902 w 299228"/>
                      <a:gd name="connsiteY0" fmla="*/ 0 h 2366656"/>
                      <a:gd name="connsiteX1" fmla="*/ 80016 w 299228"/>
                      <a:gd name="connsiteY1" fmla="*/ 132383 h 2366656"/>
                      <a:gd name="connsiteX2" fmla="*/ 119434 w 299228"/>
                      <a:gd name="connsiteY2" fmla="*/ 1014886 h 2366656"/>
                      <a:gd name="connsiteX3" fmla="*/ 1120 w 299228"/>
                      <a:gd name="connsiteY3" fmla="*/ 1121518 h 2366656"/>
                      <a:gd name="connsiteX4" fmla="*/ 202574 w 299228"/>
                      <a:gd name="connsiteY4" fmla="*/ 1386412 h 2366656"/>
                      <a:gd name="connsiteX5" fmla="*/ 86576 w 299228"/>
                      <a:gd name="connsiteY5" fmla="*/ 2200938 h 2366656"/>
                      <a:gd name="connsiteX6" fmla="*/ 299228 w 299228"/>
                      <a:gd name="connsiteY6" fmla="*/ 2360426 h 2366656"/>
                      <a:gd name="connsiteX0" fmla="*/ 192650 w 298976"/>
                      <a:gd name="connsiteY0" fmla="*/ 0 h 2366656"/>
                      <a:gd name="connsiteX1" fmla="*/ 79764 w 298976"/>
                      <a:gd name="connsiteY1" fmla="*/ 132383 h 2366656"/>
                      <a:gd name="connsiteX2" fmla="*/ 127496 w 298976"/>
                      <a:gd name="connsiteY2" fmla="*/ 874879 h 2366656"/>
                      <a:gd name="connsiteX3" fmla="*/ 868 w 298976"/>
                      <a:gd name="connsiteY3" fmla="*/ 1121518 h 2366656"/>
                      <a:gd name="connsiteX4" fmla="*/ 202322 w 298976"/>
                      <a:gd name="connsiteY4" fmla="*/ 1386412 h 2366656"/>
                      <a:gd name="connsiteX5" fmla="*/ 86324 w 298976"/>
                      <a:gd name="connsiteY5" fmla="*/ 2200938 h 2366656"/>
                      <a:gd name="connsiteX6" fmla="*/ 298976 w 298976"/>
                      <a:gd name="connsiteY6" fmla="*/ 2360426 h 2366656"/>
                      <a:gd name="connsiteX0" fmla="*/ 234040 w 340366"/>
                      <a:gd name="connsiteY0" fmla="*/ 0 h 2366656"/>
                      <a:gd name="connsiteX1" fmla="*/ 121154 w 340366"/>
                      <a:gd name="connsiteY1" fmla="*/ 132383 h 2366656"/>
                      <a:gd name="connsiteX2" fmla="*/ 168886 w 340366"/>
                      <a:gd name="connsiteY2" fmla="*/ 874879 h 2366656"/>
                      <a:gd name="connsiteX3" fmla="*/ 689 w 340366"/>
                      <a:gd name="connsiteY3" fmla="*/ 1146225 h 2366656"/>
                      <a:gd name="connsiteX4" fmla="*/ 243712 w 340366"/>
                      <a:gd name="connsiteY4" fmla="*/ 1386412 h 2366656"/>
                      <a:gd name="connsiteX5" fmla="*/ 127714 w 340366"/>
                      <a:gd name="connsiteY5" fmla="*/ 2200938 h 2366656"/>
                      <a:gd name="connsiteX6" fmla="*/ 340366 w 340366"/>
                      <a:gd name="connsiteY6" fmla="*/ 2360426 h 2366656"/>
                      <a:gd name="connsiteX0" fmla="*/ 241869 w 348195"/>
                      <a:gd name="connsiteY0" fmla="*/ 0 h 2366656"/>
                      <a:gd name="connsiteX1" fmla="*/ 128983 w 348195"/>
                      <a:gd name="connsiteY1" fmla="*/ 132383 h 2366656"/>
                      <a:gd name="connsiteX2" fmla="*/ 176715 w 348195"/>
                      <a:gd name="connsiteY2" fmla="*/ 874879 h 2366656"/>
                      <a:gd name="connsiteX3" fmla="*/ 66456 w 348195"/>
                      <a:gd name="connsiteY3" fmla="*/ 1066439 h 2366656"/>
                      <a:gd name="connsiteX4" fmla="*/ 8518 w 348195"/>
                      <a:gd name="connsiteY4" fmla="*/ 1146225 h 2366656"/>
                      <a:gd name="connsiteX5" fmla="*/ 251541 w 348195"/>
                      <a:gd name="connsiteY5" fmla="*/ 1386412 h 2366656"/>
                      <a:gd name="connsiteX6" fmla="*/ 135543 w 348195"/>
                      <a:gd name="connsiteY6" fmla="*/ 2200938 h 2366656"/>
                      <a:gd name="connsiteX7" fmla="*/ 348195 w 348195"/>
                      <a:gd name="connsiteY7" fmla="*/ 2360426 h 2366656"/>
                      <a:gd name="connsiteX0" fmla="*/ 237850 w 344176"/>
                      <a:gd name="connsiteY0" fmla="*/ 0 h 2366656"/>
                      <a:gd name="connsiteX1" fmla="*/ 124964 w 344176"/>
                      <a:gd name="connsiteY1" fmla="*/ 132383 h 2366656"/>
                      <a:gd name="connsiteX2" fmla="*/ 172696 w 344176"/>
                      <a:gd name="connsiteY2" fmla="*/ 874879 h 2366656"/>
                      <a:gd name="connsiteX3" fmla="*/ 95692 w 344176"/>
                      <a:gd name="connsiteY3" fmla="*/ 1091147 h 2366656"/>
                      <a:gd name="connsiteX4" fmla="*/ 4499 w 344176"/>
                      <a:gd name="connsiteY4" fmla="*/ 1146225 h 2366656"/>
                      <a:gd name="connsiteX5" fmla="*/ 247522 w 344176"/>
                      <a:gd name="connsiteY5" fmla="*/ 1386412 h 2366656"/>
                      <a:gd name="connsiteX6" fmla="*/ 131524 w 344176"/>
                      <a:gd name="connsiteY6" fmla="*/ 2200938 h 2366656"/>
                      <a:gd name="connsiteX7" fmla="*/ 344176 w 344176"/>
                      <a:gd name="connsiteY7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231154 h 2366656"/>
                      <a:gd name="connsiteX6" fmla="*/ 243108 w 339762"/>
                      <a:gd name="connsiteY6" fmla="*/ 1386412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243108 w 339762"/>
                      <a:gd name="connsiteY6" fmla="*/ 1386412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193224 w 339762"/>
                      <a:gd name="connsiteY6" fmla="*/ 1435826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193224 w 339762"/>
                      <a:gd name="connsiteY6" fmla="*/ 1435826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91632 w 339762"/>
                      <a:gd name="connsiteY0" fmla="*/ 0 h 2556079"/>
                      <a:gd name="connsiteX1" fmla="*/ 120550 w 339762"/>
                      <a:gd name="connsiteY1" fmla="*/ 321806 h 2556079"/>
                      <a:gd name="connsiteX2" fmla="*/ 168282 w 339762"/>
                      <a:gd name="connsiteY2" fmla="*/ 1064302 h 2556079"/>
                      <a:gd name="connsiteX3" fmla="*/ 91278 w 339762"/>
                      <a:gd name="connsiteY3" fmla="*/ 1280570 h 2556079"/>
                      <a:gd name="connsiteX4" fmla="*/ 85 w 339762"/>
                      <a:gd name="connsiteY4" fmla="*/ 1335648 h 2556079"/>
                      <a:gd name="connsiteX5" fmla="*/ 107907 w 339762"/>
                      <a:gd name="connsiteY5" fmla="*/ 1354691 h 2556079"/>
                      <a:gd name="connsiteX6" fmla="*/ 193224 w 339762"/>
                      <a:gd name="connsiteY6" fmla="*/ 1625249 h 2556079"/>
                      <a:gd name="connsiteX7" fmla="*/ 127110 w 339762"/>
                      <a:gd name="connsiteY7" fmla="*/ 2390361 h 2556079"/>
                      <a:gd name="connsiteX8" fmla="*/ 339762 w 339762"/>
                      <a:gd name="connsiteY8" fmla="*/ 2549849 h 25560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39762" h="2556079">
                        <a:moveTo>
                          <a:pt x="291632" y="0"/>
                        </a:moveTo>
                        <a:cubicBezTo>
                          <a:pt x="164173" y="62080"/>
                          <a:pt x="141108" y="144422"/>
                          <a:pt x="120550" y="321806"/>
                        </a:cubicBezTo>
                        <a:cubicBezTo>
                          <a:pt x="99992" y="499190"/>
                          <a:pt x="173161" y="904508"/>
                          <a:pt x="168282" y="1064302"/>
                        </a:cubicBezTo>
                        <a:cubicBezTo>
                          <a:pt x="163403" y="1224096"/>
                          <a:pt x="119311" y="1235346"/>
                          <a:pt x="91278" y="1280570"/>
                        </a:cubicBezTo>
                        <a:cubicBezTo>
                          <a:pt x="63245" y="1325794"/>
                          <a:pt x="-2686" y="1323295"/>
                          <a:pt x="85" y="1335648"/>
                        </a:cubicBezTo>
                        <a:cubicBezTo>
                          <a:pt x="2856" y="1348001"/>
                          <a:pt x="67403" y="1314660"/>
                          <a:pt x="107907" y="1354691"/>
                        </a:cubicBezTo>
                        <a:cubicBezTo>
                          <a:pt x="148411" y="1394722"/>
                          <a:pt x="190024" y="1452637"/>
                          <a:pt x="193224" y="1625249"/>
                        </a:cubicBezTo>
                        <a:cubicBezTo>
                          <a:pt x="196425" y="1797861"/>
                          <a:pt x="104073" y="2206063"/>
                          <a:pt x="127110" y="2390361"/>
                        </a:cubicBezTo>
                        <a:cubicBezTo>
                          <a:pt x="150147" y="2574659"/>
                          <a:pt x="244954" y="2562254"/>
                          <a:pt x="339762" y="2549849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3668A3-74F6-6F45-EDA6-5DB3468F1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1791" y="3323103"/>
            <a:ext cx="5643904" cy="33983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2C806E-BFD9-275E-41C7-A6937CA085CC}"/>
              </a:ext>
            </a:extLst>
          </p:cNvPr>
          <p:cNvSpPr txBox="1"/>
          <p:nvPr/>
        </p:nvSpPr>
        <p:spPr>
          <a:xfrm>
            <a:off x="821393" y="3429000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dirty="0">
                <a:latin typeface="Modern Love Caps" pitchFamily="82" charset="0"/>
              </a:rPr>
              <a:t>Thermal loop integrals: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5CFF75-0A1C-92A3-FB3E-28FB07A1B838}"/>
              </a:ext>
            </a:extLst>
          </p:cNvPr>
          <p:cNvSpPr txBox="1"/>
          <p:nvPr/>
        </p:nvSpPr>
        <p:spPr>
          <a:xfrm>
            <a:off x="1217270" y="3700500"/>
            <a:ext cx="15986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DE" sz="1600" dirty="0">
                <a:latin typeface="Calibri" panose="020F0502020204030204" pitchFamily="34" charset="0"/>
                <a:cs typeface="Calibri" panose="020F0502020204030204" pitchFamily="34" charset="0"/>
              </a:rPr>
              <a:t>igh T expansion</a:t>
            </a:r>
          </a:p>
        </p:txBody>
      </p:sp>
    </p:spTree>
    <p:extLst>
      <p:ext uri="{BB962C8B-B14F-4D97-AF65-F5344CB8AC3E}">
        <p14:creationId xmlns:p14="http://schemas.microsoft.com/office/powerpoint/2010/main" val="3984258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7062A-5515-6EAD-75DC-4772E8776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F45D820-7FF9-479C-7CF3-60BDD3C13D43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99E41A2-352F-5A7A-A66F-267F0B7B34D4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158EB60-0A64-73B0-31BC-F66F9AAE007D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B3CC293-E85C-5092-156A-B9D3535B480C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00064-87E3-E1B8-14BC-8309DE0AB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67B0BE-26F0-5909-23C5-B4DBC4671135}"/>
              </a:ext>
            </a:extLst>
          </p:cNvPr>
          <p:cNvSpPr/>
          <p:nvPr/>
        </p:nvSpPr>
        <p:spPr>
          <a:xfrm>
            <a:off x="776565" y="511733"/>
            <a:ext cx="10638870" cy="556249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E5B5BAA-A9DA-04C7-B1FF-0016E18FE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665" y="511733"/>
            <a:ext cx="2159307" cy="1325563"/>
          </a:xfrm>
        </p:spPr>
        <p:txBody>
          <a:bodyPr/>
          <a:lstStyle/>
          <a:p>
            <a:r>
              <a:rPr lang="en-DE" b="1" u="sng" dirty="0">
                <a:latin typeface="Modern Love Caps" pitchFamily="82" charset="0"/>
              </a:rPr>
              <a:t>Outline</a:t>
            </a:r>
          </a:p>
        </p:txBody>
      </p: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612F6A2D-AB0F-D033-7B8B-1199B2620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2689" y="1900258"/>
            <a:ext cx="8428741" cy="3847399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DE" sz="2000" b="1">
                <a:latin typeface="Modern Love Caps" pitchFamily="82" charset="0"/>
              </a:rPr>
              <a:t>The </a:t>
            </a:r>
            <a:r>
              <a:rPr lang="en-DE" sz="2000" b="1" dirty="0">
                <a:latin typeface="Modern Love Caps" pitchFamily="82" charset="0"/>
                <a:ea typeface="Tahoma" panose="020B0604030504040204" pitchFamily="34" charset="0"/>
                <a:cs typeface="Modern Love Caps" panose="020F0502020204030204" pitchFamily="34" charset="0"/>
              </a:rPr>
              <a:t>Two-higgs-doublet model (2HDM)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DE" sz="2000" b="1" dirty="0">
                <a:latin typeface="Modern Love Caps" pitchFamily="82" charset="0"/>
                <a:ea typeface="Tahoma" panose="020B0604030504040204" pitchFamily="34" charset="0"/>
                <a:cs typeface="Modern Love Caps" panose="020F0502020204030204" pitchFamily="34" charset="0"/>
              </a:rPr>
              <a:t>Finite-temperature effective potential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DE" sz="2000" b="1" dirty="0">
                <a:latin typeface="Modern Love Caps" pitchFamily="82" charset="0"/>
                <a:ea typeface="Tahoma" panose="020B0604030504040204" pitchFamily="34" charset="0"/>
                <a:cs typeface="Modern Love Caps" panose="020F0502020204030204" pitchFamily="34" charset="0"/>
              </a:rPr>
              <a:t>Results and discussion: </a:t>
            </a:r>
            <a:br>
              <a:rPr lang="en-DE" sz="2000" b="1" dirty="0">
                <a:latin typeface="Modern Love Caps" pitchFamily="82" charset="0"/>
                <a:ea typeface="Tahoma" panose="020B0604030504040204" pitchFamily="34" charset="0"/>
                <a:cs typeface="Modern Love Caps" panose="020F0502020204030204" pitchFamily="34" charset="0"/>
              </a:rPr>
            </a:br>
            <a:r>
              <a:rPr lang="en-DE" sz="2000" dirty="0">
                <a:latin typeface="Modern Love Caps" pitchFamily="82" charset="0"/>
                <a:ea typeface="Tahoma" panose="020B0604030504040204" pitchFamily="34" charset="0"/>
                <a:cs typeface="Modern Love Caps" panose="020F0502020204030204" pitchFamily="34" charset="0"/>
              </a:rPr>
              <a:t>studying the 2hdm parameter space of type-I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2000" b="1" dirty="0">
                <a:latin typeface="Modern Love Caps" pitchFamily="82" charset="0"/>
                <a:ea typeface="Tahoma" panose="020B0604030504040204" pitchFamily="34" charset="0"/>
                <a:cs typeface="Modern Love Caps" panose="020F0502020204030204" pitchFamily="34" charset="0"/>
              </a:rPr>
              <a:t>C</a:t>
            </a:r>
            <a:r>
              <a:rPr lang="en-DE" sz="2000" b="1" dirty="0">
                <a:latin typeface="Modern Love Caps" pitchFamily="82" charset="0"/>
                <a:ea typeface="Tahoma" panose="020B0604030504040204" pitchFamily="34" charset="0"/>
                <a:cs typeface="Modern Love Caps" panose="020F0502020204030204" pitchFamily="34" charset="0"/>
              </a:rPr>
              <a:t>onclusions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GB" sz="2000" b="1" dirty="0">
                <a:latin typeface="Modern Love Caps" pitchFamily="82" charset="0"/>
                <a:ea typeface="Tahoma" panose="020B0604030504040204" pitchFamily="34" charset="0"/>
              </a:rPr>
              <a:t>F</a:t>
            </a:r>
            <a:r>
              <a:rPr lang="en-DE" sz="2000" b="1" dirty="0">
                <a:latin typeface="Modern Love Caps" pitchFamily="82" charset="0"/>
                <a:ea typeface="Tahoma" panose="020B0604030504040204" pitchFamily="34" charset="0"/>
              </a:rPr>
              <a:t>uture prospects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DE" sz="2000" b="1" dirty="0">
                <a:latin typeface="Modern Love Caps" pitchFamily="82" charset="0"/>
                <a:ea typeface="Tahoma" panose="020B0604030504040204" pitchFamily="34" charset="0"/>
              </a:rPr>
              <a:t>references</a:t>
            </a:r>
            <a:endParaRPr lang="en-DE" sz="2000" b="1" dirty="0">
              <a:latin typeface="Modern Love Caps" pitchFamily="82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en-DE" sz="2000" b="1" dirty="0">
              <a:latin typeface="Modern Love Caps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803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004E1-7633-AEF7-C8D2-870593E48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4452C5-AF5B-464B-0775-0D599E2C4678}"/>
              </a:ext>
            </a:extLst>
          </p:cNvPr>
          <p:cNvSpPr txBox="1"/>
          <p:nvPr/>
        </p:nvSpPr>
        <p:spPr>
          <a:xfrm>
            <a:off x="756572" y="513235"/>
            <a:ext cx="4296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Modern Love Caps" pitchFamily="82" charset="0"/>
              </a:rPr>
              <a:t>higgs v</a:t>
            </a:r>
            <a:r>
              <a:rPr lang="en-DE" sz="3200" b="1" dirty="0">
                <a:latin typeface="Modern Love Caps" pitchFamily="82" charset="0"/>
              </a:rPr>
              <a:t>acuum upliftment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83B2B2-9729-5635-4749-35805361A475}"/>
              </a:ext>
            </a:extLst>
          </p:cNvPr>
          <p:cNvSpPr txBox="1">
            <a:spLocks/>
          </p:cNvSpPr>
          <p:nvPr/>
        </p:nvSpPr>
        <p:spPr>
          <a:xfrm>
            <a:off x="866286" y="1162290"/>
            <a:ext cx="3056182" cy="725721"/>
          </a:xfrm>
          <a:prstGeom prst="rect">
            <a:avLst/>
          </a:prstGeom>
          <a:solidFill>
            <a:srgbClr val="215F9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>
                <a:solidFill>
                  <a:schemeClr val="bg1"/>
                </a:solidFill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How uplifted is the Higgs vacuum relative to the SM?</a:t>
            </a:r>
            <a:endParaRPr lang="en-DE" sz="2000" dirty="0">
              <a:solidFill>
                <a:schemeClr val="bg1"/>
              </a:solidFill>
              <a:latin typeface="Modern Love Caps" panose="020F0502020204030204" pitchFamily="34" charset="0"/>
              <a:ea typeface="Tahoma" panose="020B0604030504040204" pitchFamily="34" charset="0"/>
              <a:cs typeface="Modern Love Caps" panose="020F0502020204030204" pitchFamily="34" charset="0"/>
            </a:endParaRP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295BBD92-1369-FC6A-62CE-38A07BF54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30</a:t>
            </a:fld>
            <a:endParaRPr lang="en-DE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3F972EC-D39F-80DE-A1E6-8DF17D7C4598}"/>
              </a:ext>
            </a:extLst>
          </p:cNvPr>
          <p:cNvGrpSpPr/>
          <p:nvPr/>
        </p:nvGrpSpPr>
        <p:grpSpPr>
          <a:xfrm>
            <a:off x="1152888" y="4860406"/>
            <a:ext cx="10200912" cy="475603"/>
            <a:chOff x="651715" y="5320752"/>
            <a:chExt cx="10200912" cy="47560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E40AFFD-90D9-4E1C-2A08-0F28FEB3972D}"/>
                </a:ext>
              </a:extLst>
            </p:cNvPr>
            <p:cNvSpPr txBox="1"/>
            <p:nvPr/>
          </p:nvSpPr>
          <p:spPr>
            <a:xfrm>
              <a:off x="651715" y="5334690"/>
              <a:ext cx="3464410" cy="461665"/>
            </a:xfrm>
            <a:prstGeom prst="rect">
              <a:avLst/>
            </a:prstGeom>
            <a:solidFill>
              <a:srgbClr val="E0F8FD"/>
            </a:solidFill>
          </p:spPr>
          <p:txBody>
            <a:bodyPr wrap="none" rtlCol="0">
              <a:spAutoFit/>
            </a:bodyPr>
            <a:lstStyle/>
            <a:p>
              <a:r>
                <a:rPr lang="en-GB" sz="2400" dirty="0">
                  <a:latin typeface="Modern Love Caps" pitchFamily="82" charset="0"/>
                </a:rPr>
                <a:t>s</a:t>
              </a:r>
              <a:r>
                <a:rPr lang="en-DE" sz="2400" dirty="0">
                  <a:latin typeface="Modern Love Caps" pitchFamily="82" charset="0"/>
                </a:rPr>
                <a:t>hallower scalar potential</a:t>
              </a:r>
            </a:p>
          </p:txBody>
        </p:sp>
        <p:sp>
          <p:nvSpPr>
            <p:cNvPr id="44" name="Down Arrow 43">
              <a:extLst>
                <a:ext uri="{FF2B5EF4-FFF2-40B4-BE49-F238E27FC236}">
                  <a16:creationId xmlns:a16="http://schemas.microsoft.com/office/drawing/2014/main" id="{CB5DB498-34BF-EF52-48C8-1AB2739B5C32}"/>
                </a:ext>
              </a:extLst>
            </p:cNvPr>
            <p:cNvSpPr/>
            <p:nvPr/>
          </p:nvSpPr>
          <p:spPr>
            <a:xfrm rot="16200000">
              <a:off x="4358601" y="5277312"/>
              <a:ext cx="239758" cy="556070"/>
            </a:xfrm>
            <a:prstGeom prst="downArrow">
              <a:avLst/>
            </a:prstGeom>
            <a:solidFill>
              <a:srgbClr val="1A4C7E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46" name="Down Arrow 45">
              <a:extLst>
                <a:ext uri="{FF2B5EF4-FFF2-40B4-BE49-F238E27FC236}">
                  <a16:creationId xmlns:a16="http://schemas.microsoft.com/office/drawing/2014/main" id="{E050E988-3D52-E30F-38EF-2AD8DDB484E4}"/>
                </a:ext>
              </a:extLst>
            </p:cNvPr>
            <p:cNvSpPr/>
            <p:nvPr/>
          </p:nvSpPr>
          <p:spPr>
            <a:xfrm rot="16200000">
              <a:off x="8346635" y="5216956"/>
              <a:ext cx="315019" cy="601516"/>
            </a:xfrm>
            <a:prstGeom prst="downArrow">
              <a:avLst/>
            </a:prstGeom>
            <a:solidFill>
              <a:srgbClr val="1A4C7E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15A4150-2856-2C49-E0D6-209243F2D308}"/>
                </a:ext>
              </a:extLst>
            </p:cNvPr>
            <p:cNvSpPr txBox="1"/>
            <p:nvPr/>
          </p:nvSpPr>
          <p:spPr>
            <a:xfrm>
              <a:off x="4871978" y="5326808"/>
              <a:ext cx="3215945" cy="461665"/>
            </a:xfrm>
            <a:prstGeom prst="rect">
              <a:avLst/>
            </a:prstGeom>
            <a:solidFill>
              <a:srgbClr val="E0F8FD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Modern Love Caps" pitchFamily="82" charset="0"/>
                </a:rPr>
                <a:t>easier barrier formation</a:t>
              </a:r>
              <a:endParaRPr lang="en-DE" sz="2400" dirty="0">
                <a:latin typeface="Modern Love Caps" pitchFamily="82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D41092A-FB19-EFF8-363E-DEFE2090345A}"/>
                </a:ext>
              </a:extLst>
            </p:cNvPr>
            <p:cNvSpPr txBox="1"/>
            <p:nvPr/>
          </p:nvSpPr>
          <p:spPr>
            <a:xfrm>
              <a:off x="8922290" y="5320752"/>
              <a:ext cx="1930337" cy="461665"/>
            </a:xfrm>
            <a:prstGeom prst="rect">
              <a:avLst/>
            </a:prstGeom>
            <a:solidFill>
              <a:srgbClr val="E0F8FD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Modern Love Caps" pitchFamily="82" charset="0"/>
                </a:rPr>
                <a:t>stronger fopt</a:t>
              </a:r>
              <a:r>
                <a:rPr lang="en-US" sz="1600" dirty="0">
                  <a:latin typeface="Modern Love Caps" pitchFamily="82" charset="0"/>
                </a:rPr>
                <a:t>s</a:t>
              </a:r>
              <a:endParaRPr lang="en-DE" sz="2400" dirty="0">
                <a:latin typeface="Modern Love Caps" pitchFamily="82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57F4A39-F94E-FCE4-E6BF-4AF562973008}"/>
              </a:ext>
            </a:extLst>
          </p:cNvPr>
          <p:cNvGrpSpPr/>
          <p:nvPr/>
        </p:nvGrpSpPr>
        <p:grpSpPr>
          <a:xfrm>
            <a:off x="7951173" y="3477609"/>
            <a:ext cx="2709795" cy="427014"/>
            <a:chOff x="8904440" y="1401859"/>
            <a:chExt cx="2782038" cy="47379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4568B07-2CC5-02EA-3D16-89E2D8559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59099" y="1454646"/>
              <a:ext cx="1697988" cy="31879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B0257BA-BB70-3A1D-4BC2-981E8B3C6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57087" y="1434098"/>
              <a:ext cx="551165" cy="33069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EDE918-4FB7-5005-1704-45B0A4675B33}"/>
                </a:ext>
              </a:extLst>
            </p:cNvPr>
            <p:cNvSpPr txBox="1"/>
            <p:nvPr/>
          </p:nvSpPr>
          <p:spPr>
            <a:xfrm>
              <a:off x="8904440" y="1413989"/>
              <a:ext cx="4006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DE" sz="2400" dirty="0">
                  <a:latin typeface="Modern Love Caps" pitchFamily="82" charset="0"/>
                </a:rPr>
                <a:t>[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6AAAC71-0E2F-022A-6B34-69ACB6C18F0C}"/>
                </a:ext>
              </a:extLst>
            </p:cNvPr>
            <p:cNvSpPr txBox="1"/>
            <p:nvPr/>
          </p:nvSpPr>
          <p:spPr>
            <a:xfrm>
              <a:off x="11285785" y="1401859"/>
              <a:ext cx="4006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DE" sz="2400" dirty="0">
                  <a:latin typeface="Modern Love Caps" pitchFamily="82" charset="0"/>
                </a:rPr>
                <a:t>]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6389EE1-280B-3EEB-21B5-1C81048B4C44}"/>
              </a:ext>
            </a:extLst>
          </p:cNvPr>
          <p:cNvGrpSpPr/>
          <p:nvPr/>
        </p:nvGrpSpPr>
        <p:grpSpPr>
          <a:xfrm>
            <a:off x="2883280" y="3164694"/>
            <a:ext cx="2057647" cy="739929"/>
            <a:chOff x="3741977" y="3337353"/>
            <a:chExt cx="2621927" cy="90745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DEEDB05-215D-D7EF-FC73-2F13D4B9E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61177" y="3420665"/>
              <a:ext cx="2201896" cy="343381"/>
            </a:xfrm>
            <a:prstGeom prst="rect">
              <a:avLst/>
            </a:prstGeom>
          </p:spPr>
        </p:pic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0D12EF5-0B87-7E57-6864-29DB4AE8E7B7}"/>
                </a:ext>
              </a:extLst>
            </p:cNvPr>
            <p:cNvCxnSpPr/>
            <p:nvPr/>
          </p:nvCxnSpPr>
          <p:spPr>
            <a:xfrm>
              <a:off x="4054783" y="3764046"/>
              <a:ext cx="536761" cy="0"/>
            </a:xfrm>
            <a:prstGeom prst="line">
              <a:avLst/>
            </a:prstGeom>
            <a:ln>
              <a:solidFill>
                <a:srgbClr val="484848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9ED78F3-4D81-00BE-69FC-BCC713F58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73360"/>
            <a:stretch/>
          </p:blipFill>
          <p:spPr>
            <a:xfrm>
              <a:off x="5259186" y="3798519"/>
              <a:ext cx="521231" cy="322716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4E8710F-5DF4-CB7C-8952-5BA7FDEDD651}"/>
                </a:ext>
              </a:extLst>
            </p:cNvPr>
            <p:cNvCxnSpPr>
              <a:cxnSpLocks/>
            </p:cNvCxnSpPr>
            <p:nvPr/>
          </p:nvCxnSpPr>
          <p:spPr>
            <a:xfrm>
              <a:off x="4931793" y="3754786"/>
              <a:ext cx="1231280" cy="0"/>
            </a:xfrm>
            <a:prstGeom prst="line">
              <a:avLst/>
            </a:prstGeom>
            <a:ln>
              <a:solidFill>
                <a:srgbClr val="484848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F120BB-2946-2FB1-9B0D-2A70504AA94A}"/>
                </a:ext>
              </a:extLst>
            </p:cNvPr>
            <p:cNvSpPr/>
            <p:nvPr/>
          </p:nvSpPr>
          <p:spPr>
            <a:xfrm>
              <a:off x="3741977" y="3337353"/>
              <a:ext cx="2621927" cy="90745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3F32879-8556-B2FC-9444-BF14EC443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73360"/>
            <a:stretch/>
          </p:blipFill>
          <p:spPr>
            <a:xfrm>
              <a:off x="4070313" y="3812973"/>
              <a:ext cx="521231" cy="322716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2597D07-C0C3-FEAE-FF88-8E1B20B776D7}"/>
                  </a:ext>
                </a:extLst>
              </p:cNvPr>
              <p:cNvSpPr txBox="1"/>
              <p:nvPr/>
            </p:nvSpPr>
            <p:spPr>
              <a:xfrm>
                <a:off x="4460344" y="2084303"/>
                <a:ext cx="244087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DE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DE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DE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DE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0 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en-DE" sz="24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2597D07-C0C3-FEAE-FF88-8E1B20B77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344" y="2084303"/>
                <a:ext cx="2440876" cy="369332"/>
              </a:xfrm>
              <a:prstGeom prst="rect">
                <a:avLst/>
              </a:prstGeom>
              <a:blipFill>
                <a:blip r:embed="rId6"/>
                <a:stretch>
                  <a:fillRect b="-4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8" name="Curved Connector 67">
            <a:extLst>
              <a:ext uri="{FF2B5EF4-FFF2-40B4-BE49-F238E27FC236}">
                <a16:creationId xmlns:a16="http://schemas.microsoft.com/office/drawing/2014/main" id="{677AE973-07DE-7374-6774-301CD5A948B6}"/>
              </a:ext>
            </a:extLst>
          </p:cNvPr>
          <p:cNvCxnSpPr>
            <a:cxnSpLocks/>
          </p:cNvCxnSpPr>
          <p:nvPr/>
        </p:nvCxnSpPr>
        <p:spPr>
          <a:xfrm rot="5400000">
            <a:off x="4847446" y="2478447"/>
            <a:ext cx="635886" cy="63264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5EE3145-0185-B5A5-58BB-B2CE4A58E765}"/>
              </a:ext>
            </a:extLst>
          </p:cNvPr>
          <p:cNvGrpSpPr/>
          <p:nvPr/>
        </p:nvGrpSpPr>
        <p:grpSpPr>
          <a:xfrm>
            <a:off x="7251075" y="2039543"/>
            <a:ext cx="4525371" cy="1600438"/>
            <a:chOff x="7772400" y="855936"/>
            <a:chExt cx="4017747" cy="160043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1148EF47-7A14-615E-D3B5-57C6DCF8FDB6}"/>
                    </a:ext>
                  </a:extLst>
                </p:cNvPr>
                <p:cNvSpPr txBox="1"/>
                <p:nvPr/>
              </p:nvSpPr>
              <p:spPr>
                <a:xfrm>
                  <a:off x="8410802" y="855936"/>
                  <a:ext cx="3379345" cy="160043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DE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DE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𝓕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sub>
                      </m:sSub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DE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DE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𝓕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:</m:t>
                      </m:r>
                    </m:oMath>
                  </a14:m>
                  <a:r>
                    <a:rPr lang="en-DE" sz="1400" dirty="0"/>
                    <a:t> </a:t>
                  </a:r>
                  <a:r>
                    <a:rPr lang="en-DE" sz="14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free energy density and vacuum energy difference between symmetric and broken phases at finite </a:t>
                  </a:r>
                  <a:r>
                    <a:rPr lang="en-DE" sz="1400" i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T</a:t>
                  </a:r>
                  <a:r>
                    <a:rPr lang="en-DE" sz="14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and </a:t>
                  </a:r>
                  <a:r>
                    <a:rPr lang="en-DE" sz="1400" i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T</a:t>
                  </a:r>
                  <a:r>
                    <a:rPr lang="en-DE" sz="14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= 0, respectively,</a:t>
                  </a:r>
                </a:p>
                <a:p>
                  <a:endParaRPr lang="en-DE" sz="14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14:m>
                    <m:oMath xmlns:m="http://schemas.openxmlformats.org/officeDocument/2006/math">
                      <m:r>
                        <a:rPr lang="en-US" sz="1400" b="1" i="0" smtClean="0">
                          <a:latin typeface="Cambria Math" panose="02040503050406030204" pitchFamily="18" charset="0"/>
                        </a:rPr>
                        <m:t>𝚫</m:t>
                      </m:r>
                      <m:sSub>
                        <m:sSub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𝑻</m:t>
                          </m:r>
                        </m:sub>
                      </m:sSub>
                    </m:oMath>
                  </a14:m>
                  <a:r>
                    <a:rPr lang="en-DE" sz="14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:  thermal contributions shaping the zero-temperature potential.</a:t>
                  </a:r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1148EF47-7A14-615E-D3B5-57C6DCF8FD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10802" y="855936"/>
                  <a:ext cx="3379345" cy="1600438"/>
                </a:xfrm>
                <a:prstGeom prst="rect">
                  <a:avLst/>
                </a:prstGeom>
                <a:blipFill>
                  <a:blip r:embed="rId7"/>
                  <a:stretch>
                    <a:fillRect l="-664" t="-787" r="-99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5770DB1-FF8C-3760-7B78-F9DE7F0DACB0}"/>
                </a:ext>
              </a:extLst>
            </p:cNvPr>
            <p:cNvSpPr txBox="1"/>
            <p:nvPr/>
          </p:nvSpPr>
          <p:spPr>
            <a:xfrm>
              <a:off x="7772400" y="855936"/>
              <a:ext cx="6920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w</a:t>
              </a:r>
              <a:r>
                <a:rPr lang="en-DE" sz="1400" dirty="0">
                  <a:latin typeface="Calibri" panose="020F0502020204030204" pitchFamily="34" charset="0"/>
                  <a:cs typeface="Calibri" panose="020F0502020204030204" pitchFamily="34" charset="0"/>
                </a:rPr>
                <a:t>here,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5DFE1E7-610C-3338-E1E6-21EDA9CB07BF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95F6270-9E54-7EF7-2F79-7176561AD113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6BBA31E-CAB7-DB2B-E630-46A7001A05AF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56C10A3-F06E-7FF6-7D26-83B5ADE06139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059216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CAF36-BEBA-588B-C5DD-8B13E9279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86586B-4FAE-BE8B-93F6-ED05BB22D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31</a:t>
            </a:fld>
            <a:endParaRPr lang="en-D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6563E4-4B78-D577-B71C-6E06D92F55D3}"/>
              </a:ext>
            </a:extLst>
          </p:cNvPr>
          <p:cNvSpPr txBox="1"/>
          <p:nvPr/>
        </p:nvSpPr>
        <p:spPr>
          <a:xfrm>
            <a:off x="6500109" y="5334991"/>
            <a:ext cx="4707466" cy="130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1300" b="1" dirty="0">
                <a:latin typeface="Times" pitchFamily="2" charset="0"/>
              </a:rPr>
              <a:t>Figure 4.6: </a:t>
            </a:r>
          </a:p>
          <a:p>
            <a:r>
              <a:rPr lang="en-GB" sz="1300" dirty="0">
                <a:effectLst/>
                <a:latin typeface="Times" pitchFamily="2" charset="0"/>
              </a:rPr>
              <a:t>The strength of the transition in the 2HDM of Type I in relation to the vacuum uplifting variable ∆F</a:t>
            </a:r>
            <a:r>
              <a:rPr lang="en-GB" sz="1300" baseline="-25000" dirty="0">
                <a:effectLst/>
                <a:latin typeface="Times" pitchFamily="2" charset="0"/>
              </a:rPr>
              <a:t>0</a:t>
            </a:r>
            <a:r>
              <a:rPr lang="en-GB" sz="1300" dirty="0">
                <a:effectLst/>
                <a:latin typeface="Times" pitchFamily="2" charset="0"/>
              </a:rPr>
              <a:t>/F</a:t>
            </a:r>
            <a:r>
              <a:rPr lang="en-GB" sz="1300" baseline="-25000" dirty="0">
                <a:effectLst/>
                <a:latin typeface="Times" pitchFamily="2" charset="0"/>
              </a:rPr>
              <a:t>SM</a:t>
            </a:r>
            <a:r>
              <a:rPr lang="en-GB" sz="1300" dirty="0">
                <a:effectLst/>
                <a:latin typeface="Times" pitchFamily="2" charset="0"/>
              </a:rPr>
              <a:t>. </a:t>
            </a:r>
            <a:r>
              <a:rPr lang="en-GB" sz="1300" dirty="0">
                <a:latin typeface="Times" pitchFamily="2" charset="0"/>
              </a:rPr>
              <a:t>The colour coding indicates the value of the mass </a:t>
            </a:r>
            <a:r>
              <a:rPr lang="en-GB" sz="1300" i="1" dirty="0">
                <a:latin typeface="Cambria" panose="02040503050406030204" pitchFamily="18" charset="0"/>
              </a:rPr>
              <a:t>m</a:t>
            </a:r>
            <a:r>
              <a:rPr lang="en-GB" sz="1300" i="1" baseline="-25000" dirty="0">
                <a:latin typeface="Cambria" panose="02040503050406030204" pitchFamily="18" charset="0"/>
              </a:rPr>
              <a:t>H </a:t>
            </a:r>
            <a:r>
              <a:rPr lang="en-GB" sz="1300" dirty="0">
                <a:latin typeface="Cambria" panose="02040503050406030204" pitchFamily="18" charset="0"/>
              </a:rPr>
              <a:t>.</a:t>
            </a:r>
            <a:br>
              <a:rPr lang="en-GB" sz="1800" dirty="0">
                <a:effectLst/>
                <a:latin typeface="CMMI8"/>
              </a:rPr>
            </a:br>
            <a:endParaRPr lang="en-GB" sz="1400" dirty="0"/>
          </a:p>
          <a:p>
            <a:endParaRPr lang="en-GB" sz="1300" dirty="0">
              <a:latin typeface="Time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AD36928-7BC1-6A7D-12FE-236628269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1510" y="981852"/>
            <a:ext cx="5865763" cy="43993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19340A5-0472-8E97-3058-917CFFADF115}"/>
              </a:ext>
            </a:extLst>
          </p:cNvPr>
          <p:cNvSpPr txBox="1"/>
          <p:nvPr/>
        </p:nvSpPr>
        <p:spPr>
          <a:xfrm>
            <a:off x="2331201" y="5925046"/>
            <a:ext cx="1928283" cy="261610"/>
          </a:xfrm>
          <a:prstGeom prst="rect">
            <a:avLst/>
          </a:prstGeom>
          <a:solidFill>
            <a:srgbClr val="F8EBAD"/>
          </a:solidFill>
        </p:spPr>
        <p:txBody>
          <a:bodyPr wrap="square" rtlCol="0">
            <a:spAutoFit/>
          </a:bodyPr>
          <a:lstStyle/>
          <a:p>
            <a:r>
              <a:rPr lang="en-DE" sz="1100" dirty="0">
                <a:latin typeface="Times" pitchFamily="2" charset="0"/>
                <a:cs typeface="Calibri" panose="020F0502020204030204" pitchFamily="34" charset="0"/>
              </a:rPr>
              <a:t>Ref: [11] </a:t>
            </a:r>
            <a:r>
              <a:rPr lang="en-GB" sz="1100" dirty="0">
                <a:latin typeface="Times" pitchFamily="2" charset="0"/>
                <a:cs typeface="Calibri" panose="020F0502020204030204" pitchFamily="34" charset="0"/>
              </a:rPr>
              <a:t>arXiv:2011.04540v1</a:t>
            </a:r>
            <a:endParaRPr lang="en-DE" sz="1100" dirty="0">
              <a:latin typeface="Times" pitchFamily="2" charset="0"/>
              <a:cs typeface="Calibri" panose="020F050202020403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139075-1CD8-7E3E-97A6-3B703215E621}"/>
              </a:ext>
            </a:extLst>
          </p:cNvPr>
          <p:cNvGrpSpPr/>
          <p:nvPr/>
        </p:nvGrpSpPr>
        <p:grpSpPr>
          <a:xfrm>
            <a:off x="756572" y="1172177"/>
            <a:ext cx="5207558" cy="1608454"/>
            <a:chOff x="756573" y="722538"/>
            <a:chExt cx="5207558" cy="160845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5855EB-4DE1-6D01-0BD3-DC6288905926}"/>
                </a:ext>
              </a:extLst>
            </p:cNvPr>
            <p:cNvSpPr/>
            <p:nvPr/>
          </p:nvSpPr>
          <p:spPr>
            <a:xfrm>
              <a:off x="2885432" y="733555"/>
              <a:ext cx="1686567" cy="313048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A530BD9-EEAB-8B37-D1E9-23DFAD208D94}"/>
                    </a:ext>
                  </a:extLst>
                </p:cNvPr>
                <p:cNvSpPr txBox="1"/>
                <p:nvPr/>
              </p:nvSpPr>
              <p:spPr>
                <a:xfrm>
                  <a:off x="756573" y="722538"/>
                  <a:ext cx="5207558" cy="16084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Arial" panose="020B0604020202020204" pitchFamily="34" charset="0"/>
                    <a:buChar char="•"/>
                  </a:pPr>
                  <a:r>
                    <a:rPr lang="en-US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SFOEWPT </a:t>
                  </a:r>
                  <a:r>
                    <a:rPr lang="en-DE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occurs for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D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0 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sSubSup>
                        <m:sSubSupPr>
                          <m:ctrlPr>
                            <a:rPr lang="en-DE" sz="16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DE" sz="16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𝑆𝑀</m:t>
                          </m:r>
                        </m:sup>
                      </m:sSubSup>
                    </m:oMath>
                  </a14:m>
                  <a:r>
                    <a:rPr lang="en-DE" sz="1600" dirty="0"/>
                    <a:t> </a:t>
                  </a:r>
                  <a14:m>
                    <m:oMath xmlns:m="http://schemas.openxmlformats.org/officeDocument/2006/math">
                      <m:r>
                        <a:rPr lang="en-DE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1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−0.14</m:t>
                      </m:r>
                    </m:oMath>
                  </a14:m>
                  <a:endParaRPr lang="en-US" sz="1600" b="0" dirty="0">
                    <a:ea typeface="Cambria Math" panose="02040503050406030204" pitchFamily="18" charset="0"/>
                  </a:endParaRPr>
                </a:p>
                <a:p>
                  <a:pPr marL="342900" indent="-342900">
                    <a:buFont typeface="Arial" panose="020B0604020202020204" pitchFamily="34" charset="0"/>
                    <a:buChar char="•"/>
                  </a:pPr>
                  <a:endParaRPr lang="en-DE" dirty="0"/>
                </a:p>
                <a:p>
                  <a:pPr marL="342900" indent="-342900">
                    <a:buFont typeface="Arial" panose="020B0604020202020204" pitchFamily="34" charset="0"/>
                    <a:buChar char="•"/>
                  </a:pPr>
                  <a:r>
                    <a:rPr lang="el-GR" sz="1600" b="1" dirty="0">
                      <a:latin typeface="Palatino" pitchFamily="2" charset="77"/>
                      <a:ea typeface="Palatino" pitchFamily="2" charset="77"/>
                    </a:rPr>
                    <a:t>ξ</a:t>
                  </a:r>
                  <a:r>
                    <a:rPr lang="en-US" sz="1600" b="1" i="1" baseline="-25000" dirty="0">
                      <a:latin typeface="Palatino" pitchFamily="2" charset="77"/>
                      <a:ea typeface="Palatino" pitchFamily="2" charset="77"/>
                    </a:rPr>
                    <a:t>n  </a:t>
                  </a:r>
                  <a:r>
                    <a:rPr lang="en-GB" sz="16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directly correlated</a:t>
                  </a:r>
                  <a:r>
                    <a:rPr lang="en-GB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to the amount of Higgs vacuum upliftment relative to SM i.e. a more negative value of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1600" b="0" i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DE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0 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sSubSup>
                        <m:sSubSupPr>
                          <m:ctrlPr>
                            <a:rPr lang="en-DE" sz="16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DE" sz="1600" b="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ℱ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𝑆𝑀</m:t>
                          </m:r>
                        </m:sup>
                      </m:sSubSup>
                    </m:oMath>
                  </a14:m>
                  <a:r>
                    <a:rPr lang="en-GB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favours a stronger FOPT, however this correlation declines for higher masses </a:t>
                  </a:r>
                  <a:r>
                    <a:rPr lang="en-GB" sz="1600" i="1" dirty="0">
                      <a:latin typeface="Cambria" panose="02040503050406030204" pitchFamily="18" charset="0"/>
                    </a:rPr>
                    <a:t>m</a:t>
                  </a:r>
                  <a:r>
                    <a:rPr lang="en-GB" sz="1600" i="1" baseline="-25000" dirty="0">
                      <a:latin typeface="Cambria" panose="02040503050406030204" pitchFamily="18" charset="0"/>
                    </a:rPr>
                    <a:t>H</a:t>
                  </a:r>
                  <a:r>
                    <a:rPr lang="en-GB" sz="16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.</a:t>
                  </a:r>
                  <a:endParaRPr lang="en-DE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A530BD9-EEAB-8B37-D1E9-23DFAD208D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6573" y="722538"/>
                  <a:ext cx="5207558" cy="1608454"/>
                </a:xfrm>
                <a:prstGeom prst="rect">
                  <a:avLst/>
                </a:prstGeom>
                <a:blipFill>
                  <a:blip r:embed="rId7"/>
                  <a:stretch>
                    <a:fillRect l="-487" b="-3906"/>
                  </a:stretch>
                </a:blipFill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E42DA9-EB16-4D27-A00F-110D523A9390}"/>
                  </a:ext>
                </a:extLst>
              </p:cNvPr>
              <p:cNvSpPr txBox="1"/>
              <p:nvPr/>
            </p:nvSpPr>
            <p:spPr>
              <a:xfrm>
                <a:off x="4007358" y="442816"/>
                <a:ext cx="4495374" cy="473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latin typeface="Modern Love Caps" pitchFamily="82" charset="0"/>
                  </a:rPr>
                  <a:t>correlating  </a:t>
                </a:r>
                <a:r>
                  <a:rPr lang="el-GR" sz="2400" b="1" dirty="0">
                    <a:latin typeface="Palatino" pitchFamily="2" charset="77"/>
                    <a:ea typeface="Palatino" pitchFamily="2" charset="77"/>
                  </a:rPr>
                  <a:t>ξ</a:t>
                </a:r>
                <a:r>
                  <a:rPr lang="en-US" sz="2400" b="1" i="1" baseline="-25000" dirty="0">
                    <a:latin typeface="Palatino" pitchFamily="2" charset="77"/>
                    <a:ea typeface="Palatino" pitchFamily="2" charset="77"/>
                  </a:rPr>
                  <a:t>n  </a:t>
                </a:r>
                <a:r>
                  <a:rPr lang="en-US" sz="2400" b="1" dirty="0">
                    <a:latin typeface="Modern Love Caps" pitchFamily="82" charset="0"/>
                    <a:ea typeface="Palatino" pitchFamily="2" charset="77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DE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0 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sSubSup>
                      <m:sSubSupPr>
                        <m:ctrlPr>
                          <a:rPr lang="en-DE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DE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ℱ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𝑆𝑀</m:t>
                        </m:r>
                      </m:sup>
                    </m:sSubSup>
                  </m:oMath>
                </a14:m>
                <a:r>
                  <a:rPr lang="en-US" sz="2400" b="1" dirty="0">
                    <a:latin typeface="Modern Love Caps" pitchFamily="82" charset="0"/>
                    <a:ea typeface="Palatino" pitchFamily="2" charset="77"/>
                  </a:rPr>
                  <a:t> </a:t>
                </a:r>
                <a:endParaRPr lang="en-DE" sz="2400" b="1" dirty="0">
                  <a:latin typeface="Modern Love Caps" pitchFamily="82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FE42DA9-EB16-4D27-A00F-110D523A93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358" y="442816"/>
                <a:ext cx="4495374" cy="473656"/>
              </a:xfrm>
              <a:prstGeom prst="rect">
                <a:avLst/>
              </a:prstGeom>
              <a:blipFill>
                <a:blip r:embed="rId8"/>
                <a:stretch>
                  <a:fillRect l="-1972" t="-10811" b="-32432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904BA9A7-3DE4-7C46-E7F6-366CA3EE50B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52829" b="25955"/>
          <a:stretch/>
        </p:blipFill>
        <p:spPr>
          <a:xfrm>
            <a:off x="1119248" y="2961368"/>
            <a:ext cx="3541062" cy="25805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60D69E4-D977-C923-3014-D325872F08FC}"/>
                  </a:ext>
                </a:extLst>
              </p:cNvPr>
              <p:cNvSpPr txBox="1"/>
              <p:nvPr/>
            </p:nvSpPr>
            <p:spPr>
              <a:xfrm>
                <a:off x="1092459" y="5648048"/>
                <a:ext cx="43250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DE" sz="1200" dirty="0">
                    <a:latin typeface="Times" pitchFamily="2" charset="0"/>
                  </a:rPr>
                  <a:t>Figure: The zero-temperature Higgs potential with different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  <m:r>
                      <a:rPr lang="en-US" sz="12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DE" sz="1200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60D69E4-D977-C923-3014-D325872F0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459" y="5648048"/>
                <a:ext cx="4325030" cy="276999"/>
              </a:xfrm>
              <a:prstGeom prst="rect">
                <a:avLst/>
              </a:prstGeom>
              <a:blipFill>
                <a:blip r:embed="rId10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2C4C1EF1-525D-FE33-7591-BA5A4224E343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3EBE685-DCF7-DD24-35A7-E95E3D849B25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A28D42-E039-683D-DEBB-DA9BC7B7FD12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C6BBEBB-7322-009A-985D-1676F0823D15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1008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36F7D-4C6E-7991-346C-A4EE553C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32</a:t>
            </a:fld>
            <a:endParaRPr lang="en-D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C30FEDE-4B30-A490-3267-C28CA52D4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 sz="3200" b="1" dirty="0">
                <a:latin typeface="Modern Love Caps" pitchFamily="82" charset="0"/>
              </a:rPr>
              <a:t>Λ</a:t>
            </a:r>
            <a:r>
              <a:rPr lang="en-DE" sz="3200" b="1" dirty="0">
                <a:latin typeface="Modern Love Caps" pitchFamily="82" charset="0"/>
              </a:rPr>
              <a:t>cdm and ew baryogenesis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8AC620-8D57-B87C-4C86-0144D80C7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20" y="1588240"/>
            <a:ext cx="4992516" cy="14914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D15C06-147C-701F-57E4-868026255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5880" y="2157566"/>
            <a:ext cx="3412762" cy="92208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892F3DA-E151-BF7B-7AC1-15CC634939ED}"/>
              </a:ext>
            </a:extLst>
          </p:cNvPr>
          <p:cNvSpPr txBox="1">
            <a:spLocks/>
          </p:cNvSpPr>
          <p:nvPr/>
        </p:nvSpPr>
        <p:spPr>
          <a:xfrm>
            <a:off x="7247262" y="348828"/>
            <a:ext cx="39679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Modern Love Caps" pitchFamily="82" charset="0"/>
              </a:rPr>
              <a:t>gw density and snr</a:t>
            </a:r>
            <a:endParaRPr lang="en-DE" sz="3200" b="1" dirty="0">
              <a:latin typeface="Modern Love Caps" pitchFamily="82" charset="0"/>
            </a:endParaRPr>
          </a:p>
        </p:txBody>
      </p:sp>
      <p:pic>
        <p:nvPicPr>
          <p:cNvPr id="1028" name="Picture 4" descr="Stochastic gravitational-wave background">
            <a:extLst>
              <a:ext uri="{FF2B5EF4-FFF2-40B4-BE49-F238E27FC236}">
                <a16:creationId xmlns:a16="http://schemas.microsoft.com/office/drawing/2014/main" id="{D24DC588-54A1-4BE0-A81F-0F4DBAF32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133" y="3268856"/>
            <a:ext cx="6272346" cy="296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BAB5730-D292-C75C-1EA9-7B5AFB6DF1A3}"/>
              </a:ext>
            </a:extLst>
          </p:cNvPr>
          <p:cNvSpPr txBox="1"/>
          <p:nvPr/>
        </p:nvSpPr>
        <p:spPr>
          <a:xfrm>
            <a:off x="3725537" y="6267488"/>
            <a:ext cx="60978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/>
              <a:t>CERN Courier</a:t>
            </a:r>
            <a:r>
              <a:rPr lang="en-GB" sz="1400" dirty="0"/>
              <a:t>, Vol. 62, No. 4, July/August 2022</a:t>
            </a:r>
            <a:endParaRPr lang="en-DE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B34061-D41B-B6B0-0420-913EB12EA6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9777" y="1492582"/>
            <a:ext cx="5534938" cy="54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994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D056B1-7058-229D-97E3-89722CE6C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33</a:t>
            </a:fld>
            <a:endParaRPr lang="en-DE"/>
          </a:p>
        </p:txBody>
      </p:sp>
      <p:pic>
        <p:nvPicPr>
          <p:cNvPr id="6" name="Picture 5" descr="A math equations with numbers and symbols&#10;&#10;Description automatically generated">
            <a:extLst>
              <a:ext uri="{FF2B5EF4-FFF2-40B4-BE49-F238E27FC236}">
                <a16:creationId xmlns:a16="http://schemas.microsoft.com/office/drawing/2014/main" id="{4CCA48D2-030B-1D37-24BF-0C787AC69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269" y="1226391"/>
            <a:ext cx="5058068" cy="25193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345ADC-97E3-763E-3F92-2650B6ED45E7}"/>
              </a:ext>
            </a:extLst>
          </p:cNvPr>
          <p:cNvSpPr txBox="1"/>
          <p:nvPr/>
        </p:nvSpPr>
        <p:spPr>
          <a:xfrm>
            <a:off x="1123720" y="528810"/>
            <a:ext cx="1784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>
                <a:latin typeface="Modern Love Caps" pitchFamily="82" charset="0"/>
              </a:rPr>
              <a:t>D</a:t>
            </a:r>
            <a:r>
              <a:rPr lang="en-DE" sz="2000" b="1" dirty="0">
                <a:latin typeface="Modern Love Caps" pitchFamily="82" charset="0"/>
              </a:rPr>
              <a:t>irect searches</a:t>
            </a:r>
          </a:p>
        </p:txBody>
      </p:sp>
    </p:spTree>
    <p:extLst>
      <p:ext uri="{BB962C8B-B14F-4D97-AF65-F5344CB8AC3E}">
        <p14:creationId xmlns:p14="http://schemas.microsoft.com/office/powerpoint/2010/main" val="85030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4FBFF-75A4-B95B-5ABE-C1233359E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AD6417CC-2FCA-F01C-A0F7-349D95427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379" y="329183"/>
            <a:ext cx="4299798" cy="95992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600" b="1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2012</a:t>
            </a:r>
            <a:endParaRPr lang="en-DE" sz="3600" b="1" dirty="0">
              <a:latin typeface="Modern Love Caps" panose="020F0502020204030204" pitchFamily="34" charset="0"/>
              <a:ea typeface="Tahoma" panose="020B0604030504040204" pitchFamily="34" charset="0"/>
              <a:cs typeface="Modern Love Caps" panose="020F0502020204030204" pitchFamily="34" charset="0"/>
            </a:endParaRPr>
          </a:p>
        </p:txBody>
      </p:sp>
      <p:sp>
        <p:nvSpPr>
          <p:cNvPr id="52" name="Slide Number Placeholder 51">
            <a:extLst>
              <a:ext uri="{FF2B5EF4-FFF2-40B4-BE49-F238E27FC236}">
                <a16:creationId xmlns:a16="http://schemas.microsoft.com/office/drawing/2014/main" id="{521BE28E-98F4-FD73-FF2B-72E3F0424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4</a:t>
            </a:fld>
            <a:endParaRPr lang="en-DE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BEC0BB-B8CC-8991-3B21-E287FDB283C9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A9DDA9-DE62-9582-7DE7-6CBF1D1458E7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D985323-7AD6-C5E3-EF23-D0A195D3AC55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185D5C0-6126-B725-B54C-F3E7BD98EE3A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 descr="Explained: The Higgs boson, particles, and mass - Martin Flechl">
            <a:extLst>
              <a:ext uri="{FF2B5EF4-FFF2-40B4-BE49-F238E27FC236}">
                <a16:creationId xmlns:a16="http://schemas.microsoft.com/office/drawing/2014/main" id="{8350BCF8-C7C3-3018-4DDC-A05215D83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381" y="2396986"/>
            <a:ext cx="4043419" cy="1788889"/>
          </a:xfrm>
          <a:prstGeom prst="rect">
            <a:avLst/>
          </a:prstGeom>
        </p:spPr>
      </p:pic>
      <p:pic>
        <p:nvPicPr>
          <p:cNvPr id="3" name="Picture 2" descr="Higgs boson cartoon – Chris Madden Cartoons">
            <a:extLst>
              <a:ext uri="{FF2B5EF4-FFF2-40B4-BE49-F238E27FC236}">
                <a16:creationId xmlns:a16="http://schemas.microsoft.com/office/drawing/2014/main" id="{F4C37CB2-4123-5304-E4F0-4EB37826F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21" y="1284070"/>
            <a:ext cx="3549468" cy="35494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BD5FEC-CCED-0908-92B4-54D325618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989" y="75435"/>
            <a:ext cx="3344091" cy="616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23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882293-E6E0-DB13-9BC5-9D6147A6B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3A76D-4470-324A-8D4B-007AB31FF9FB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CFCD2D7-A266-2A16-37E0-7238FA16810A}"/>
                  </a:ext>
                </a:extLst>
              </p:cNvPr>
              <p:cNvSpPr/>
              <p:nvPr/>
            </p:nvSpPr>
            <p:spPr>
              <a:xfrm>
                <a:off x="894005" y="1349497"/>
                <a:ext cx="4294423" cy="1408560"/>
              </a:xfrm>
              <a:prstGeom prst="rect">
                <a:avLst/>
              </a:prstGeom>
              <a:solidFill>
                <a:srgbClr val="E0F8FD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DE" sz="2400" u="sng" dirty="0">
                    <a:solidFill>
                      <a:schemeClr val="tx1"/>
                    </a:solidFill>
                    <a:latin typeface="Modern Love Caps" pitchFamily="82" charset="0"/>
                  </a:rPr>
                  <a:t>Baryon asymmetry (BAU)</a:t>
                </a:r>
                <a:endParaRPr lang="en-DE" u="sng" dirty="0">
                  <a:solidFill>
                    <a:schemeClr val="tx1"/>
                  </a:solidFill>
                  <a:latin typeface="Modern Love Caps" pitchFamily="82" charset="0"/>
                </a:endParaRPr>
              </a:p>
              <a:p>
                <a:pPr algn="ctr"/>
                <a:endParaRPr lang="en-DE" dirty="0">
                  <a:solidFill>
                    <a:schemeClr val="tx1"/>
                  </a:solidFill>
                  <a:latin typeface="Modern Love Caps" pitchFamily="82" charset="0"/>
                </a:endParaRPr>
              </a:p>
              <a:p>
                <a:pPr algn="ctr"/>
                <a:r>
                  <a:rPr lang="en-DE" dirty="0">
                    <a:solidFill>
                      <a:schemeClr val="tx1"/>
                    </a:solidFill>
                    <a:latin typeface="Marker Felt Thin" panose="02000400000000000000" pitchFamily="2" charset="77"/>
                    <a:ea typeface="Palatino" pitchFamily="2" charset="77"/>
                    <a:cs typeface="Goudy Type" panose="020F0502020204030204" pitchFamily="34" charset="0"/>
                  </a:rPr>
                  <a:t>Observed value of BAU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Palatino" pitchFamily="2" charset="77"/>
                        <a:cs typeface="Goudy Type" panose="020F0502020204030204" pitchFamily="34" charset="0"/>
                      </a:rPr>
                      <m:t>≃6⋅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Palatino" pitchFamily="2" charset="77"/>
                            <a:cs typeface="Goudy Type" panose="020F050202020403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Palatino" pitchFamily="2" charset="77"/>
                            <a:cs typeface="Goudy Type" panose="020F0502020204030204" pitchFamily="34" charset="0"/>
                          </a:rPr>
                          <m:t>10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Palatino" pitchFamily="2" charset="77"/>
                            <a:cs typeface="Goudy Type" panose="020F0502020204030204" pitchFamily="34" charset="0"/>
                          </a:rPr>
                          <m:t>−10</m:t>
                        </m:r>
                      </m:sup>
                    </m:sSup>
                  </m:oMath>
                </a14:m>
                <a:endParaRPr lang="en-DE" dirty="0">
                  <a:solidFill>
                    <a:schemeClr val="tx1"/>
                  </a:solidFill>
                  <a:latin typeface="Marker Felt Thin" panose="02000400000000000000" pitchFamily="2" charset="77"/>
                  <a:ea typeface="Palatino" pitchFamily="2" charset="77"/>
                  <a:cs typeface="Goudy Type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CFCD2D7-A266-2A16-37E0-7238FA1681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005" y="1349497"/>
                <a:ext cx="4294423" cy="14085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le 1">
            <a:extLst>
              <a:ext uri="{FF2B5EF4-FFF2-40B4-BE49-F238E27FC236}">
                <a16:creationId xmlns:a16="http://schemas.microsoft.com/office/drawing/2014/main" id="{90622DD7-D8C4-CAC0-0DF4-FE297D038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379" y="329183"/>
            <a:ext cx="4299798" cy="95992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DE" sz="3200" b="1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The Premise of interest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7137850-7F34-359D-552D-439C16366E54}"/>
              </a:ext>
            </a:extLst>
          </p:cNvPr>
          <p:cNvCxnSpPr/>
          <p:nvPr/>
        </p:nvCxnSpPr>
        <p:spPr>
          <a:xfrm>
            <a:off x="859493" y="1121664"/>
            <a:ext cx="4339684" cy="0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6ED662A-7C60-335C-E22D-A67138280984}"/>
              </a:ext>
            </a:extLst>
          </p:cNvPr>
          <p:cNvCxnSpPr>
            <a:cxnSpLocks/>
          </p:cNvCxnSpPr>
          <p:nvPr/>
        </p:nvCxnSpPr>
        <p:spPr>
          <a:xfrm flipH="1">
            <a:off x="5381871" y="1597152"/>
            <a:ext cx="2068491" cy="0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8BF83C8-AE0E-6D5B-BFB1-652A9AAF8A95}"/>
              </a:ext>
            </a:extLst>
          </p:cNvPr>
          <p:cNvSpPr txBox="1"/>
          <p:nvPr/>
        </p:nvSpPr>
        <p:spPr>
          <a:xfrm>
            <a:off x="7669248" y="1370398"/>
            <a:ext cx="26100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000" dirty="0">
                <a:highlight>
                  <a:srgbClr val="E0F8FD"/>
                </a:highlight>
                <a:latin typeface="Modern Love Caps" pitchFamily="82" charset="0"/>
              </a:rPr>
              <a:t>T</a:t>
            </a:r>
            <a:r>
              <a:rPr lang="en-GB" sz="2000" dirty="0">
                <a:highlight>
                  <a:srgbClr val="E0F8FD"/>
                </a:highlight>
                <a:latin typeface="Modern Love Caps" pitchFamily="82" charset="0"/>
              </a:rPr>
              <a:t>h</a:t>
            </a:r>
            <a:r>
              <a:rPr lang="en-DE" sz="2000" dirty="0">
                <a:highlight>
                  <a:srgbClr val="E0F8FD"/>
                </a:highlight>
                <a:latin typeface="Modern Love Caps" pitchFamily="82" charset="0"/>
              </a:rPr>
              <a:t>e STANDARD MODEL 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42E890-67A0-02F1-561E-E919FE90947F}"/>
              </a:ext>
            </a:extLst>
          </p:cNvPr>
          <p:cNvSpPr txBox="1"/>
          <p:nvPr/>
        </p:nvSpPr>
        <p:spPr>
          <a:xfrm>
            <a:off x="7292626" y="1815627"/>
            <a:ext cx="354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Smooth-crossover phase transition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6B4BEA7-8CF5-E183-607B-4224D590B943}"/>
              </a:ext>
            </a:extLst>
          </p:cNvPr>
          <p:cNvGrpSpPr/>
          <p:nvPr/>
        </p:nvGrpSpPr>
        <p:grpSpPr>
          <a:xfrm>
            <a:off x="7292626" y="2573402"/>
            <a:ext cx="4259820" cy="3567129"/>
            <a:chOff x="6042033" y="1234976"/>
            <a:chExt cx="5341980" cy="5143859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849D3C8-33AF-F4C6-184C-A6A1B41F33C2}"/>
                </a:ext>
              </a:extLst>
            </p:cNvPr>
            <p:cNvSpPr/>
            <p:nvPr/>
          </p:nvSpPr>
          <p:spPr>
            <a:xfrm rot="21412023">
              <a:off x="6967289" y="2658291"/>
              <a:ext cx="2616872" cy="531841"/>
            </a:xfrm>
            <a:custGeom>
              <a:avLst/>
              <a:gdLst>
                <a:gd name="connsiteX0" fmla="*/ 0 w 1082566"/>
                <a:gd name="connsiteY0" fmla="*/ 346841 h 346841"/>
                <a:gd name="connsiteX1" fmla="*/ 304800 w 1082566"/>
                <a:gd name="connsiteY1" fmla="*/ 220717 h 346841"/>
                <a:gd name="connsiteX2" fmla="*/ 409904 w 1082566"/>
                <a:gd name="connsiteY2" fmla="*/ 0 h 346841"/>
                <a:gd name="connsiteX3" fmla="*/ 651642 w 1082566"/>
                <a:gd name="connsiteY3" fmla="*/ 220717 h 346841"/>
                <a:gd name="connsiteX4" fmla="*/ 1082566 w 1082566"/>
                <a:gd name="connsiteY4" fmla="*/ 10510 h 346841"/>
                <a:gd name="connsiteX0" fmla="*/ 0 w 1082566"/>
                <a:gd name="connsiteY0" fmla="*/ 336331 h 336331"/>
                <a:gd name="connsiteX1" fmla="*/ 304800 w 1082566"/>
                <a:gd name="connsiteY1" fmla="*/ 210207 h 336331"/>
                <a:gd name="connsiteX2" fmla="*/ 439295 w 1082566"/>
                <a:gd name="connsiteY2" fmla="*/ 9458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1082566"/>
                <a:gd name="connsiteY0" fmla="*/ 336331 h 336331"/>
                <a:gd name="connsiteX1" fmla="*/ 231323 w 1082566"/>
                <a:gd name="connsiteY1" fmla="*/ 270112 h 336331"/>
                <a:gd name="connsiteX2" fmla="*/ 439295 w 1082566"/>
                <a:gd name="connsiteY2" fmla="*/ 9458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1082566"/>
                <a:gd name="connsiteY0" fmla="*/ 336331 h 336331"/>
                <a:gd name="connsiteX1" fmla="*/ 231323 w 1082566"/>
                <a:gd name="connsiteY1" fmla="*/ 270112 h 336331"/>
                <a:gd name="connsiteX2" fmla="*/ 439295 w 1082566"/>
                <a:gd name="connsiteY2" fmla="*/ 89331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976901"/>
                <a:gd name="connsiteY0" fmla="*/ 492237 h 492237"/>
                <a:gd name="connsiteX1" fmla="*/ 231323 w 976901"/>
                <a:gd name="connsiteY1" fmla="*/ 426018 h 492237"/>
                <a:gd name="connsiteX2" fmla="*/ 439295 w 976901"/>
                <a:gd name="connsiteY2" fmla="*/ 245237 h 492237"/>
                <a:gd name="connsiteX3" fmla="*/ 651642 w 976901"/>
                <a:gd name="connsiteY3" fmla="*/ 366113 h 492237"/>
                <a:gd name="connsiteX4" fmla="*/ 976901 w 976901"/>
                <a:gd name="connsiteY4" fmla="*/ 0 h 492237"/>
                <a:gd name="connsiteX0" fmla="*/ 0 w 976901"/>
                <a:gd name="connsiteY0" fmla="*/ 492237 h 492237"/>
                <a:gd name="connsiteX1" fmla="*/ 231323 w 976901"/>
                <a:gd name="connsiteY1" fmla="*/ 426018 h 492237"/>
                <a:gd name="connsiteX2" fmla="*/ 439295 w 976901"/>
                <a:gd name="connsiteY2" fmla="*/ 245237 h 492237"/>
                <a:gd name="connsiteX3" fmla="*/ 651642 w 976901"/>
                <a:gd name="connsiteY3" fmla="*/ 366113 h 492237"/>
                <a:gd name="connsiteX4" fmla="*/ 976901 w 976901"/>
                <a:gd name="connsiteY4" fmla="*/ 0 h 492237"/>
                <a:gd name="connsiteX0" fmla="*/ 0 w 976901"/>
                <a:gd name="connsiteY0" fmla="*/ 497441 h 497441"/>
                <a:gd name="connsiteX1" fmla="*/ 231323 w 976901"/>
                <a:gd name="connsiteY1" fmla="*/ 431222 h 497441"/>
                <a:gd name="connsiteX2" fmla="*/ 402766 w 976901"/>
                <a:gd name="connsiteY2" fmla="*/ 193 h 497441"/>
                <a:gd name="connsiteX3" fmla="*/ 651642 w 976901"/>
                <a:gd name="connsiteY3" fmla="*/ 371317 h 497441"/>
                <a:gd name="connsiteX4" fmla="*/ 976901 w 976901"/>
                <a:gd name="connsiteY4" fmla="*/ 5204 h 497441"/>
                <a:gd name="connsiteX0" fmla="*/ 0 w 976901"/>
                <a:gd name="connsiteY0" fmla="*/ 497516 h 497516"/>
                <a:gd name="connsiteX1" fmla="*/ 286721 w 976901"/>
                <a:gd name="connsiteY1" fmla="*/ 314841 h 497516"/>
                <a:gd name="connsiteX2" fmla="*/ 402766 w 976901"/>
                <a:gd name="connsiteY2" fmla="*/ 268 h 497516"/>
                <a:gd name="connsiteX3" fmla="*/ 651642 w 976901"/>
                <a:gd name="connsiteY3" fmla="*/ 371392 h 497516"/>
                <a:gd name="connsiteX4" fmla="*/ 976901 w 976901"/>
                <a:gd name="connsiteY4" fmla="*/ 5279 h 497516"/>
                <a:gd name="connsiteX0" fmla="*/ 0 w 976901"/>
                <a:gd name="connsiteY0" fmla="*/ 498716 h 498716"/>
                <a:gd name="connsiteX1" fmla="*/ 286721 w 976901"/>
                <a:gd name="connsiteY1" fmla="*/ 316041 h 498716"/>
                <a:gd name="connsiteX2" fmla="*/ 402766 w 976901"/>
                <a:gd name="connsiteY2" fmla="*/ 1468 h 498716"/>
                <a:gd name="connsiteX3" fmla="*/ 649561 w 976901"/>
                <a:gd name="connsiteY3" fmla="*/ 454330 h 498716"/>
                <a:gd name="connsiteX4" fmla="*/ 976901 w 976901"/>
                <a:gd name="connsiteY4" fmla="*/ 6479 h 498716"/>
                <a:gd name="connsiteX0" fmla="*/ 0 w 976901"/>
                <a:gd name="connsiteY0" fmla="*/ 497726 h 497726"/>
                <a:gd name="connsiteX1" fmla="*/ 223378 w 976901"/>
                <a:gd name="connsiteY1" fmla="*/ 369085 h 497726"/>
                <a:gd name="connsiteX2" fmla="*/ 402766 w 976901"/>
                <a:gd name="connsiteY2" fmla="*/ 478 h 497726"/>
                <a:gd name="connsiteX3" fmla="*/ 649561 w 976901"/>
                <a:gd name="connsiteY3" fmla="*/ 453340 h 497726"/>
                <a:gd name="connsiteX4" fmla="*/ 976901 w 976901"/>
                <a:gd name="connsiteY4" fmla="*/ 5489 h 497726"/>
                <a:gd name="connsiteX0" fmla="*/ 0 w 976901"/>
                <a:gd name="connsiteY0" fmla="*/ 600355 h 600355"/>
                <a:gd name="connsiteX1" fmla="*/ 223378 w 976901"/>
                <a:gd name="connsiteY1" fmla="*/ 471714 h 600355"/>
                <a:gd name="connsiteX2" fmla="*/ 400615 w 976901"/>
                <a:gd name="connsiteY2" fmla="*/ 374 h 600355"/>
                <a:gd name="connsiteX3" fmla="*/ 649561 w 976901"/>
                <a:gd name="connsiteY3" fmla="*/ 555969 h 600355"/>
                <a:gd name="connsiteX4" fmla="*/ 976901 w 976901"/>
                <a:gd name="connsiteY4" fmla="*/ 108118 h 600355"/>
                <a:gd name="connsiteX0" fmla="*/ 0 w 976901"/>
                <a:gd name="connsiteY0" fmla="*/ 600749 h 600749"/>
                <a:gd name="connsiteX1" fmla="*/ 205148 w 976901"/>
                <a:gd name="connsiteY1" fmla="*/ 439219 h 600749"/>
                <a:gd name="connsiteX2" fmla="*/ 400615 w 976901"/>
                <a:gd name="connsiteY2" fmla="*/ 768 h 600749"/>
                <a:gd name="connsiteX3" fmla="*/ 649561 w 976901"/>
                <a:gd name="connsiteY3" fmla="*/ 556363 h 600749"/>
                <a:gd name="connsiteX4" fmla="*/ 976901 w 976901"/>
                <a:gd name="connsiteY4" fmla="*/ 108512 h 600749"/>
                <a:gd name="connsiteX0" fmla="*/ 0 w 976901"/>
                <a:gd name="connsiteY0" fmla="*/ 600123 h 600123"/>
                <a:gd name="connsiteX1" fmla="*/ 205148 w 976901"/>
                <a:gd name="connsiteY1" fmla="*/ 438593 h 600123"/>
                <a:gd name="connsiteX2" fmla="*/ 400615 w 976901"/>
                <a:gd name="connsiteY2" fmla="*/ 142 h 600123"/>
                <a:gd name="connsiteX3" fmla="*/ 679897 w 976901"/>
                <a:gd name="connsiteY3" fmla="*/ 487572 h 600123"/>
                <a:gd name="connsiteX4" fmla="*/ 976901 w 976901"/>
                <a:gd name="connsiteY4" fmla="*/ 107886 h 600123"/>
                <a:gd name="connsiteX0" fmla="*/ 0 w 1364375"/>
                <a:gd name="connsiteY0" fmla="*/ 680401 h 680401"/>
                <a:gd name="connsiteX1" fmla="*/ 592622 w 1364375"/>
                <a:gd name="connsiteY1" fmla="*/ 438598 h 680401"/>
                <a:gd name="connsiteX2" fmla="*/ 788089 w 1364375"/>
                <a:gd name="connsiteY2" fmla="*/ 147 h 680401"/>
                <a:gd name="connsiteX3" fmla="*/ 1067371 w 1364375"/>
                <a:gd name="connsiteY3" fmla="*/ 487577 h 680401"/>
                <a:gd name="connsiteX4" fmla="*/ 1364375 w 1364375"/>
                <a:gd name="connsiteY4" fmla="*/ 107891 h 680401"/>
                <a:gd name="connsiteX0" fmla="*/ 0 w 1403023"/>
                <a:gd name="connsiteY0" fmla="*/ 665364 h 665364"/>
                <a:gd name="connsiteX1" fmla="*/ 631270 w 1403023"/>
                <a:gd name="connsiteY1" fmla="*/ 438598 h 665364"/>
                <a:gd name="connsiteX2" fmla="*/ 826737 w 1403023"/>
                <a:gd name="connsiteY2" fmla="*/ 147 h 665364"/>
                <a:gd name="connsiteX3" fmla="*/ 1106019 w 1403023"/>
                <a:gd name="connsiteY3" fmla="*/ 487577 h 665364"/>
                <a:gd name="connsiteX4" fmla="*/ 1403023 w 1403023"/>
                <a:gd name="connsiteY4" fmla="*/ 107891 h 665364"/>
                <a:gd name="connsiteX0" fmla="*/ 0 w 1403023"/>
                <a:gd name="connsiteY0" fmla="*/ 665360 h 665360"/>
                <a:gd name="connsiteX1" fmla="*/ 273515 w 1403023"/>
                <a:gd name="connsiteY1" fmla="*/ 604228 h 665360"/>
                <a:gd name="connsiteX2" fmla="*/ 631270 w 1403023"/>
                <a:gd name="connsiteY2" fmla="*/ 438594 h 665360"/>
                <a:gd name="connsiteX3" fmla="*/ 826737 w 1403023"/>
                <a:gd name="connsiteY3" fmla="*/ 143 h 665360"/>
                <a:gd name="connsiteX4" fmla="*/ 1106019 w 1403023"/>
                <a:gd name="connsiteY4" fmla="*/ 487573 h 665360"/>
                <a:gd name="connsiteX5" fmla="*/ 1403023 w 1403023"/>
                <a:gd name="connsiteY5" fmla="*/ 107887 h 665360"/>
                <a:gd name="connsiteX0" fmla="*/ 0 w 1403023"/>
                <a:gd name="connsiteY0" fmla="*/ 665362 h 667016"/>
                <a:gd name="connsiteX1" fmla="*/ 282179 w 1403023"/>
                <a:gd name="connsiteY1" fmla="*/ 647206 h 667016"/>
                <a:gd name="connsiteX2" fmla="*/ 631270 w 1403023"/>
                <a:gd name="connsiteY2" fmla="*/ 438596 h 667016"/>
                <a:gd name="connsiteX3" fmla="*/ 826737 w 1403023"/>
                <a:gd name="connsiteY3" fmla="*/ 145 h 667016"/>
                <a:gd name="connsiteX4" fmla="*/ 1106019 w 1403023"/>
                <a:gd name="connsiteY4" fmla="*/ 487575 h 667016"/>
                <a:gd name="connsiteX5" fmla="*/ 1403023 w 1403023"/>
                <a:gd name="connsiteY5" fmla="*/ 107889 h 667016"/>
                <a:gd name="connsiteX0" fmla="*/ 0 w 1291144"/>
                <a:gd name="connsiteY0" fmla="*/ 678528 h 678528"/>
                <a:gd name="connsiteX1" fmla="*/ 170300 w 1291144"/>
                <a:gd name="connsiteY1" fmla="*/ 647206 h 678528"/>
                <a:gd name="connsiteX2" fmla="*/ 519391 w 1291144"/>
                <a:gd name="connsiteY2" fmla="*/ 438596 h 678528"/>
                <a:gd name="connsiteX3" fmla="*/ 714858 w 1291144"/>
                <a:gd name="connsiteY3" fmla="*/ 145 h 678528"/>
                <a:gd name="connsiteX4" fmla="*/ 994140 w 1291144"/>
                <a:gd name="connsiteY4" fmla="*/ 487575 h 678528"/>
                <a:gd name="connsiteX5" fmla="*/ 1291144 w 1291144"/>
                <a:gd name="connsiteY5" fmla="*/ 107889 h 678528"/>
                <a:gd name="connsiteX0" fmla="*/ 0 w 1291144"/>
                <a:gd name="connsiteY0" fmla="*/ 678529 h 681369"/>
                <a:gd name="connsiteX1" fmla="*/ 208948 w 1291144"/>
                <a:gd name="connsiteY1" fmla="*/ 662245 h 681369"/>
                <a:gd name="connsiteX2" fmla="*/ 519391 w 1291144"/>
                <a:gd name="connsiteY2" fmla="*/ 438597 h 681369"/>
                <a:gd name="connsiteX3" fmla="*/ 714858 w 1291144"/>
                <a:gd name="connsiteY3" fmla="*/ 146 h 681369"/>
                <a:gd name="connsiteX4" fmla="*/ 994140 w 1291144"/>
                <a:gd name="connsiteY4" fmla="*/ 487576 h 681369"/>
                <a:gd name="connsiteX5" fmla="*/ 1291144 w 1291144"/>
                <a:gd name="connsiteY5" fmla="*/ 107890 h 681369"/>
                <a:gd name="connsiteX0" fmla="*/ 0 w 1291144"/>
                <a:gd name="connsiteY0" fmla="*/ 678412 h 681252"/>
                <a:gd name="connsiteX1" fmla="*/ 208948 w 1291144"/>
                <a:gd name="connsiteY1" fmla="*/ 662128 h 681252"/>
                <a:gd name="connsiteX2" fmla="*/ 444297 w 1291144"/>
                <a:gd name="connsiteY2" fmla="*/ 513555 h 681252"/>
                <a:gd name="connsiteX3" fmla="*/ 714858 w 1291144"/>
                <a:gd name="connsiteY3" fmla="*/ 29 h 681252"/>
                <a:gd name="connsiteX4" fmla="*/ 994140 w 1291144"/>
                <a:gd name="connsiteY4" fmla="*/ 487459 h 681252"/>
                <a:gd name="connsiteX5" fmla="*/ 1291144 w 1291144"/>
                <a:gd name="connsiteY5" fmla="*/ 107773 h 681252"/>
                <a:gd name="connsiteX0" fmla="*/ 0 w 1291144"/>
                <a:gd name="connsiteY0" fmla="*/ 632421 h 635261"/>
                <a:gd name="connsiteX1" fmla="*/ 208948 w 1291144"/>
                <a:gd name="connsiteY1" fmla="*/ 616137 h 635261"/>
                <a:gd name="connsiteX2" fmla="*/ 444297 w 1291144"/>
                <a:gd name="connsiteY2" fmla="*/ 467564 h 635261"/>
                <a:gd name="connsiteX3" fmla="*/ 660020 w 1291144"/>
                <a:gd name="connsiteY3" fmla="*/ 32 h 635261"/>
                <a:gd name="connsiteX4" fmla="*/ 994140 w 1291144"/>
                <a:gd name="connsiteY4" fmla="*/ 441468 h 635261"/>
                <a:gd name="connsiteX5" fmla="*/ 1291144 w 1291144"/>
                <a:gd name="connsiteY5" fmla="*/ 61782 h 635261"/>
                <a:gd name="connsiteX0" fmla="*/ 0 w 1291144"/>
                <a:gd name="connsiteY0" fmla="*/ 633206 h 636046"/>
                <a:gd name="connsiteX1" fmla="*/ 208948 w 1291144"/>
                <a:gd name="connsiteY1" fmla="*/ 616922 h 636046"/>
                <a:gd name="connsiteX2" fmla="*/ 444297 w 1291144"/>
                <a:gd name="connsiteY2" fmla="*/ 468349 h 636046"/>
                <a:gd name="connsiteX3" fmla="*/ 660020 w 1291144"/>
                <a:gd name="connsiteY3" fmla="*/ 817 h 636046"/>
                <a:gd name="connsiteX4" fmla="*/ 894120 w 1291144"/>
                <a:gd name="connsiteY4" fmla="*/ 346570 h 636046"/>
                <a:gd name="connsiteX5" fmla="*/ 1291144 w 1291144"/>
                <a:gd name="connsiteY5" fmla="*/ 62567 h 636046"/>
                <a:gd name="connsiteX0" fmla="*/ 0 w 1291144"/>
                <a:gd name="connsiteY0" fmla="*/ 633206 h 660982"/>
                <a:gd name="connsiteX1" fmla="*/ 213013 w 1291144"/>
                <a:gd name="connsiteY1" fmla="*/ 648868 h 660982"/>
                <a:gd name="connsiteX2" fmla="*/ 444297 w 1291144"/>
                <a:gd name="connsiteY2" fmla="*/ 468349 h 660982"/>
                <a:gd name="connsiteX3" fmla="*/ 660020 w 1291144"/>
                <a:gd name="connsiteY3" fmla="*/ 817 h 660982"/>
                <a:gd name="connsiteX4" fmla="*/ 894120 w 1291144"/>
                <a:gd name="connsiteY4" fmla="*/ 346570 h 660982"/>
                <a:gd name="connsiteX5" fmla="*/ 1291144 w 1291144"/>
                <a:gd name="connsiteY5" fmla="*/ 62567 h 660982"/>
                <a:gd name="connsiteX0" fmla="*/ 0 w 1282746"/>
                <a:gd name="connsiteY0" fmla="*/ 686639 h 686639"/>
                <a:gd name="connsiteX1" fmla="*/ 204615 w 1282746"/>
                <a:gd name="connsiteY1" fmla="*/ 648868 h 686639"/>
                <a:gd name="connsiteX2" fmla="*/ 435899 w 1282746"/>
                <a:gd name="connsiteY2" fmla="*/ 468349 h 686639"/>
                <a:gd name="connsiteX3" fmla="*/ 651622 w 1282746"/>
                <a:gd name="connsiteY3" fmla="*/ 817 h 686639"/>
                <a:gd name="connsiteX4" fmla="*/ 885722 w 1282746"/>
                <a:gd name="connsiteY4" fmla="*/ 346570 h 686639"/>
                <a:gd name="connsiteX5" fmla="*/ 1282746 w 1282746"/>
                <a:gd name="connsiteY5" fmla="*/ 62567 h 686639"/>
                <a:gd name="connsiteX0" fmla="*/ 0 w 1307600"/>
                <a:gd name="connsiteY0" fmla="*/ 704692 h 704692"/>
                <a:gd name="connsiteX1" fmla="*/ 229469 w 1307600"/>
                <a:gd name="connsiteY1" fmla="*/ 648868 h 704692"/>
                <a:gd name="connsiteX2" fmla="*/ 460753 w 1307600"/>
                <a:gd name="connsiteY2" fmla="*/ 468349 h 704692"/>
                <a:gd name="connsiteX3" fmla="*/ 676476 w 1307600"/>
                <a:gd name="connsiteY3" fmla="*/ 817 h 704692"/>
                <a:gd name="connsiteX4" fmla="*/ 910576 w 1307600"/>
                <a:gd name="connsiteY4" fmla="*/ 346570 h 704692"/>
                <a:gd name="connsiteX5" fmla="*/ 1307600 w 1307600"/>
                <a:gd name="connsiteY5" fmla="*/ 62567 h 704692"/>
                <a:gd name="connsiteX0" fmla="*/ 0 w 1307600"/>
                <a:gd name="connsiteY0" fmla="*/ 704761 h 704761"/>
                <a:gd name="connsiteX1" fmla="*/ 229469 w 1307600"/>
                <a:gd name="connsiteY1" fmla="*/ 648937 h 704761"/>
                <a:gd name="connsiteX2" fmla="*/ 416708 w 1307600"/>
                <a:gd name="connsiteY2" fmla="*/ 473725 h 704761"/>
                <a:gd name="connsiteX3" fmla="*/ 676476 w 1307600"/>
                <a:gd name="connsiteY3" fmla="*/ 886 h 704761"/>
                <a:gd name="connsiteX4" fmla="*/ 910576 w 1307600"/>
                <a:gd name="connsiteY4" fmla="*/ 346639 h 704761"/>
                <a:gd name="connsiteX5" fmla="*/ 1307600 w 1307600"/>
                <a:gd name="connsiteY5" fmla="*/ 62636 h 704761"/>
                <a:gd name="connsiteX0" fmla="*/ 0 w 1307600"/>
                <a:gd name="connsiteY0" fmla="*/ 704761 h 704761"/>
                <a:gd name="connsiteX1" fmla="*/ 165168 w 1307600"/>
                <a:gd name="connsiteY1" fmla="*/ 683327 h 704761"/>
                <a:gd name="connsiteX2" fmla="*/ 416708 w 1307600"/>
                <a:gd name="connsiteY2" fmla="*/ 473725 h 704761"/>
                <a:gd name="connsiteX3" fmla="*/ 676476 w 1307600"/>
                <a:gd name="connsiteY3" fmla="*/ 886 h 704761"/>
                <a:gd name="connsiteX4" fmla="*/ 910576 w 1307600"/>
                <a:gd name="connsiteY4" fmla="*/ 346639 h 704761"/>
                <a:gd name="connsiteX5" fmla="*/ 1307600 w 1307600"/>
                <a:gd name="connsiteY5" fmla="*/ 62636 h 704761"/>
                <a:gd name="connsiteX0" fmla="*/ 0 w 1307600"/>
                <a:gd name="connsiteY0" fmla="*/ 704520 h 704520"/>
                <a:gd name="connsiteX1" fmla="*/ 165168 w 1307600"/>
                <a:gd name="connsiteY1" fmla="*/ 683086 h 704520"/>
                <a:gd name="connsiteX2" fmla="*/ 416708 w 1307600"/>
                <a:gd name="connsiteY2" fmla="*/ 473484 h 704520"/>
                <a:gd name="connsiteX3" fmla="*/ 676476 w 1307600"/>
                <a:gd name="connsiteY3" fmla="*/ 645 h 704520"/>
                <a:gd name="connsiteX4" fmla="*/ 957993 w 1307600"/>
                <a:gd name="connsiteY4" fmla="*/ 363408 h 704520"/>
                <a:gd name="connsiteX5" fmla="*/ 1307600 w 1307600"/>
                <a:gd name="connsiteY5" fmla="*/ 62395 h 704520"/>
                <a:gd name="connsiteX0" fmla="*/ 0 w 1271075"/>
                <a:gd name="connsiteY0" fmla="*/ 704520 h 704520"/>
                <a:gd name="connsiteX1" fmla="*/ 165168 w 1271075"/>
                <a:gd name="connsiteY1" fmla="*/ 683086 h 704520"/>
                <a:gd name="connsiteX2" fmla="*/ 416708 w 1271075"/>
                <a:gd name="connsiteY2" fmla="*/ 473484 h 704520"/>
                <a:gd name="connsiteX3" fmla="*/ 676476 w 1271075"/>
                <a:gd name="connsiteY3" fmla="*/ 645 h 704520"/>
                <a:gd name="connsiteX4" fmla="*/ 957993 w 1271075"/>
                <a:gd name="connsiteY4" fmla="*/ 363408 h 704520"/>
                <a:gd name="connsiteX5" fmla="*/ 1271075 w 1271075"/>
                <a:gd name="connsiteY5" fmla="*/ 35235 h 704520"/>
                <a:gd name="connsiteX0" fmla="*/ 0 w 1271075"/>
                <a:gd name="connsiteY0" fmla="*/ 706158 h 706158"/>
                <a:gd name="connsiteX1" fmla="*/ 165168 w 1271075"/>
                <a:gd name="connsiteY1" fmla="*/ 684724 h 706158"/>
                <a:gd name="connsiteX2" fmla="*/ 404169 w 1271075"/>
                <a:gd name="connsiteY2" fmla="*/ 579785 h 706158"/>
                <a:gd name="connsiteX3" fmla="*/ 676476 w 1271075"/>
                <a:gd name="connsiteY3" fmla="*/ 2283 h 706158"/>
                <a:gd name="connsiteX4" fmla="*/ 957993 w 1271075"/>
                <a:gd name="connsiteY4" fmla="*/ 365046 h 706158"/>
                <a:gd name="connsiteX5" fmla="*/ 1271075 w 1271075"/>
                <a:gd name="connsiteY5" fmla="*/ 36873 h 706158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57993 w 1271075"/>
                <a:gd name="connsiteY4" fmla="*/ 328173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21433 w 1271075"/>
                <a:gd name="connsiteY2" fmla="*/ 640469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791361"/>
                <a:gd name="connsiteX1" fmla="*/ 165168 w 1271075"/>
                <a:gd name="connsiteY1" fmla="*/ 647851 h 791361"/>
                <a:gd name="connsiteX2" fmla="*/ 531142 w 1271075"/>
                <a:gd name="connsiteY2" fmla="*/ 791360 h 791361"/>
                <a:gd name="connsiteX3" fmla="*/ 767791 w 1271075"/>
                <a:gd name="connsiteY3" fmla="*/ 644835 h 791361"/>
                <a:gd name="connsiteX4" fmla="*/ 987869 w 1271075"/>
                <a:gd name="connsiteY4" fmla="*/ 512126 h 791361"/>
                <a:gd name="connsiteX5" fmla="*/ 1271075 w 1271075"/>
                <a:gd name="connsiteY5" fmla="*/ 0 h 791361"/>
                <a:gd name="connsiteX0" fmla="*/ 0 w 1275998"/>
                <a:gd name="connsiteY0" fmla="*/ 668705 h 791361"/>
                <a:gd name="connsiteX1" fmla="*/ 170091 w 1275998"/>
                <a:gd name="connsiteY1" fmla="*/ 647851 h 791361"/>
                <a:gd name="connsiteX2" fmla="*/ 536065 w 1275998"/>
                <a:gd name="connsiteY2" fmla="*/ 791360 h 791361"/>
                <a:gd name="connsiteX3" fmla="*/ 772714 w 1275998"/>
                <a:gd name="connsiteY3" fmla="*/ 644835 h 791361"/>
                <a:gd name="connsiteX4" fmla="*/ 992792 w 1275998"/>
                <a:gd name="connsiteY4" fmla="*/ 512126 h 791361"/>
                <a:gd name="connsiteX5" fmla="*/ 1275998 w 1275998"/>
                <a:gd name="connsiteY5" fmla="*/ 0 h 791361"/>
                <a:gd name="connsiteX0" fmla="*/ 0 w 1275998"/>
                <a:gd name="connsiteY0" fmla="*/ 668705 h 791548"/>
                <a:gd name="connsiteX1" fmla="*/ 193893 w 1275998"/>
                <a:gd name="connsiteY1" fmla="*/ 682493 h 791548"/>
                <a:gd name="connsiteX2" fmla="*/ 536065 w 1275998"/>
                <a:gd name="connsiteY2" fmla="*/ 791360 h 791548"/>
                <a:gd name="connsiteX3" fmla="*/ 772714 w 1275998"/>
                <a:gd name="connsiteY3" fmla="*/ 644835 h 791548"/>
                <a:gd name="connsiteX4" fmla="*/ 992792 w 1275998"/>
                <a:gd name="connsiteY4" fmla="*/ 512126 h 791548"/>
                <a:gd name="connsiteX5" fmla="*/ 1275998 w 1275998"/>
                <a:gd name="connsiteY5" fmla="*/ 0 h 791548"/>
                <a:gd name="connsiteX0" fmla="*/ 0 w 1275998"/>
                <a:gd name="connsiteY0" fmla="*/ 668705 h 791548"/>
                <a:gd name="connsiteX1" fmla="*/ 193893 w 1275998"/>
                <a:gd name="connsiteY1" fmla="*/ 682493 h 791548"/>
                <a:gd name="connsiteX2" fmla="*/ 536065 w 1275998"/>
                <a:gd name="connsiteY2" fmla="*/ 791360 h 791548"/>
                <a:gd name="connsiteX3" fmla="*/ 772714 w 1275998"/>
                <a:gd name="connsiteY3" fmla="*/ 644835 h 791548"/>
                <a:gd name="connsiteX4" fmla="*/ 992792 w 1275998"/>
                <a:gd name="connsiteY4" fmla="*/ 512126 h 791548"/>
                <a:gd name="connsiteX5" fmla="*/ 1275998 w 1275998"/>
                <a:gd name="connsiteY5" fmla="*/ 0 h 791548"/>
                <a:gd name="connsiteX0" fmla="*/ 0 w 1275998"/>
                <a:gd name="connsiteY0" fmla="*/ 668705 h 790392"/>
                <a:gd name="connsiteX1" fmla="*/ 193893 w 1275998"/>
                <a:gd name="connsiteY1" fmla="*/ 682493 h 790392"/>
                <a:gd name="connsiteX2" fmla="*/ 526221 w 1275998"/>
                <a:gd name="connsiteY2" fmla="*/ 790203 h 790392"/>
                <a:gd name="connsiteX3" fmla="*/ 772714 w 1275998"/>
                <a:gd name="connsiteY3" fmla="*/ 644835 h 790392"/>
                <a:gd name="connsiteX4" fmla="*/ 992792 w 1275998"/>
                <a:gd name="connsiteY4" fmla="*/ 512126 h 790392"/>
                <a:gd name="connsiteX5" fmla="*/ 1275998 w 1275998"/>
                <a:gd name="connsiteY5" fmla="*/ 0 h 790392"/>
                <a:gd name="connsiteX0" fmla="*/ 0 w 1275998"/>
                <a:gd name="connsiteY0" fmla="*/ 668705 h 790392"/>
                <a:gd name="connsiteX1" fmla="*/ 193893 w 1275998"/>
                <a:gd name="connsiteY1" fmla="*/ 682493 h 790392"/>
                <a:gd name="connsiteX2" fmla="*/ 526221 w 1275998"/>
                <a:gd name="connsiteY2" fmla="*/ 790203 h 790392"/>
                <a:gd name="connsiteX3" fmla="*/ 772714 w 1275998"/>
                <a:gd name="connsiteY3" fmla="*/ 644835 h 790392"/>
                <a:gd name="connsiteX4" fmla="*/ 954222 w 1275998"/>
                <a:gd name="connsiteY4" fmla="*/ 475745 h 790392"/>
                <a:gd name="connsiteX5" fmla="*/ 1275998 w 1275998"/>
                <a:gd name="connsiteY5" fmla="*/ 0 h 790392"/>
                <a:gd name="connsiteX0" fmla="*/ 0 w 1275998"/>
                <a:gd name="connsiteY0" fmla="*/ 668705 h 794782"/>
                <a:gd name="connsiteX1" fmla="*/ 193893 w 1275998"/>
                <a:gd name="connsiteY1" fmla="*/ 682493 h 794782"/>
                <a:gd name="connsiteX2" fmla="*/ 526221 w 1275998"/>
                <a:gd name="connsiteY2" fmla="*/ 790203 h 794782"/>
                <a:gd name="connsiteX3" fmla="*/ 715876 w 1275998"/>
                <a:gd name="connsiteY3" fmla="*/ 744286 h 794782"/>
                <a:gd name="connsiteX4" fmla="*/ 954222 w 1275998"/>
                <a:gd name="connsiteY4" fmla="*/ 475745 h 794782"/>
                <a:gd name="connsiteX5" fmla="*/ 1275998 w 1275998"/>
                <a:gd name="connsiteY5" fmla="*/ 0 h 794782"/>
                <a:gd name="connsiteX0" fmla="*/ 0 w 1275998"/>
                <a:gd name="connsiteY0" fmla="*/ 668705 h 792843"/>
                <a:gd name="connsiteX1" fmla="*/ 193893 w 1275998"/>
                <a:gd name="connsiteY1" fmla="*/ 682493 h 792843"/>
                <a:gd name="connsiteX2" fmla="*/ 526221 w 1275998"/>
                <a:gd name="connsiteY2" fmla="*/ 790203 h 792843"/>
                <a:gd name="connsiteX3" fmla="*/ 715876 w 1275998"/>
                <a:gd name="connsiteY3" fmla="*/ 744286 h 792843"/>
                <a:gd name="connsiteX4" fmla="*/ 917072 w 1275998"/>
                <a:gd name="connsiteY4" fmla="*/ 577513 h 792843"/>
                <a:gd name="connsiteX5" fmla="*/ 1275998 w 1275998"/>
                <a:gd name="connsiteY5" fmla="*/ 0 h 792843"/>
                <a:gd name="connsiteX0" fmla="*/ 0 w 1196165"/>
                <a:gd name="connsiteY0" fmla="*/ 635644 h 759782"/>
                <a:gd name="connsiteX1" fmla="*/ 193893 w 1196165"/>
                <a:gd name="connsiteY1" fmla="*/ 649432 h 759782"/>
                <a:gd name="connsiteX2" fmla="*/ 526221 w 1196165"/>
                <a:gd name="connsiteY2" fmla="*/ 757142 h 759782"/>
                <a:gd name="connsiteX3" fmla="*/ 715876 w 1196165"/>
                <a:gd name="connsiteY3" fmla="*/ 711225 h 759782"/>
                <a:gd name="connsiteX4" fmla="*/ 917072 w 1196165"/>
                <a:gd name="connsiteY4" fmla="*/ 544452 h 759782"/>
                <a:gd name="connsiteX5" fmla="*/ 1196165 w 1196165"/>
                <a:gd name="connsiteY5" fmla="*/ 0 h 759782"/>
                <a:gd name="connsiteX0" fmla="*/ 0 w 1196165"/>
                <a:gd name="connsiteY0" fmla="*/ 635644 h 760601"/>
                <a:gd name="connsiteX1" fmla="*/ 169551 w 1196165"/>
                <a:gd name="connsiteY1" fmla="*/ 635952 h 760601"/>
                <a:gd name="connsiteX2" fmla="*/ 526221 w 1196165"/>
                <a:gd name="connsiteY2" fmla="*/ 757142 h 760601"/>
                <a:gd name="connsiteX3" fmla="*/ 715876 w 1196165"/>
                <a:gd name="connsiteY3" fmla="*/ 711225 h 760601"/>
                <a:gd name="connsiteX4" fmla="*/ 917072 w 1196165"/>
                <a:gd name="connsiteY4" fmla="*/ 544452 h 760601"/>
                <a:gd name="connsiteX5" fmla="*/ 1196165 w 1196165"/>
                <a:gd name="connsiteY5" fmla="*/ 0 h 760601"/>
                <a:gd name="connsiteX0" fmla="*/ 0 w 1196165"/>
                <a:gd name="connsiteY0" fmla="*/ 635644 h 760601"/>
                <a:gd name="connsiteX1" fmla="*/ 169551 w 1196165"/>
                <a:gd name="connsiteY1" fmla="*/ 635952 h 760601"/>
                <a:gd name="connsiteX2" fmla="*/ 526221 w 1196165"/>
                <a:gd name="connsiteY2" fmla="*/ 757142 h 760601"/>
                <a:gd name="connsiteX3" fmla="*/ 715876 w 1196165"/>
                <a:gd name="connsiteY3" fmla="*/ 711225 h 760601"/>
                <a:gd name="connsiteX4" fmla="*/ 917072 w 1196165"/>
                <a:gd name="connsiteY4" fmla="*/ 544452 h 760601"/>
                <a:gd name="connsiteX5" fmla="*/ 1196165 w 1196165"/>
                <a:gd name="connsiteY5" fmla="*/ 0 h 760601"/>
                <a:gd name="connsiteX0" fmla="*/ 0 w 1196165"/>
                <a:gd name="connsiteY0" fmla="*/ 635644 h 760601"/>
                <a:gd name="connsiteX1" fmla="*/ 169551 w 1196165"/>
                <a:gd name="connsiteY1" fmla="*/ 635952 h 760601"/>
                <a:gd name="connsiteX2" fmla="*/ 526221 w 1196165"/>
                <a:gd name="connsiteY2" fmla="*/ 757142 h 760601"/>
                <a:gd name="connsiteX3" fmla="*/ 715876 w 1196165"/>
                <a:gd name="connsiteY3" fmla="*/ 711225 h 760601"/>
                <a:gd name="connsiteX4" fmla="*/ 917072 w 1196165"/>
                <a:gd name="connsiteY4" fmla="*/ 544452 h 760601"/>
                <a:gd name="connsiteX5" fmla="*/ 1196165 w 1196165"/>
                <a:gd name="connsiteY5" fmla="*/ 0 h 760601"/>
                <a:gd name="connsiteX0" fmla="*/ 0 w 1186662"/>
                <a:gd name="connsiteY0" fmla="*/ 456326 h 581283"/>
                <a:gd name="connsiteX1" fmla="*/ 169551 w 1186662"/>
                <a:gd name="connsiteY1" fmla="*/ 456634 h 581283"/>
                <a:gd name="connsiteX2" fmla="*/ 526221 w 1186662"/>
                <a:gd name="connsiteY2" fmla="*/ 577824 h 581283"/>
                <a:gd name="connsiteX3" fmla="*/ 715876 w 1186662"/>
                <a:gd name="connsiteY3" fmla="*/ 531907 h 581283"/>
                <a:gd name="connsiteX4" fmla="*/ 917072 w 1186662"/>
                <a:gd name="connsiteY4" fmla="*/ 365134 h 581283"/>
                <a:gd name="connsiteX5" fmla="*/ 1186662 w 1186662"/>
                <a:gd name="connsiteY5" fmla="*/ 0 h 581283"/>
                <a:gd name="connsiteX0" fmla="*/ 0 w 1185045"/>
                <a:gd name="connsiteY0" fmla="*/ 392832 h 517789"/>
                <a:gd name="connsiteX1" fmla="*/ 169551 w 1185045"/>
                <a:gd name="connsiteY1" fmla="*/ 393140 h 517789"/>
                <a:gd name="connsiteX2" fmla="*/ 526221 w 1185045"/>
                <a:gd name="connsiteY2" fmla="*/ 514330 h 517789"/>
                <a:gd name="connsiteX3" fmla="*/ 715876 w 1185045"/>
                <a:gd name="connsiteY3" fmla="*/ 468413 h 517789"/>
                <a:gd name="connsiteX4" fmla="*/ 917072 w 1185045"/>
                <a:gd name="connsiteY4" fmla="*/ 301640 h 517789"/>
                <a:gd name="connsiteX5" fmla="*/ 1185045 w 1185045"/>
                <a:gd name="connsiteY5" fmla="*/ 0 h 517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5045" h="517789">
                  <a:moveTo>
                    <a:pt x="0" y="392832"/>
                  </a:moveTo>
                  <a:cubicBezTo>
                    <a:pt x="45586" y="382643"/>
                    <a:pt x="129945" y="374971"/>
                    <a:pt x="169551" y="393140"/>
                  </a:cubicBezTo>
                  <a:cubicBezTo>
                    <a:pt x="278339" y="408837"/>
                    <a:pt x="435167" y="501784"/>
                    <a:pt x="526221" y="514330"/>
                  </a:cubicBezTo>
                  <a:cubicBezTo>
                    <a:pt x="617275" y="526876"/>
                    <a:pt x="650734" y="503861"/>
                    <a:pt x="715876" y="468413"/>
                  </a:cubicBezTo>
                  <a:cubicBezTo>
                    <a:pt x="781018" y="432965"/>
                    <a:pt x="812652" y="385706"/>
                    <a:pt x="917072" y="301640"/>
                  </a:cubicBezTo>
                  <a:cubicBezTo>
                    <a:pt x="987308" y="202939"/>
                    <a:pt x="1061837" y="181973"/>
                    <a:pt x="1185045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067CD31D-0221-A085-16F7-1FB0F524C48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972467" y="1234976"/>
              <a:ext cx="6739" cy="383348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65C35A47-3B61-5DD2-4530-C62F8995D8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79206" y="5025605"/>
              <a:ext cx="3305927" cy="4285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 descr="A black circle with stars and planets in the background&#10;&#10;Description automatically generated">
              <a:extLst>
                <a:ext uri="{FF2B5EF4-FFF2-40B4-BE49-F238E27FC236}">
                  <a16:creationId xmlns:a16="http://schemas.microsoft.com/office/drawing/2014/main" id="{6E6B1513-3457-9D41-25B7-585DCC9F3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t="1750" r="5807" b="5684"/>
            <a:stretch/>
          </p:blipFill>
          <p:spPr>
            <a:xfrm flipH="1">
              <a:off x="6908764" y="1940184"/>
              <a:ext cx="184958" cy="181760"/>
            </a:xfrm>
            <a:prstGeom prst="rect">
              <a:avLst/>
            </a:prstGeom>
          </p:spPr>
        </p:pic>
        <p:pic>
          <p:nvPicPr>
            <p:cNvPr id="21" name="Picture 20" descr="A black circle with stars and planets in the background&#10;&#10;Description automatically generated">
              <a:extLst>
                <a:ext uri="{FF2B5EF4-FFF2-40B4-BE49-F238E27FC236}">
                  <a16:creationId xmlns:a16="http://schemas.microsoft.com/office/drawing/2014/main" id="{73A3262B-8FEB-441A-1505-DF179AF2E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t="1750" r="5807" b="5684"/>
            <a:stretch/>
          </p:blipFill>
          <p:spPr>
            <a:xfrm flipH="1">
              <a:off x="6929051" y="2349901"/>
              <a:ext cx="184958" cy="181760"/>
            </a:xfrm>
            <a:prstGeom prst="rect">
              <a:avLst/>
            </a:prstGeom>
          </p:spPr>
        </p:pic>
        <p:pic>
          <p:nvPicPr>
            <p:cNvPr id="22" name="Picture 21" descr="A black circle with stars and planets in the background&#10;&#10;Description automatically generated">
              <a:extLst>
                <a:ext uri="{FF2B5EF4-FFF2-40B4-BE49-F238E27FC236}">
                  <a16:creationId xmlns:a16="http://schemas.microsoft.com/office/drawing/2014/main" id="{76BDB944-E81E-B3BF-5461-BEAF138A2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t="1750" r="5807" b="5684"/>
            <a:stretch/>
          </p:blipFill>
          <p:spPr>
            <a:xfrm flipH="1">
              <a:off x="7415857" y="2933377"/>
              <a:ext cx="184958" cy="181760"/>
            </a:xfrm>
            <a:prstGeom prst="rect">
              <a:avLst/>
            </a:prstGeom>
          </p:spPr>
        </p:pic>
        <p:pic>
          <p:nvPicPr>
            <p:cNvPr id="23" name="Picture 22" descr="A black circle with stars and planets in the background&#10;&#10;Description automatically generated">
              <a:extLst>
                <a:ext uri="{FF2B5EF4-FFF2-40B4-BE49-F238E27FC236}">
                  <a16:creationId xmlns:a16="http://schemas.microsoft.com/office/drawing/2014/main" id="{8A1EB753-A616-DBAD-7E4E-372887EFC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t="1750" r="5807" b="5684"/>
            <a:stretch/>
          </p:blipFill>
          <p:spPr>
            <a:xfrm flipH="1">
              <a:off x="8982335" y="4838314"/>
              <a:ext cx="184958" cy="18176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92DCD431-823B-147C-747E-8AC15CD363B3}"/>
                    </a:ext>
                  </a:extLst>
                </p:cNvPr>
                <p:cNvSpPr txBox="1"/>
                <p:nvPr/>
              </p:nvSpPr>
              <p:spPr>
                <a:xfrm>
                  <a:off x="6042033" y="1281334"/>
                  <a:ext cx="1025696" cy="44769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1400" b="0" dirty="0">
                      <a:latin typeface="Palatino" pitchFamily="2" charset="77"/>
                      <a:ea typeface="Palatino" pitchFamily="2" charset="77"/>
                    </a:rPr>
                    <a:t>V</a:t>
                  </a:r>
                  <a:r>
                    <a:rPr lang="en-US" sz="1400" b="0" baseline="-25000" dirty="0">
                      <a:latin typeface="Palatino" pitchFamily="2" charset="77"/>
                      <a:ea typeface="Palatino" pitchFamily="2" charset="77"/>
                    </a:rPr>
                    <a:t>eff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l-G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Φ</m:t>
                          </m:r>
                        </m:e>
                      </m:d>
                    </m:oMath>
                  </a14:m>
                  <a:endParaRPr lang="en-DE" sz="1400"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D2798B01-F471-9270-2116-C75B04B991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2033" y="1281334"/>
                  <a:ext cx="1025696" cy="447690"/>
                </a:xfrm>
                <a:prstGeom prst="rect">
                  <a:avLst/>
                </a:prstGeom>
                <a:blipFill>
                  <a:blip r:embed="rId7"/>
                  <a:stretch>
                    <a:fillRect l="-3077" b="-19231"/>
                  </a:stretch>
                </a:blipFill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9E31B58-A653-F654-C421-07F2DF6E1596}"/>
                    </a:ext>
                  </a:extLst>
                </p:cNvPr>
                <p:cNvSpPr txBox="1"/>
                <p:nvPr/>
              </p:nvSpPr>
              <p:spPr>
                <a:xfrm>
                  <a:off x="9893112" y="5019011"/>
                  <a:ext cx="364601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l-GR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Φ</m:t>
                        </m:r>
                      </m:oMath>
                    </m:oMathPara>
                  </a14:m>
                  <a:endParaRPr lang="en-DE" sz="14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850D17C5-EF22-87A9-31D3-E2074BA74F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93112" y="5019011"/>
                  <a:ext cx="364601" cy="307777"/>
                </a:xfrm>
                <a:prstGeom prst="rect">
                  <a:avLst/>
                </a:prstGeom>
                <a:blipFill>
                  <a:blip r:embed="rId8"/>
                  <a:stretch>
                    <a:fillRect b="-22222"/>
                  </a:stretch>
                </a:blipFill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29EFF88-F87C-3AB7-424D-BB3E3998BFC5}"/>
                </a:ext>
              </a:extLst>
            </p:cNvPr>
            <p:cNvSpPr/>
            <p:nvPr/>
          </p:nvSpPr>
          <p:spPr>
            <a:xfrm rot="21412023">
              <a:off x="6946131" y="1392393"/>
              <a:ext cx="2119123" cy="682982"/>
            </a:xfrm>
            <a:custGeom>
              <a:avLst/>
              <a:gdLst>
                <a:gd name="connsiteX0" fmla="*/ 0 w 1082566"/>
                <a:gd name="connsiteY0" fmla="*/ 346841 h 346841"/>
                <a:gd name="connsiteX1" fmla="*/ 304800 w 1082566"/>
                <a:gd name="connsiteY1" fmla="*/ 220717 h 346841"/>
                <a:gd name="connsiteX2" fmla="*/ 409904 w 1082566"/>
                <a:gd name="connsiteY2" fmla="*/ 0 h 346841"/>
                <a:gd name="connsiteX3" fmla="*/ 651642 w 1082566"/>
                <a:gd name="connsiteY3" fmla="*/ 220717 h 346841"/>
                <a:gd name="connsiteX4" fmla="*/ 1082566 w 1082566"/>
                <a:gd name="connsiteY4" fmla="*/ 10510 h 346841"/>
                <a:gd name="connsiteX0" fmla="*/ 0 w 1082566"/>
                <a:gd name="connsiteY0" fmla="*/ 336331 h 336331"/>
                <a:gd name="connsiteX1" fmla="*/ 304800 w 1082566"/>
                <a:gd name="connsiteY1" fmla="*/ 210207 h 336331"/>
                <a:gd name="connsiteX2" fmla="*/ 439295 w 1082566"/>
                <a:gd name="connsiteY2" fmla="*/ 9458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1082566"/>
                <a:gd name="connsiteY0" fmla="*/ 336331 h 336331"/>
                <a:gd name="connsiteX1" fmla="*/ 231323 w 1082566"/>
                <a:gd name="connsiteY1" fmla="*/ 270112 h 336331"/>
                <a:gd name="connsiteX2" fmla="*/ 439295 w 1082566"/>
                <a:gd name="connsiteY2" fmla="*/ 9458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1082566"/>
                <a:gd name="connsiteY0" fmla="*/ 336331 h 336331"/>
                <a:gd name="connsiteX1" fmla="*/ 231323 w 1082566"/>
                <a:gd name="connsiteY1" fmla="*/ 270112 h 336331"/>
                <a:gd name="connsiteX2" fmla="*/ 439295 w 1082566"/>
                <a:gd name="connsiteY2" fmla="*/ 89331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976901"/>
                <a:gd name="connsiteY0" fmla="*/ 492237 h 492237"/>
                <a:gd name="connsiteX1" fmla="*/ 231323 w 976901"/>
                <a:gd name="connsiteY1" fmla="*/ 426018 h 492237"/>
                <a:gd name="connsiteX2" fmla="*/ 439295 w 976901"/>
                <a:gd name="connsiteY2" fmla="*/ 245237 h 492237"/>
                <a:gd name="connsiteX3" fmla="*/ 651642 w 976901"/>
                <a:gd name="connsiteY3" fmla="*/ 366113 h 492237"/>
                <a:gd name="connsiteX4" fmla="*/ 976901 w 976901"/>
                <a:gd name="connsiteY4" fmla="*/ 0 h 492237"/>
                <a:gd name="connsiteX0" fmla="*/ 0 w 976901"/>
                <a:gd name="connsiteY0" fmla="*/ 492237 h 492237"/>
                <a:gd name="connsiteX1" fmla="*/ 231323 w 976901"/>
                <a:gd name="connsiteY1" fmla="*/ 426018 h 492237"/>
                <a:gd name="connsiteX2" fmla="*/ 439295 w 976901"/>
                <a:gd name="connsiteY2" fmla="*/ 245237 h 492237"/>
                <a:gd name="connsiteX3" fmla="*/ 651642 w 976901"/>
                <a:gd name="connsiteY3" fmla="*/ 366113 h 492237"/>
                <a:gd name="connsiteX4" fmla="*/ 976901 w 976901"/>
                <a:gd name="connsiteY4" fmla="*/ 0 h 492237"/>
                <a:gd name="connsiteX0" fmla="*/ 0 w 976901"/>
                <a:gd name="connsiteY0" fmla="*/ 497441 h 497441"/>
                <a:gd name="connsiteX1" fmla="*/ 231323 w 976901"/>
                <a:gd name="connsiteY1" fmla="*/ 431222 h 497441"/>
                <a:gd name="connsiteX2" fmla="*/ 402766 w 976901"/>
                <a:gd name="connsiteY2" fmla="*/ 193 h 497441"/>
                <a:gd name="connsiteX3" fmla="*/ 651642 w 976901"/>
                <a:gd name="connsiteY3" fmla="*/ 371317 h 497441"/>
                <a:gd name="connsiteX4" fmla="*/ 976901 w 976901"/>
                <a:gd name="connsiteY4" fmla="*/ 5204 h 497441"/>
                <a:gd name="connsiteX0" fmla="*/ 0 w 976901"/>
                <a:gd name="connsiteY0" fmla="*/ 497516 h 497516"/>
                <a:gd name="connsiteX1" fmla="*/ 286721 w 976901"/>
                <a:gd name="connsiteY1" fmla="*/ 314841 h 497516"/>
                <a:gd name="connsiteX2" fmla="*/ 402766 w 976901"/>
                <a:gd name="connsiteY2" fmla="*/ 268 h 497516"/>
                <a:gd name="connsiteX3" fmla="*/ 651642 w 976901"/>
                <a:gd name="connsiteY3" fmla="*/ 371392 h 497516"/>
                <a:gd name="connsiteX4" fmla="*/ 976901 w 976901"/>
                <a:gd name="connsiteY4" fmla="*/ 5279 h 497516"/>
                <a:gd name="connsiteX0" fmla="*/ 0 w 976901"/>
                <a:gd name="connsiteY0" fmla="*/ 498716 h 498716"/>
                <a:gd name="connsiteX1" fmla="*/ 286721 w 976901"/>
                <a:gd name="connsiteY1" fmla="*/ 316041 h 498716"/>
                <a:gd name="connsiteX2" fmla="*/ 402766 w 976901"/>
                <a:gd name="connsiteY2" fmla="*/ 1468 h 498716"/>
                <a:gd name="connsiteX3" fmla="*/ 649561 w 976901"/>
                <a:gd name="connsiteY3" fmla="*/ 454330 h 498716"/>
                <a:gd name="connsiteX4" fmla="*/ 976901 w 976901"/>
                <a:gd name="connsiteY4" fmla="*/ 6479 h 498716"/>
                <a:gd name="connsiteX0" fmla="*/ 0 w 976901"/>
                <a:gd name="connsiteY0" fmla="*/ 497726 h 497726"/>
                <a:gd name="connsiteX1" fmla="*/ 223378 w 976901"/>
                <a:gd name="connsiteY1" fmla="*/ 369085 h 497726"/>
                <a:gd name="connsiteX2" fmla="*/ 402766 w 976901"/>
                <a:gd name="connsiteY2" fmla="*/ 478 h 497726"/>
                <a:gd name="connsiteX3" fmla="*/ 649561 w 976901"/>
                <a:gd name="connsiteY3" fmla="*/ 453340 h 497726"/>
                <a:gd name="connsiteX4" fmla="*/ 976901 w 976901"/>
                <a:gd name="connsiteY4" fmla="*/ 5489 h 497726"/>
                <a:gd name="connsiteX0" fmla="*/ 0 w 976901"/>
                <a:gd name="connsiteY0" fmla="*/ 600355 h 600355"/>
                <a:gd name="connsiteX1" fmla="*/ 223378 w 976901"/>
                <a:gd name="connsiteY1" fmla="*/ 471714 h 600355"/>
                <a:gd name="connsiteX2" fmla="*/ 400615 w 976901"/>
                <a:gd name="connsiteY2" fmla="*/ 374 h 600355"/>
                <a:gd name="connsiteX3" fmla="*/ 649561 w 976901"/>
                <a:gd name="connsiteY3" fmla="*/ 555969 h 600355"/>
                <a:gd name="connsiteX4" fmla="*/ 976901 w 976901"/>
                <a:gd name="connsiteY4" fmla="*/ 108118 h 600355"/>
                <a:gd name="connsiteX0" fmla="*/ 0 w 976901"/>
                <a:gd name="connsiteY0" fmla="*/ 600749 h 600749"/>
                <a:gd name="connsiteX1" fmla="*/ 205148 w 976901"/>
                <a:gd name="connsiteY1" fmla="*/ 439219 h 600749"/>
                <a:gd name="connsiteX2" fmla="*/ 400615 w 976901"/>
                <a:gd name="connsiteY2" fmla="*/ 768 h 600749"/>
                <a:gd name="connsiteX3" fmla="*/ 649561 w 976901"/>
                <a:gd name="connsiteY3" fmla="*/ 556363 h 600749"/>
                <a:gd name="connsiteX4" fmla="*/ 976901 w 976901"/>
                <a:gd name="connsiteY4" fmla="*/ 108512 h 600749"/>
                <a:gd name="connsiteX0" fmla="*/ 0 w 976901"/>
                <a:gd name="connsiteY0" fmla="*/ 600123 h 600123"/>
                <a:gd name="connsiteX1" fmla="*/ 205148 w 976901"/>
                <a:gd name="connsiteY1" fmla="*/ 438593 h 600123"/>
                <a:gd name="connsiteX2" fmla="*/ 400615 w 976901"/>
                <a:gd name="connsiteY2" fmla="*/ 142 h 600123"/>
                <a:gd name="connsiteX3" fmla="*/ 679897 w 976901"/>
                <a:gd name="connsiteY3" fmla="*/ 487572 h 600123"/>
                <a:gd name="connsiteX4" fmla="*/ 976901 w 976901"/>
                <a:gd name="connsiteY4" fmla="*/ 107886 h 600123"/>
                <a:gd name="connsiteX0" fmla="*/ 0 w 1364375"/>
                <a:gd name="connsiteY0" fmla="*/ 680401 h 680401"/>
                <a:gd name="connsiteX1" fmla="*/ 592622 w 1364375"/>
                <a:gd name="connsiteY1" fmla="*/ 438598 h 680401"/>
                <a:gd name="connsiteX2" fmla="*/ 788089 w 1364375"/>
                <a:gd name="connsiteY2" fmla="*/ 147 h 680401"/>
                <a:gd name="connsiteX3" fmla="*/ 1067371 w 1364375"/>
                <a:gd name="connsiteY3" fmla="*/ 487577 h 680401"/>
                <a:gd name="connsiteX4" fmla="*/ 1364375 w 1364375"/>
                <a:gd name="connsiteY4" fmla="*/ 107891 h 680401"/>
                <a:gd name="connsiteX0" fmla="*/ 0 w 1403023"/>
                <a:gd name="connsiteY0" fmla="*/ 665364 h 665364"/>
                <a:gd name="connsiteX1" fmla="*/ 631270 w 1403023"/>
                <a:gd name="connsiteY1" fmla="*/ 438598 h 665364"/>
                <a:gd name="connsiteX2" fmla="*/ 826737 w 1403023"/>
                <a:gd name="connsiteY2" fmla="*/ 147 h 665364"/>
                <a:gd name="connsiteX3" fmla="*/ 1106019 w 1403023"/>
                <a:gd name="connsiteY3" fmla="*/ 487577 h 665364"/>
                <a:gd name="connsiteX4" fmla="*/ 1403023 w 1403023"/>
                <a:gd name="connsiteY4" fmla="*/ 107891 h 665364"/>
                <a:gd name="connsiteX0" fmla="*/ 0 w 1403023"/>
                <a:gd name="connsiteY0" fmla="*/ 665360 h 665360"/>
                <a:gd name="connsiteX1" fmla="*/ 273515 w 1403023"/>
                <a:gd name="connsiteY1" fmla="*/ 604228 h 665360"/>
                <a:gd name="connsiteX2" fmla="*/ 631270 w 1403023"/>
                <a:gd name="connsiteY2" fmla="*/ 438594 h 665360"/>
                <a:gd name="connsiteX3" fmla="*/ 826737 w 1403023"/>
                <a:gd name="connsiteY3" fmla="*/ 143 h 665360"/>
                <a:gd name="connsiteX4" fmla="*/ 1106019 w 1403023"/>
                <a:gd name="connsiteY4" fmla="*/ 487573 h 665360"/>
                <a:gd name="connsiteX5" fmla="*/ 1403023 w 1403023"/>
                <a:gd name="connsiteY5" fmla="*/ 107887 h 665360"/>
                <a:gd name="connsiteX0" fmla="*/ 0 w 1403023"/>
                <a:gd name="connsiteY0" fmla="*/ 665362 h 667016"/>
                <a:gd name="connsiteX1" fmla="*/ 282179 w 1403023"/>
                <a:gd name="connsiteY1" fmla="*/ 647206 h 667016"/>
                <a:gd name="connsiteX2" fmla="*/ 631270 w 1403023"/>
                <a:gd name="connsiteY2" fmla="*/ 438596 h 667016"/>
                <a:gd name="connsiteX3" fmla="*/ 826737 w 1403023"/>
                <a:gd name="connsiteY3" fmla="*/ 145 h 667016"/>
                <a:gd name="connsiteX4" fmla="*/ 1106019 w 1403023"/>
                <a:gd name="connsiteY4" fmla="*/ 487575 h 667016"/>
                <a:gd name="connsiteX5" fmla="*/ 1403023 w 1403023"/>
                <a:gd name="connsiteY5" fmla="*/ 107889 h 667016"/>
                <a:gd name="connsiteX0" fmla="*/ 0 w 1291144"/>
                <a:gd name="connsiteY0" fmla="*/ 678528 h 678528"/>
                <a:gd name="connsiteX1" fmla="*/ 170300 w 1291144"/>
                <a:gd name="connsiteY1" fmla="*/ 647206 h 678528"/>
                <a:gd name="connsiteX2" fmla="*/ 519391 w 1291144"/>
                <a:gd name="connsiteY2" fmla="*/ 438596 h 678528"/>
                <a:gd name="connsiteX3" fmla="*/ 714858 w 1291144"/>
                <a:gd name="connsiteY3" fmla="*/ 145 h 678528"/>
                <a:gd name="connsiteX4" fmla="*/ 994140 w 1291144"/>
                <a:gd name="connsiteY4" fmla="*/ 487575 h 678528"/>
                <a:gd name="connsiteX5" fmla="*/ 1291144 w 1291144"/>
                <a:gd name="connsiteY5" fmla="*/ 107889 h 678528"/>
                <a:gd name="connsiteX0" fmla="*/ 0 w 1291144"/>
                <a:gd name="connsiteY0" fmla="*/ 678529 h 681369"/>
                <a:gd name="connsiteX1" fmla="*/ 208948 w 1291144"/>
                <a:gd name="connsiteY1" fmla="*/ 662245 h 681369"/>
                <a:gd name="connsiteX2" fmla="*/ 519391 w 1291144"/>
                <a:gd name="connsiteY2" fmla="*/ 438597 h 681369"/>
                <a:gd name="connsiteX3" fmla="*/ 714858 w 1291144"/>
                <a:gd name="connsiteY3" fmla="*/ 146 h 681369"/>
                <a:gd name="connsiteX4" fmla="*/ 994140 w 1291144"/>
                <a:gd name="connsiteY4" fmla="*/ 487576 h 681369"/>
                <a:gd name="connsiteX5" fmla="*/ 1291144 w 1291144"/>
                <a:gd name="connsiteY5" fmla="*/ 107890 h 681369"/>
                <a:gd name="connsiteX0" fmla="*/ 0 w 1291144"/>
                <a:gd name="connsiteY0" fmla="*/ 678412 h 681252"/>
                <a:gd name="connsiteX1" fmla="*/ 208948 w 1291144"/>
                <a:gd name="connsiteY1" fmla="*/ 662128 h 681252"/>
                <a:gd name="connsiteX2" fmla="*/ 444297 w 1291144"/>
                <a:gd name="connsiteY2" fmla="*/ 513555 h 681252"/>
                <a:gd name="connsiteX3" fmla="*/ 714858 w 1291144"/>
                <a:gd name="connsiteY3" fmla="*/ 29 h 681252"/>
                <a:gd name="connsiteX4" fmla="*/ 994140 w 1291144"/>
                <a:gd name="connsiteY4" fmla="*/ 487459 h 681252"/>
                <a:gd name="connsiteX5" fmla="*/ 1291144 w 1291144"/>
                <a:gd name="connsiteY5" fmla="*/ 107773 h 681252"/>
                <a:gd name="connsiteX0" fmla="*/ 0 w 1291144"/>
                <a:gd name="connsiteY0" fmla="*/ 632421 h 635261"/>
                <a:gd name="connsiteX1" fmla="*/ 208948 w 1291144"/>
                <a:gd name="connsiteY1" fmla="*/ 616137 h 635261"/>
                <a:gd name="connsiteX2" fmla="*/ 444297 w 1291144"/>
                <a:gd name="connsiteY2" fmla="*/ 467564 h 635261"/>
                <a:gd name="connsiteX3" fmla="*/ 660020 w 1291144"/>
                <a:gd name="connsiteY3" fmla="*/ 32 h 635261"/>
                <a:gd name="connsiteX4" fmla="*/ 994140 w 1291144"/>
                <a:gd name="connsiteY4" fmla="*/ 441468 h 635261"/>
                <a:gd name="connsiteX5" fmla="*/ 1291144 w 1291144"/>
                <a:gd name="connsiteY5" fmla="*/ 61782 h 635261"/>
                <a:gd name="connsiteX0" fmla="*/ 0 w 1291144"/>
                <a:gd name="connsiteY0" fmla="*/ 633206 h 636046"/>
                <a:gd name="connsiteX1" fmla="*/ 208948 w 1291144"/>
                <a:gd name="connsiteY1" fmla="*/ 616922 h 636046"/>
                <a:gd name="connsiteX2" fmla="*/ 444297 w 1291144"/>
                <a:gd name="connsiteY2" fmla="*/ 468349 h 636046"/>
                <a:gd name="connsiteX3" fmla="*/ 660020 w 1291144"/>
                <a:gd name="connsiteY3" fmla="*/ 817 h 636046"/>
                <a:gd name="connsiteX4" fmla="*/ 894120 w 1291144"/>
                <a:gd name="connsiteY4" fmla="*/ 346570 h 636046"/>
                <a:gd name="connsiteX5" fmla="*/ 1291144 w 1291144"/>
                <a:gd name="connsiteY5" fmla="*/ 62567 h 636046"/>
                <a:gd name="connsiteX0" fmla="*/ 0 w 1291144"/>
                <a:gd name="connsiteY0" fmla="*/ 570639 h 573479"/>
                <a:gd name="connsiteX1" fmla="*/ 208948 w 1291144"/>
                <a:gd name="connsiteY1" fmla="*/ 554355 h 573479"/>
                <a:gd name="connsiteX2" fmla="*/ 444297 w 1291144"/>
                <a:gd name="connsiteY2" fmla="*/ 405782 h 573479"/>
                <a:gd name="connsiteX3" fmla="*/ 644700 w 1291144"/>
                <a:gd name="connsiteY3" fmla="*/ 156719 h 573479"/>
                <a:gd name="connsiteX4" fmla="*/ 894120 w 1291144"/>
                <a:gd name="connsiteY4" fmla="*/ 284003 h 573479"/>
                <a:gd name="connsiteX5" fmla="*/ 1291144 w 1291144"/>
                <a:gd name="connsiteY5" fmla="*/ 0 h 573479"/>
                <a:gd name="connsiteX0" fmla="*/ 0 w 1111165"/>
                <a:gd name="connsiteY0" fmla="*/ 591819 h 594659"/>
                <a:gd name="connsiteX1" fmla="*/ 208948 w 1111165"/>
                <a:gd name="connsiteY1" fmla="*/ 575535 h 594659"/>
                <a:gd name="connsiteX2" fmla="*/ 444297 w 1111165"/>
                <a:gd name="connsiteY2" fmla="*/ 426962 h 594659"/>
                <a:gd name="connsiteX3" fmla="*/ 644700 w 1111165"/>
                <a:gd name="connsiteY3" fmla="*/ 177899 h 594659"/>
                <a:gd name="connsiteX4" fmla="*/ 894120 w 1111165"/>
                <a:gd name="connsiteY4" fmla="*/ 305183 h 594659"/>
                <a:gd name="connsiteX5" fmla="*/ 1111165 w 1111165"/>
                <a:gd name="connsiteY5" fmla="*/ 0 h 594659"/>
                <a:gd name="connsiteX0" fmla="*/ 0 w 1111165"/>
                <a:gd name="connsiteY0" fmla="*/ 591819 h 594659"/>
                <a:gd name="connsiteX1" fmla="*/ 208948 w 1111165"/>
                <a:gd name="connsiteY1" fmla="*/ 575535 h 594659"/>
                <a:gd name="connsiteX2" fmla="*/ 444297 w 1111165"/>
                <a:gd name="connsiteY2" fmla="*/ 426962 h 594659"/>
                <a:gd name="connsiteX3" fmla="*/ 644700 w 1111165"/>
                <a:gd name="connsiteY3" fmla="*/ 177899 h 594659"/>
                <a:gd name="connsiteX4" fmla="*/ 764115 w 1111165"/>
                <a:gd name="connsiteY4" fmla="*/ 237439 h 594659"/>
                <a:gd name="connsiteX5" fmla="*/ 1111165 w 1111165"/>
                <a:gd name="connsiteY5" fmla="*/ 0 h 594659"/>
                <a:gd name="connsiteX0" fmla="*/ 0 w 1111165"/>
                <a:gd name="connsiteY0" fmla="*/ 591819 h 594659"/>
                <a:gd name="connsiteX1" fmla="*/ 208948 w 1111165"/>
                <a:gd name="connsiteY1" fmla="*/ 575535 h 594659"/>
                <a:gd name="connsiteX2" fmla="*/ 444297 w 1111165"/>
                <a:gd name="connsiteY2" fmla="*/ 426962 h 594659"/>
                <a:gd name="connsiteX3" fmla="*/ 644700 w 1111165"/>
                <a:gd name="connsiteY3" fmla="*/ 177899 h 594659"/>
                <a:gd name="connsiteX4" fmla="*/ 832748 w 1111165"/>
                <a:gd name="connsiteY4" fmla="*/ 224537 h 594659"/>
                <a:gd name="connsiteX5" fmla="*/ 1111165 w 1111165"/>
                <a:gd name="connsiteY5" fmla="*/ 0 h 594659"/>
                <a:gd name="connsiteX0" fmla="*/ 0 w 1088174"/>
                <a:gd name="connsiteY0" fmla="*/ 646970 h 649810"/>
                <a:gd name="connsiteX1" fmla="*/ 208948 w 1088174"/>
                <a:gd name="connsiteY1" fmla="*/ 630686 h 649810"/>
                <a:gd name="connsiteX2" fmla="*/ 444297 w 1088174"/>
                <a:gd name="connsiteY2" fmla="*/ 482113 h 649810"/>
                <a:gd name="connsiteX3" fmla="*/ 644700 w 1088174"/>
                <a:gd name="connsiteY3" fmla="*/ 233050 h 649810"/>
                <a:gd name="connsiteX4" fmla="*/ 832748 w 1088174"/>
                <a:gd name="connsiteY4" fmla="*/ 279688 h 649810"/>
                <a:gd name="connsiteX5" fmla="*/ 1088174 w 1088174"/>
                <a:gd name="connsiteY5" fmla="*/ 0 h 649810"/>
                <a:gd name="connsiteX0" fmla="*/ 0 w 1088174"/>
                <a:gd name="connsiteY0" fmla="*/ 646970 h 649810"/>
                <a:gd name="connsiteX1" fmla="*/ 208948 w 1088174"/>
                <a:gd name="connsiteY1" fmla="*/ 630686 h 649810"/>
                <a:gd name="connsiteX2" fmla="*/ 444297 w 1088174"/>
                <a:gd name="connsiteY2" fmla="*/ 482113 h 649810"/>
                <a:gd name="connsiteX3" fmla="*/ 646902 w 1088174"/>
                <a:gd name="connsiteY3" fmla="*/ 338201 h 649810"/>
                <a:gd name="connsiteX4" fmla="*/ 832748 w 1088174"/>
                <a:gd name="connsiteY4" fmla="*/ 279688 h 649810"/>
                <a:gd name="connsiteX5" fmla="*/ 1088174 w 1088174"/>
                <a:gd name="connsiteY5" fmla="*/ 0 h 649810"/>
                <a:gd name="connsiteX0" fmla="*/ 0 w 1088174"/>
                <a:gd name="connsiteY0" fmla="*/ 646970 h 649810"/>
                <a:gd name="connsiteX1" fmla="*/ 208948 w 1088174"/>
                <a:gd name="connsiteY1" fmla="*/ 630686 h 649810"/>
                <a:gd name="connsiteX2" fmla="*/ 444297 w 1088174"/>
                <a:gd name="connsiteY2" fmla="*/ 482113 h 649810"/>
                <a:gd name="connsiteX3" fmla="*/ 646902 w 1088174"/>
                <a:gd name="connsiteY3" fmla="*/ 338201 h 649810"/>
                <a:gd name="connsiteX4" fmla="*/ 843807 w 1088174"/>
                <a:gd name="connsiteY4" fmla="*/ 228544 h 649810"/>
                <a:gd name="connsiteX5" fmla="*/ 1088174 w 1088174"/>
                <a:gd name="connsiteY5" fmla="*/ 0 h 649810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4297 w 1042460"/>
                <a:gd name="connsiteY2" fmla="*/ 602871 h 770568"/>
                <a:gd name="connsiteX3" fmla="*/ 646902 w 1042460"/>
                <a:gd name="connsiteY3" fmla="*/ 458959 h 770568"/>
                <a:gd name="connsiteX4" fmla="*/ 843807 w 1042460"/>
                <a:gd name="connsiteY4" fmla="*/ 349302 h 770568"/>
                <a:gd name="connsiteX5" fmla="*/ 1042460 w 1042460"/>
                <a:gd name="connsiteY5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4297 w 1042460"/>
                <a:gd name="connsiteY2" fmla="*/ 602871 h 770568"/>
                <a:gd name="connsiteX3" fmla="*/ 646902 w 1042460"/>
                <a:gd name="connsiteY3" fmla="*/ 458959 h 770568"/>
                <a:gd name="connsiteX4" fmla="*/ 1042460 w 1042460"/>
                <a:gd name="connsiteY4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4297 w 1042460"/>
                <a:gd name="connsiteY2" fmla="*/ 602871 h 770568"/>
                <a:gd name="connsiteX3" fmla="*/ 646902 w 1042460"/>
                <a:gd name="connsiteY3" fmla="*/ 458959 h 770568"/>
                <a:gd name="connsiteX4" fmla="*/ 847790 w 1042460"/>
                <a:gd name="connsiteY4" fmla="*/ 282976 h 770568"/>
                <a:gd name="connsiteX5" fmla="*/ 1042460 w 1042460"/>
                <a:gd name="connsiteY5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4297 w 1042460"/>
                <a:gd name="connsiteY2" fmla="*/ 602871 h 770568"/>
                <a:gd name="connsiteX3" fmla="*/ 596927 w 1042460"/>
                <a:gd name="connsiteY3" fmla="*/ 505524 h 770568"/>
                <a:gd name="connsiteX4" fmla="*/ 847790 w 1042460"/>
                <a:gd name="connsiteY4" fmla="*/ 282976 h 770568"/>
                <a:gd name="connsiteX5" fmla="*/ 1042460 w 1042460"/>
                <a:gd name="connsiteY5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8096 w 1042460"/>
                <a:gd name="connsiteY2" fmla="*/ 645274 h 770568"/>
                <a:gd name="connsiteX3" fmla="*/ 596927 w 1042460"/>
                <a:gd name="connsiteY3" fmla="*/ 505524 h 770568"/>
                <a:gd name="connsiteX4" fmla="*/ 847790 w 1042460"/>
                <a:gd name="connsiteY4" fmla="*/ 282976 h 770568"/>
                <a:gd name="connsiteX5" fmla="*/ 1042460 w 1042460"/>
                <a:gd name="connsiteY5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8096 w 1042460"/>
                <a:gd name="connsiteY2" fmla="*/ 645274 h 770568"/>
                <a:gd name="connsiteX3" fmla="*/ 606123 w 1042460"/>
                <a:gd name="connsiteY3" fmla="*/ 527584 h 770568"/>
                <a:gd name="connsiteX4" fmla="*/ 847790 w 1042460"/>
                <a:gd name="connsiteY4" fmla="*/ 282976 h 770568"/>
                <a:gd name="connsiteX5" fmla="*/ 1042460 w 1042460"/>
                <a:gd name="connsiteY5" fmla="*/ 0 h 77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2460" h="770568">
                  <a:moveTo>
                    <a:pt x="0" y="767728"/>
                  </a:moveTo>
                  <a:cubicBezTo>
                    <a:pt x="45586" y="757539"/>
                    <a:pt x="103736" y="789238"/>
                    <a:pt x="208948" y="751444"/>
                  </a:cubicBezTo>
                  <a:cubicBezTo>
                    <a:pt x="314160" y="713650"/>
                    <a:pt x="381900" y="682584"/>
                    <a:pt x="448096" y="645274"/>
                  </a:cubicBezTo>
                  <a:cubicBezTo>
                    <a:pt x="514292" y="607964"/>
                    <a:pt x="539507" y="587967"/>
                    <a:pt x="606123" y="527584"/>
                  </a:cubicBezTo>
                  <a:cubicBezTo>
                    <a:pt x="672739" y="467201"/>
                    <a:pt x="781864" y="359469"/>
                    <a:pt x="847790" y="282976"/>
                  </a:cubicBezTo>
                  <a:cubicBezTo>
                    <a:pt x="913716" y="206483"/>
                    <a:pt x="1006139" y="39714"/>
                    <a:pt x="1042460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B8B59E0B-3565-ABE8-A46F-0485D2BE6A10}"/>
                </a:ext>
              </a:extLst>
            </p:cNvPr>
            <p:cNvSpPr/>
            <p:nvPr/>
          </p:nvSpPr>
          <p:spPr>
            <a:xfrm rot="21412023">
              <a:off x="6976504" y="2219945"/>
              <a:ext cx="2536700" cy="291149"/>
            </a:xfrm>
            <a:custGeom>
              <a:avLst/>
              <a:gdLst>
                <a:gd name="connsiteX0" fmla="*/ 0 w 1082566"/>
                <a:gd name="connsiteY0" fmla="*/ 346841 h 346841"/>
                <a:gd name="connsiteX1" fmla="*/ 304800 w 1082566"/>
                <a:gd name="connsiteY1" fmla="*/ 220717 h 346841"/>
                <a:gd name="connsiteX2" fmla="*/ 409904 w 1082566"/>
                <a:gd name="connsiteY2" fmla="*/ 0 h 346841"/>
                <a:gd name="connsiteX3" fmla="*/ 651642 w 1082566"/>
                <a:gd name="connsiteY3" fmla="*/ 220717 h 346841"/>
                <a:gd name="connsiteX4" fmla="*/ 1082566 w 1082566"/>
                <a:gd name="connsiteY4" fmla="*/ 10510 h 346841"/>
                <a:gd name="connsiteX0" fmla="*/ 0 w 1082566"/>
                <a:gd name="connsiteY0" fmla="*/ 336331 h 336331"/>
                <a:gd name="connsiteX1" fmla="*/ 304800 w 1082566"/>
                <a:gd name="connsiteY1" fmla="*/ 210207 h 336331"/>
                <a:gd name="connsiteX2" fmla="*/ 439295 w 1082566"/>
                <a:gd name="connsiteY2" fmla="*/ 9458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1082566"/>
                <a:gd name="connsiteY0" fmla="*/ 336331 h 336331"/>
                <a:gd name="connsiteX1" fmla="*/ 231323 w 1082566"/>
                <a:gd name="connsiteY1" fmla="*/ 270112 h 336331"/>
                <a:gd name="connsiteX2" fmla="*/ 439295 w 1082566"/>
                <a:gd name="connsiteY2" fmla="*/ 9458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1082566"/>
                <a:gd name="connsiteY0" fmla="*/ 336331 h 336331"/>
                <a:gd name="connsiteX1" fmla="*/ 231323 w 1082566"/>
                <a:gd name="connsiteY1" fmla="*/ 270112 h 336331"/>
                <a:gd name="connsiteX2" fmla="*/ 439295 w 1082566"/>
                <a:gd name="connsiteY2" fmla="*/ 89331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976901"/>
                <a:gd name="connsiteY0" fmla="*/ 492237 h 492237"/>
                <a:gd name="connsiteX1" fmla="*/ 231323 w 976901"/>
                <a:gd name="connsiteY1" fmla="*/ 426018 h 492237"/>
                <a:gd name="connsiteX2" fmla="*/ 439295 w 976901"/>
                <a:gd name="connsiteY2" fmla="*/ 245237 h 492237"/>
                <a:gd name="connsiteX3" fmla="*/ 651642 w 976901"/>
                <a:gd name="connsiteY3" fmla="*/ 366113 h 492237"/>
                <a:gd name="connsiteX4" fmla="*/ 976901 w 976901"/>
                <a:gd name="connsiteY4" fmla="*/ 0 h 492237"/>
                <a:gd name="connsiteX0" fmla="*/ 0 w 976901"/>
                <a:gd name="connsiteY0" fmla="*/ 492237 h 492237"/>
                <a:gd name="connsiteX1" fmla="*/ 231323 w 976901"/>
                <a:gd name="connsiteY1" fmla="*/ 426018 h 492237"/>
                <a:gd name="connsiteX2" fmla="*/ 439295 w 976901"/>
                <a:gd name="connsiteY2" fmla="*/ 245237 h 492237"/>
                <a:gd name="connsiteX3" fmla="*/ 651642 w 976901"/>
                <a:gd name="connsiteY3" fmla="*/ 366113 h 492237"/>
                <a:gd name="connsiteX4" fmla="*/ 976901 w 976901"/>
                <a:gd name="connsiteY4" fmla="*/ 0 h 492237"/>
                <a:gd name="connsiteX0" fmla="*/ 0 w 976901"/>
                <a:gd name="connsiteY0" fmla="*/ 497441 h 497441"/>
                <a:gd name="connsiteX1" fmla="*/ 231323 w 976901"/>
                <a:gd name="connsiteY1" fmla="*/ 431222 h 497441"/>
                <a:gd name="connsiteX2" fmla="*/ 402766 w 976901"/>
                <a:gd name="connsiteY2" fmla="*/ 193 h 497441"/>
                <a:gd name="connsiteX3" fmla="*/ 651642 w 976901"/>
                <a:gd name="connsiteY3" fmla="*/ 371317 h 497441"/>
                <a:gd name="connsiteX4" fmla="*/ 976901 w 976901"/>
                <a:gd name="connsiteY4" fmla="*/ 5204 h 497441"/>
                <a:gd name="connsiteX0" fmla="*/ 0 w 976901"/>
                <a:gd name="connsiteY0" fmla="*/ 497516 h 497516"/>
                <a:gd name="connsiteX1" fmla="*/ 286721 w 976901"/>
                <a:gd name="connsiteY1" fmla="*/ 314841 h 497516"/>
                <a:gd name="connsiteX2" fmla="*/ 402766 w 976901"/>
                <a:gd name="connsiteY2" fmla="*/ 268 h 497516"/>
                <a:gd name="connsiteX3" fmla="*/ 651642 w 976901"/>
                <a:gd name="connsiteY3" fmla="*/ 371392 h 497516"/>
                <a:gd name="connsiteX4" fmla="*/ 976901 w 976901"/>
                <a:gd name="connsiteY4" fmla="*/ 5279 h 497516"/>
                <a:gd name="connsiteX0" fmla="*/ 0 w 976901"/>
                <a:gd name="connsiteY0" fmla="*/ 498716 h 498716"/>
                <a:gd name="connsiteX1" fmla="*/ 286721 w 976901"/>
                <a:gd name="connsiteY1" fmla="*/ 316041 h 498716"/>
                <a:gd name="connsiteX2" fmla="*/ 402766 w 976901"/>
                <a:gd name="connsiteY2" fmla="*/ 1468 h 498716"/>
                <a:gd name="connsiteX3" fmla="*/ 649561 w 976901"/>
                <a:gd name="connsiteY3" fmla="*/ 454330 h 498716"/>
                <a:gd name="connsiteX4" fmla="*/ 976901 w 976901"/>
                <a:gd name="connsiteY4" fmla="*/ 6479 h 498716"/>
                <a:gd name="connsiteX0" fmla="*/ 0 w 976901"/>
                <a:gd name="connsiteY0" fmla="*/ 497726 h 497726"/>
                <a:gd name="connsiteX1" fmla="*/ 223378 w 976901"/>
                <a:gd name="connsiteY1" fmla="*/ 369085 h 497726"/>
                <a:gd name="connsiteX2" fmla="*/ 402766 w 976901"/>
                <a:gd name="connsiteY2" fmla="*/ 478 h 497726"/>
                <a:gd name="connsiteX3" fmla="*/ 649561 w 976901"/>
                <a:gd name="connsiteY3" fmla="*/ 453340 h 497726"/>
                <a:gd name="connsiteX4" fmla="*/ 976901 w 976901"/>
                <a:gd name="connsiteY4" fmla="*/ 5489 h 497726"/>
                <a:gd name="connsiteX0" fmla="*/ 0 w 976901"/>
                <a:gd name="connsiteY0" fmla="*/ 600355 h 600355"/>
                <a:gd name="connsiteX1" fmla="*/ 223378 w 976901"/>
                <a:gd name="connsiteY1" fmla="*/ 471714 h 600355"/>
                <a:gd name="connsiteX2" fmla="*/ 400615 w 976901"/>
                <a:gd name="connsiteY2" fmla="*/ 374 h 600355"/>
                <a:gd name="connsiteX3" fmla="*/ 649561 w 976901"/>
                <a:gd name="connsiteY3" fmla="*/ 555969 h 600355"/>
                <a:gd name="connsiteX4" fmla="*/ 976901 w 976901"/>
                <a:gd name="connsiteY4" fmla="*/ 108118 h 600355"/>
                <a:gd name="connsiteX0" fmla="*/ 0 w 976901"/>
                <a:gd name="connsiteY0" fmla="*/ 600749 h 600749"/>
                <a:gd name="connsiteX1" fmla="*/ 205148 w 976901"/>
                <a:gd name="connsiteY1" fmla="*/ 439219 h 600749"/>
                <a:gd name="connsiteX2" fmla="*/ 400615 w 976901"/>
                <a:gd name="connsiteY2" fmla="*/ 768 h 600749"/>
                <a:gd name="connsiteX3" fmla="*/ 649561 w 976901"/>
                <a:gd name="connsiteY3" fmla="*/ 556363 h 600749"/>
                <a:gd name="connsiteX4" fmla="*/ 976901 w 976901"/>
                <a:gd name="connsiteY4" fmla="*/ 108512 h 600749"/>
                <a:gd name="connsiteX0" fmla="*/ 0 w 976901"/>
                <a:gd name="connsiteY0" fmla="*/ 600123 h 600123"/>
                <a:gd name="connsiteX1" fmla="*/ 205148 w 976901"/>
                <a:gd name="connsiteY1" fmla="*/ 438593 h 600123"/>
                <a:gd name="connsiteX2" fmla="*/ 400615 w 976901"/>
                <a:gd name="connsiteY2" fmla="*/ 142 h 600123"/>
                <a:gd name="connsiteX3" fmla="*/ 679897 w 976901"/>
                <a:gd name="connsiteY3" fmla="*/ 487572 h 600123"/>
                <a:gd name="connsiteX4" fmla="*/ 976901 w 976901"/>
                <a:gd name="connsiteY4" fmla="*/ 107886 h 600123"/>
                <a:gd name="connsiteX0" fmla="*/ 0 w 1364375"/>
                <a:gd name="connsiteY0" fmla="*/ 680401 h 680401"/>
                <a:gd name="connsiteX1" fmla="*/ 592622 w 1364375"/>
                <a:gd name="connsiteY1" fmla="*/ 438598 h 680401"/>
                <a:gd name="connsiteX2" fmla="*/ 788089 w 1364375"/>
                <a:gd name="connsiteY2" fmla="*/ 147 h 680401"/>
                <a:gd name="connsiteX3" fmla="*/ 1067371 w 1364375"/>
                <a:gd name="connsiteY3" fmla="*/ 487577 h 680401"/>
                <a:gd name="connsiteX4" fmla="*/ 1364375 w 1364375"/>
                <a:gd name="connsiteY4" fmla="*/ 107891 h 680401"/>
                <a:gd name="connsiteX0" fmla="*/ 0 w 1403023"/>
                <a:gd name="connsiteY0" fmla="*/ 665364 h 665364"/>
                <a:gd name="connsiteX1" fmla="*/ 631270 w 1403023"/>
                <a:gd name="connsiteY1" fmla="*/ 438598 h 665364"/>
                <a:gd name="connsiteX2" fmla="*/ 826737 w 1403023"/>
                <a:gd name="connsiteY2" fmla="*/ 147 h 665364"/>
                <a:gd name="connsiteX3" fmla="*/ 1106019 w 1403023"/>
                <a:gd name="connsiteY3" fmla="*/ 487577 h 665364"/>
                <a:gd name="connsiteX4" fmla="*/ 1403023 w 1403023"/>
                <a:gd name="connsiteY4" fmla="*/ 107891 h 665364"/>
                <a:gd name="connsiteX0" fmla="*/ 0 w 1403023"/>
                <a:gd name="connsiteY0" fmla="*/ 665360 h 665360"/>
                <a:gd name="connsiteX1" fmla="*/ 273515 w 1403023"/>
                <a:gd name="connsiteY1" fmla="*/ 604228 h 665360"/>
                <a:gd name="connsiteX2" fmla="*/ 631270 w 1403023"/>
                <a:gd name="connsiteY2" fmla="*/ 438594 h 665360"/>
                <a:gd name="connsiteX3" fmla="*/ 826737 w 1403023"/>
                <a:gd name="connsiteY3" fmla="*/ 143 h 665360"/>
                <a:gd name="connsiteX4" fmla="*/ 1106019 w 1403023"/>
                <a:gd name="connsiteY4" fmla="*/ 487573 h 665360"/>
                <a:gd name="connsiteX5" fmla="*/ 1403023 w 1403023"/>
                <a:gd name="connsiteY5" fmla="*/ 107887 h 665360"/>
                <a:gd name="connsiteX0" fmla="*/ 0 w 1403023"/>
                <a:gd name="connsiteY0" fmla="*/ 665362 h 667016"/>
                <a:gd name="connsiteX1" fmla="*/ 282179 w 1403023"/>
                <a:gd name="connsiteY1" fmla="*/ 647206 h 667016"/>
                <a:gd name="connsiteX2" fmla="*/ 631270 w 1403023"/>
                <a:gd name="connsiteY2" fmla="*/ 438596 h 667016"/>
                <a:gd name="connsiteX3" fmla="*/ 826737 w 1403023"/>
                <a:gd name="connsiteY3" fmla="*/ 145 h 667016"/>
                <a:gd name="connsiteX4" fmla="*/ 1106019 w 1403023"/>
                <a:gd name="connsiteY4" fmla="*/ 487575 h 667016"/>
                <a:gd name="connsiteX5" fmla="*/ 1403023 w 1403023"/>
                <a:gd name="connsiteY5" fmla="*/ 107889 h 667016"/>
                <a:gd name="connsiteX0" fmla="*/ 0 w 1291144"/>
                <a:gd name="connsiteY0" fmla="*/ 678528 h 678528"/>
                <a:gd name="connsiteX1" fmla="*/ 170300 w 1291144"/>
                <a:gd name="connsiteY1" fmla="*/ 647206 h 678528"/>
                <a:gd name="connsiteX2" fmla="*/ 519391 w 1291144"/>
                <a:gd name="connsiteY2" fmla="*/ 438596 h 678528"/>
                <a:gd name="connsiteX3" fmla="*/ 714858 w 1291144"/>
                <a:gd name="connsiteY3" fmla="*/ 145 h 678528"/>
                <a:gd name="connsiteX4" fmla="*/ 994140 w 1291144"/>
                <a:gd name="connsiteY4" fmla="*/ 487575 h 678528"/>
                <a:gd name="connsiteX5" fmla="*/ 1291144 w 1291144"/>
                <a:gd name="connsiteY5" fmla="*/ 107889 h 678528"/>
                <a:gd name="connsiteX0" fmla="*/ 0 w 1291144"/>
                <a:gd name="connsiteY0" fmla="*/ 678529 h 681369"/>
                <a:gd name="connsiteX1" fmla="*/ 208948 w 1291144"/>
                <a:gd name="connsiteY1" fmla="*/ 662245 h 681369"/>
                <a:gd name="connsiteX2" fmla="*/ 519391 w 1291144"/>
                <a:gd name="connsiteY2" fmla="*/ 438597 h 681369"/>
                <a:gd name="connsiteX3" fmla="*/ 714858 w 1291144"/>
                <a:gd name="connsiteY3" fmla="*/ 146 h 681369"/>
                <a:gd name="connsiteX4" fmla="*/ 994140 w 1291144"/>
                <a:gd name="connsiteY4" fmla="*/ 487576 h 681369"/>
                <a:gd name="connsiteX5" fmla="*/ 1291144 w 1291144"/>
                <a:gd name="connsiteY5" fmla="*/ 107890 h 681369"/>
                <a:gd name="connsiteX0" fmla="*/ 0 w 1291144"/>
                <a:gd name="connsiteY0" fmla="*/ 678412 h 681252"/>
                <a:gd name="connsiteX1" fmla="*/ 208948 w 1291144"/>
                <a:gd name="connsiteY1" fmla="*/ 662128 h 681252"/>
                <a:gd name="connsiteX2" fmla="*/ 444297 w 1291144"/>
                <a:gd name="connsiteY2" fmla="*/ 513555 h 681252"/>
                <a:gd name="connsiteX3" fmla="*/ 714858 w 1291144"/>
                <a:gd name="connsiteY3" fmla="*/ 29 h 681252"/>
                <a:gd name="connsiteX4" fmla="*/ 994140 w 1291144"/>
                <a:gd name="connsiteY4" fmla="*/ 487459 h 681252"/>
                <a:gd name="connsiteX5" fmla="*/ 1291144 w 1291144"/>
                <a:gd name="connsiteY5" fmla="*/ 107773 h 681252"/>
                <a:gd name="connsiteX0" fmla="*/ 0 w 1291144"/>
                <a:gd name="connsiteY0" fmla="*/ 632421 h 635261"/>
                <a:gd name="connsiteX1" fmla="*/ 208948 w 1291144"/>
                <a:gd name="connsiteY1" fmla="*/ 616137 h 635261"/>
                <a:gd name="connsiteX2" fmla="*/ 444297 w 1291144"/>
                <a:gd name="connsiteY2" fmla="*/ 467564 h 635261"/>
                <a:gd name="connsiteX3" fmla="*/ 660020 w 1291144"/>
                <a:gd name="connsiteY3" fmla="*/ 32 h 635261"/>
                <a:gd name="connsiteX4" fmla="*/ 994140 w 1291144"/>
                <a:gd name="connsiteY4" fmla="*/ 441468 h 635261"/>
                <a:gd name="connsiteX5" fmla="*/ 1291144 w 1291144"/>
                <a:gd name="connsiteY5" fmla="*/ 61782 h 635261"/>
                <a:gd name="connsiteX0" fmla="*/ 0 w 1291144"/>
                <a:gd name="connsiteY0" fmla="*/ 633206 h 636046"/>
                <a:gd name="connsiteX1" fmla="*/ 208948 w 1291144"/>
                <a:gd name="connsiteY1" fmla="*/ 616922 h 636046"/>
                <a:gd name="connsiteX2" fmla="*/ 444297 w 1291144"/>
                <a:gd name="connsiteY2" fmla="*/ 468349 h 636046"/>
                <a:gd name="connsiteX3" fmla="*/ 660020 w 1291144"/>
                <a:gd name="connsiteY3" fmla="*/ 817 h 636046"/>
                <a:gd name="connsiteX4" fmla="*/ 894120 w 1291144"/>
                <a:gd name="connsiteY4" fmla="*/ 346570 h 636046"/>
                <a:gd name="connsiteX5" fmla="*/ 1291144 w 1291144"/>
                <a:gd name="connsiteY5" fmla="*/ 62567 h 636046"/>
                <a:gd name="connsiteX0" fmla="*/ 0 w 1291144"/>
                <a:gd name="connsiteY0" fmla="*/ 570639 h 573479"/>
                <a:gd name="connsiteX1" fmla="*/ 208948 w 1291144"/>
                <a:gd name="connsiteY1" fmla="*/ 554355 h 573479"/>
                <a:gd name="connsiteX2" fmla="*/ 444297 w 1291144"/>
                <a:gd name="connsiteY2" fmla="*/ 405782 h 573479"/>
                <a:gd name="connsiteX3" fmla="*/ 644700 w 1291144"/>
                <a:gd name="connsiteY3" fmla="*/ 156719 h 573479"/>
                <a:gd name="connsiteX4" fmla="*/ 894120 w 1291144"/>
                <a:gd name="connsiteY4" fmla="*/ 284003 h 573479"/>
                <a:gd name="connsiteX5" fmla="*/ 1291144 w 1291144"/>
                <a:gd name="connsiteY5" fmla="*/ 0 h 573479"/>
                <a:gd name="connsiteX0" fmla="*/ 0 w 1111165"/>
                <a:gd name="connsiteY0" fmla="*/ 591819 h 594659"/>
                <a:gd name="connsiteX1" fmla="*/ 208948 w 1111165"/>
                <a:gd name="connsiteY1" fmla="*/ 575535 h 594659"/>
                <a:gd name="connsiteX2" fmla="*/ 444297 w 1111165"/>
                <a:gd name="connsiteY2" fmla="*/ 426962 h 594659"/>
                <a:gd name="connsiteX3" fmla="*/ 644700 w 1111165"/>
                <a:gd name="connsiteY3" fmla="*/ 177899 h 594659"/>
                <a:gd name="connsiteX4" fmla="*/ 894120 w 1111165"/>
                <a:gd name="connsiteY4" fmla="*/ 305183 h 594659"/>
                <a:gd name="connsiteX5" fmla="*/ 1111165 w 1111165"/>
                <a:gd name="connsiteY5" fmla="*/ 0 h 594659"/>
                <a:gd name="connsiteX0" fmla="*/ 0 w 1111165"/>
                <a:gd name="connsiteY0" fmla="*/ 591819 h 594659"/>
                <a:gd name="connsiteX1" fmla="*/ 208948 w 1111165"/>
                <a:gd name="connsiteY1" fmla="*/ 575535 h 594659"/>
                <a:gd name="connsiteX2" fmla="*/ 444297 w 1111165"/>
                <a:gd name="connsiteY2" fmla="*/ 426962 h 594659"/>
                <a:gd name="connsiteX3" fmla="*/ 644700 w 1111165"/>
                <a:gd name="connsiteY3" fmla="*/ 177899 h 594659"/>
                <a:gd name="connsiteX4" fmla="*/ 764115 w 1111165"/>
                <a:gd name="connsiteY4" fmla="*/ 237439 h 594659"/>
                <a:gd name="connsiteX5" fmla="*/ 1111165 w 1111165"/>
                <a:gd name="connsiteY5" fmla="*/ 0 h 594659"/>
                <a:gd name="connsiteX0" fmla="*/ 0 w 1111165"/>
                <a:gd name="connsiteY0" fmla="*/ 591819 h 594659"/>
                <a:gd name="connsiteX1" fmla="*/ 208948 w 1111165"/>
                <a:gd name="connsiteY1" fmla="*/ 575535 h 594659"/>
                <a:gd name="connsiteX2" fmla="*/ 444297 w 1111165"/>
                <a:gd name="connsiteY2" fmla="*/ 426962 h 594659"/>
                <a:gd name="connsiteX3" fmla="*/ 644700 w 1111165"/>
                <a:gd name="connsiteY3" fmla="*/ 177899 h 594659"/>
                <a:gd name="connsiteX4" fmla="*/ 832748 w 1111165"/>
                <a:gd name="connsiteY4" fmla="*/ 224537 h 594659"/>
                <a:gd name="connsiteX5" fmla="*/ 1111165 w 1111165"/>
                <a:gd name="connsiteY5" fmla="*/ 0 h 594659"/>
                <a:gd name="connsiteX0" fmla="*/ 0 w 1088174"/>
                <a:gd name="connsiteY0" fmla="*/ 646970 h 649810"/>
                <a:gd name="connsiteX1" fmla="*/ 208948 w 1088174"/>
                <a:gd name="connsiteY1" fmla="*/ 630686 h 649810"/>
                <a:gd name="connsiteX2" fmla="*/ 444297 w 1088174"/>
                <a:gd name="connsiteY2" fmla="*/ 482113 h 649810"/>
                <a:gd name="connsiteX3" fmla="*/ 644700 w 1088174"/>
                <a:gd name="connsiteY3" fmla="*/ 233050 h 649810"/>
                <a:gd name="connsiteX4" fmla="*/ 832748 w 1088174"/>
                <a:gd name="connsiteY4" fmla="*/ 279688 h 649810"/>
                <a:gd name="connsiteX5" fmla="*/ 1088174 w 1088174"/>
                <a:gd name="connsiteY5" fmla="*/ 0 h 649810"/>
                <a:gd name="connsiteX0" fmla="*/ 0 w 1088174"/>
                <a:gd name="connsiteY0" fmla="*/ 646970 h 649810"/>
                <a:gd name="connsiteX1" fmla="*/ 208948 w 1088174"/>
                <a:gd name="connsiteY1" fmla="*/ 630686 h 649810"/>
                <a:gd name="connsiteX2" fmla="*/ 444297 w 1088174"/>
                <a:gd name="connsiteY2" fmla="*/ 482113 h 649810"/>
                <a:gd name="connsiteX3" fmla="*/ 646902 w 1088174"/>
                <a:gd name="connsiteY3" fmla="*/ 338201 h 649810"/>
                <a:gd name="connsiteX4" fmla="*/ 832748 w 1088174"/>
                <a:gd name="connsiteY4" fmla="*/ 279688 h 649810"/>
                <a:gd name="connsiteX5" fmla="*/ 1088174 w 1088174"/>
                <a:gd name="connsiteY5" fmla="*/ 0 h 649810"/>
                <a:gd name="connsiteX0" fmla="*/ 0 w 1088174"/>
                <a:gd name="connsiteY0" fmla="*/ 646970 h 649810"/>
                <a:gd name="connsiteX1" fmla="*/ 208948 w 1088174"/>
                <a:gd name="connsiteY1" fmla="*/ 630686 h 649810"/>
                <a:gd name="connsiteX2" fmla="*/ 444297 w 1088174"/>
                <a:gd name="connsiteY2" fmla="*/ 482113 h 649810"/>
                <a:gd name="connsiteX3" fmla="*/ 646902 w 1088174"/>
                <a:gd name="connsiteY3" fmla="*/ 338201 h 649810"/>
                <a:gd name="connsiteX4" fmla="*/ 843807 w 1088174"/>
                <a:gd name="connsiteY4" fmla="*/ 228544 h 649810"/>
                <a:gd name="connsiteX5" fmla="*/ 1088174 w 1088174"/>
                <a:gd name="connsiteY5" fmla="*/ 0 h 649810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4297 w 1042460"/>
                <a:gd name="connsiteY2" fmla="*/ 602871 h 770568"/>
                <a:gd name="connsiteX3" fmla="*/ 646902 w 1042460"/>
                <a:gd name="connsiteY3" fmla="*/ 458959 h 770568"/>
                <a:gd name="connsiteX4" fmla="*/ 843807 w 1042460"/>
                <a:gd name="connsiteY4" fmla="*/ 349302 h 770568"/>
                <a:gd name="connsiteX5" fmla="*/ 1042460 w 1042460"/>
                <a:gd name="connsiteY5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4297 w 1042460"/>
                <a:gd name="connsiteY2" fmla="*/ 602871 h 770568"/>
                <a:gd name="connsiteX3" fmla="*/ 646902 w 1042460"/>
                <a:gd name="connsiteY3" fmla="*/ 458959 h 770568"/>
                <a:gd name="connsiteX4" fmla="*/ 1042460 w 1042460"/>
                <a:gd name="connsiteY4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4297 w 1042460"/>
                <a:gd name="connsiteY2" fmla="*/ 602871 h 770568"/>
                <a:gd name="connsiteX3" fmla="*/ 646902 w 1042460"/>
                <a:gd name="connsiteY3" fmla="*/ 458959 h 770568"/>
                <a:gd name="connsiteX4" fmla="*/ 847790 w 1042460"/>
                <a:gd name="connsiteY4" fmla="*/ 282976 h 770568"/>
                <a:gd name="connsiteX5" fmla="*/ 1042460 w 1042460"/>
                <a:gd name="connsiteY5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4297 w 1042460"/>
                <a:gd name="connsiteY2" fmla="*/ 602871 h 770568"/>
                <a:gd name="connsiteX3" fmla="*/ 596927 w 1042460"/>
                <a:gd name="connsiteY3" fmla="*/ 505524 h 770568"/>
                <a:gd name="connsiteX4" fmla="*/ 847790 w 1042460"/>
                <a:gd name="connsiteY4" fmla="*/ 282976 h 770568"/>
                <a:gd name="connsiteX5" fmla="*/ 1042460 w 1042460"/>
                <a:gd name="connsiteY5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8096 w 1042460"/>
                <a:gd name="connsiteY2" fmla="*/ 645274 h 770568"/>
                <a:gd name="connsiteX3" fmla="*/ 596927 w 1042460"/>
                <a:gd name="connsiteY3" fmla="*/ 505524 h 770568"/>
                <a:gd name="connsiteX4" fmla="*/ 847790 w 1042460"/>
                <a:gd name="connsiteY4" fmla="*/ 282976 h 770568"/>
                <a:gd name="connsiteX5" fmla="*/ 1042460 w 1042460"/>
                <a:gd name="connsiteY5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8096 w 1042460"/>
                <a:gd name="connsiteY2" fmla="*/ 645274 h 770568"/>
                <a:gd name="connsiteX3" fmla="*/ 606123 w 1042460"/>
                <a:gd name="connsiteY3" fmla="*/ 527584 h 770568"/>
                <a:gd name="connsiteX4" fmla="*/ 847790 w 1042460"/>
                <a:gd name="connsiteY4" fmla="*/ 282976 h 770568"/>
                <a:gd name="connsiteX5" fmla="*/ 1042460 w 1042460"/>
                <a:gd name="connsiteY5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448096 w 1042460"/>
                <a:gd name="connsiteY2" fmla="*/ 645274 h 770568"/>
                <a:gd name="connsiteX3" fmla="*/ 847790 w 1042460"/>
                <a:gd name="connsiteY3" fmla="*/ 282976 h 770568"/>
                <a:gd name="connsiteX4" fmla="*/ 1042460 w 1042460"/>
                <a:gd name="connsiteY4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549396 w 1042460"/>
                <a:gd name="connsiteY2" fmla="*/ 670290 h 770568"/>
                <a:gd name="connsiteX3" fmla="*/ 847790 w 1042460"/>
                <a:gd name="connsiteY3" fmla="*/ 282976 h 770568"/>
                <a:gd name="connsiteX4" fmla="*/ 1042460 w 1042460"/>
                <a:gd name="connsiteY4" fmla="*/ 0 h 770568"/>
                <a:gd name="connsiteX0" fmla="*/ 0 w 1042460"/>
                <a:gd name="connsiteY0" fmla="*/ 767728 h 770568"/>
                <a:gd name="connsiteX1" fmla="*/ 208948 w 1042460"/>
                <a:gd name="connsiteY1" fmla="*/ 751444 h 770568"/>
                <a:gd name="connsiteX2" fmla="*/ 549396 w 1042460"/>
                <a:gd name="connsiteY2" fmla="*/ 670290 h 770568"/>
                <a:gd name="connsiteX3" fmla="*/ 882078 w 1042460"/>
                <a:gd name="connsiteY3" fmla="*/ 643982 h 770568"/>
                <a:gd name="connsiteX4" fmla="*/ 1042460 w 1042460"/>
                <a:gd name="connsiteY4" fmla="*/ 0 h 770568"/>
                <a:gd name="connsiteX0" fmla="*/ 0 w 1255913"/>
                <a:gd name="connsiteY0" fmla="*/ 273529 h 276369"/>
                <a:gd name="connsiteX1" fmla="*/ 208948 w 1255913"/>
                <a:gd name="connsiteY1" fmla="*/ 257245 h 276369"/>
                <a:gd name="connsiteX2" fmla="*/ 549396 w 1255913"/>
                <a:gd name="connsiteY2" fmla="*/ 176091 h 276369"/>
                <a:gd name="connsiteX3" fmla="*/ 882078 w 1255913"/>
                <a:gd name="connsiteY3" fmla="*/ 149783 h 276369"/>
                <a:gd name="connsiteX4" fmla="*/ 1255913 w 1255913"/>
                <a:gd name="connsiteY4" fmla="*/ 0 h 276369"/>
                <a:gd name="connsiteX0" fmla="*/ 0 w 1255913"/>
                <a:gd name="connsiteY0" fmla="*/ 273529 h 276369"/>
                <a:gd name="connsiteX1" fmla="*/ 208948 w 1255913"/>
                <a:gd name="connsiteY1" fmla="*/ 257245 h 276369"/>
                <a:gd name="connsiteX2" fmla="*/ 549396 w 1255913"/>
                <a:gd name="connsiteY2" fmla="*/ 176091 h 276369"/>
                <a:gd name="connsiteX3" fmla="*/ 1033843 w 1255913"/>
                <a:gd name="connsiteY3" fmla="*/ 82735 h 276369"/>
                <a:gd name="connsiteX4" fmla="*/ 1255913 w 1255913"/>
                <a:gd name="connsiteY4" fmla="*/ 0 h 276369"/>
                <a:gd name="connsiteX0" fmla="*/ 0 w 1255913"/>
                <a:gd name="connsiteY0" fmla="*/ 273529 h 276369"/>
                <a:gd name="connsiteX1" fmla="*/ 208948 w 1255913"/>
                <a:gd name="connsiteY1" fmla="*/ 257245 h 276369"/>
                <a:gd name="connsiteX2" fmla="*/ 549396 w 1255913"/>
                <a:gd name="connsiteY2" fmla="*/ 176091 h 276369"/>
                <a:gd name="connsiteX3" fmla="*/ 1033843 w 1255913"/>
                <a:gd name="connsiteY3" fmla="*/ 82735 h 276369"/>
                <a:gd name="connsiteX4" fmla="*/ 1255913 w 1255913"/>
                <a:gd name="connsiteY4" fmla="*/ 0 h 276369"/>
                <a:gd name="connsiteX0" fmla="*/ 0 w 1255913"/>
                <a:gd name="connsiteY0" fmla="*/ 273529 h 276369"/>
                <a:gd name="connsiteX1" fmla="*/ 208948 w 1255913"/>
                <a:gd name="connsiteY1" fmla="*/ 257245 h 276369"/>
                <a:gd name="connsiteX2" fmla="*/ 549396 w 1255913"/>
                <a:gd name="connsiteY2" fmla="*/ 176091 h 276369"/>
                <a:gd name="connsiteX3" fmla="*/ 1033843 w 1255913"/>
                <a:gd name="connsiteY3" fmla="*/ 82735 h 276369"/>
                <a:gd name="connsiteX4" fmla="*/ 1255913 w 1255913"/>
                <a:gd name="connsiteY4" fmla="*/ 0 h 276369"/>
                <a:gd name="connsiteX0" fmla="*/ 0 w 1255913"/>
                <a:gd name="connsiteY0" fmla="*/ 273529 h 276369"/>
                <a:gd name="connsiteX1" fmla="*/ 208948 w 1255913"/>
                <a:gd name="connsiteY1" fmla="*/ 257245 h 276369"/>
                <a:gd name="connsiteX2" fmla="*/ 660805 w 1255913"/>
                <a:gd name="connsiteY2" fmla="*/ 226977 h 276369"/>
                <a:gd name="connsiteX3" fmla="*/ 1033843 w 1255913"/>
                <a:gd name="connsiteY3" fmla="*/ 82735 h 276369"/>
                <a:gd name="connsiteX4" fmla="*/ 1255913 w 1255913"/>
                <a:gd name="connsiteY4" fmla="*/ 0 h 276369"/>
                <a:gd name="connsiteX0" fmla="*/ 0 w 1255913"/>
                <a:gd name="connsiteY0" fmla="*/ 273529 h 276369"/>
                <a:gd name="connsiteX1" fmla="*/ 208948 w 1255913"/>
                <a:gd name="connsiteY1" fmla="*/ 257245 h 276369"/>
                <a:gd name="connsiteX2" fmla="*/ 660805 w 1255913"/>
                <a:gd name="connsiteY2" fmla="*/ 226977 h 276369"/>
                <a:gd name="connsiteX3" fmla="*/ 994365 w 1255913"/>
                <a:gd name="connsiteY3" fmla="*/ 163880 h 276369"/>
                <a:gd name="connsiteX4" fmla="*/ 1255913 w 1255913"/>
                <a:gd name="connsiteY4" fmla="*/ 0 h 276369"/>
                <a:gd name="connsiteX0" fmla="*/ 0 w 1251152"/>
                <a:gd name="connsiteY0" fmla="*/ 298727 h 301567"/>
                <a:gd name="connsiteX1" fmla="*/ 208948 w 1251152"/>
                <a:gd name="connsiteY1" fmla="*/ 282443 h 301567"/>
                <a:gd name="connsiteX2" fmla="*/ 660805 w 1251152"/>
                <a:gd name="connsiteY2" fmla="*/ 252175 h 301567"/>
                <a:gd name="connsiteX3" fmla="*/ 994365 w 1251152"/>
                <a:gd name="connsiteY3" fmla="*/ 189078 h 301567"/>
                <a:gd name="connsiteX4" fmla="*/ 1251152 w 1251152"/>
                <a:gd name="connsiteY4" fmla="*/ 0 h 301567"/>
                <a:gd name="connsiteX0" fmla="*/ 0 w 1251152"/>
                <a:gd name="connsiteY0" fmla="*/ 298727 h 298727"/>
                <a:gd name="connsiteX1" fmla="*/ 241323 w 1251152"/>
                <a:gd name="connsiteY1" fmla="*/ 274207 h 298727"/>
                <a:gd name="connsiteX2" fmla="*/ 660805 w 1251152"/>
                <a:gd name="connsiteY2" fmla="*/ 252175 h 298727"/>
                <a:gd name="connsiteX3" fmla="*/ 994365 w 1251152"/>
                <a:gd name="connsiteY3" fmla="*/ 189078 h 298727"/>
                <a:gd name="connsiteX4" fmla="*/ 1251152 w 1251152"/>
                <a:gd name="connsiteY4" fmla="*/ 0 h 298727"/>
                <a:gd name="connsiteX0" fmla="*/ 0 w 1251152"/>
                <a:gd name="connsiteY0" fmla="*/ 298727 h 298727"/>
                <a:gd name="connsiteX1" fmla="*/ 241323 w 1251152"/>
                <a:gd name="connsiteY1" fmla="*/ 274207 h 298727"/>
                <a:gd name="connsiteX2" fmla="*/ 660805 w 1251152"/>
                <a:gd name="connsiteY2" fmla="*/ 252175 h 298727"/>
                <a:gd name="connsiteX3" fmla="*/ 994365 w 1251152"/>
                <a:gd name="connsiteY3" fmla="*/ 189078 h 298727"/>
                <a:gd name="connsiteX4" fmla="*/ 1251152 w 1251152"/>
                <a:gd name="connsiteY4" fmla="*/ 0 h 298727"/>
                <a:gd name="connsiteX0" fmla="*/ 0 w 1251152"/>
                <a:gd name="connsiteY0" fmla="*/ 298727 h 298727"/>
                <a:gd name="connsiteX1" fmla="*/ 241323 w 1251152"/>
                <a:gd name="connsiteY1" fmla="*/ 274207 h 298727"/>
                <a:gd name="connsiteX2" fmla="*/ 649234 w 1251152"/>
                <a:gd name="connsiteY2" fmla="*/ 287625 h 298727"/>
                <a:gd name="connsiteX3" fmla="*/ 994365 w 1251152"/>
                <a:gd name="connsiteY3" fmla="*/ 189078 h 298727"/>
                <a:gd name="connsiteX4" fmla="*/ 1251152 w 1251152"/>
                <a:gd name="connsiteY4" fmla="*/ 0 h 298727"/>
                <a:gd name="connsiteX0" fmla="*/ 0 w 1250859"/>
                <a:gd name="connsiteY0" fmla="*/ 286463 h 292014"/>
                <a:gd name="connsiteX1" fmla="*/ 241030 w 1250859"/>
                <a:gd name="connsiteY1" fmla="*/ 274207 h 292014"/>
                <a:gd name="connsiteX2" fmla="*/ 648941 w 1250859"/>
                <a:gd name="connsiteY2" fmla="*/ 287625 h 292014"/>
                <a:gd name="connsiteX3" fmla="*/ 994072 w 1250859"/>
                <a:gd name="connsiteY3" fmla="*/ 189078 h 292014"/>
                <a:gd name="connsiteX4" fmla="*/ 1250859 w 1250859"/>
                <a:gd name="connsiteY4" fmla="*/ 0 h 292014"/>
                <a:gd name="connsiteX0" fmla="*/ 0 w 1250859"/>
                <a:gd name="connsiteY0" fmla="*/ 286463 h 321405"/>
                <a:gd name="connsiteX1" fmla="*/ 234805 w 1250859"/>
                <a:gd name="connsiteY1" fmla="*/ 310325 h 321405"/>
                <a:gd name="connsiteX2" fmla="*/ 648941 w 1250859"/>
                <a:gd name="connsiteY2" fmla="*/ 287625 h 321405"/>
                <a:gd name="connsiteX3" fmla="*/ 994072 w 1250859"/>
                <a:gd name="connsiteY3" fmla="*/ 189078 h 321405"/>
                <a:gd name="connsiteX4" fmla="*/ 1250859 w 1250859"/>
                <a:gd name="connsiteY4" fmla="*/ 0 h 321405"/>
                <a:gd name="connsiteX0" fmla="*/ 0 w 1250859"/>
                <a:gd name="connsiteY0" fmla="*/ 286463 h 310325"/>
                <a:gd name="connsiteX1" fmla="*/ 234805 w 1250859"/>
                <a:gd name="connsiteY1" fmla="*/ 310325 h 310325"/>
                <a:gd name="connsiteX2" fmla="*/ 648941 w 1250859"/>
                <a:gd name="connsiteY2" fmla="*/ 287625 h 310325"/>
                <a:gd name="connsiteX3" fmla="*/ 994072 w 1250859"/>
                <a:gd name="connsiteY3" fmla="*/ 189078 h 310325"/>
                <a:gd name="connsiteX4" fmla="*/ 1250859 w 1250859"/>
                <a:gd name="connsiteY4" fmla="*/ 0 h 310325"/>
                <a:gd name="connsiteX0" fmla="*/ 0 w 1250859"/>
                <a:gd name="connsiteY0" fmla="*/ 286463 h 310325"/>
                <a:gd name="connsiteX1" fmla="*/ 234805 w 1250859"/>
                <a:gd name="connsiteY1" fmla="*/ 310325 h 310325"/>
                <a:gd name="connsiteX2" fmla="*/ 648941 w 1250859"/>
                <a:gd name="connsiteY2" fmla="*/ 287625 h 310325"/>
                <a:gd name="connsiteX3" fmla="*/ 994072 w 1250859"/>
                <a:gd name="connsiteY3" fmla="*/ 189078 h 310325"/>
                <a:gd name="connsiteX4" fmla="*/ 1250859 w 1250859"/>
                <a:gd name="connsiteY4" fmla="*/ 0 h 310325"/>
                <a:gd name="connsiteX0" fmla="*/ 0 w 1250859"/>
                <a:gd name="connsiteY0" fmla="*/ 286463 h 310325"/>
                <a:gd name="connsiteX1" fmla="*/ 234805 w 1250859"/>
                <a:gd name="connsiteY1" fmla="*/ 310325 h 310325"/>
                <a:gd name="connsiteX2" fmla="*/ 648941 w 1250859"/>
                <a:gd name="connsiteY2" fmla="*/ 287625 h 310325"/>
                <a:gd name="connsiteX3" fmla="*/ 994072 w 1250859"/>
                <a:gd name="connsiteY3" fmla="*/ 189078 h 310325"/>
                <a:gd name="connsiteX4" fmla="*/ 1250859 w 1250859"/>
                <a:gd name="connsiteY4" fmla="*/ 0 h 310325"/>
                <a:gd name="connsiteX0" fmla="*/ 0 w 1247879"/>
                <a:gd name="connsiteY0" fmla="*/ 280339 h 310325"/>
                <a:gd name="connsiteX1" fmla="*/ 231825 w 1247879"/>
                <a:gd name="connsiteY1" fmla="*/ 310325 h 310325"/>
                <a:gd name="connsiteX2" fmla="*/ 645961 w 1247879"/>
                <a:gd name="connsiteY2" fmla="*/ 287625 h 310325"/>
                <a:gd name="connsiteX3" fmla="*/ 991092 w 1247879"/>
                <a:gd name="connsiteY3" fmla="*/ 189078 h 310325"/>
                <a:gd name="connsiteX4" fmla="*/ 1247879 w 1247879"/>
                <a:gd name="connsiteY4" fmla="*/ 0 h 310325"/>
                <a:gd name="connsiteX0" fmla="*/ 0 w 1247879"/>
                <a:gd name="connsiteY0" fmla="*/ 280339 h 310325"/>
                <a:gd name="connsiteX1" fmla="*/ 231825 w 1247879"/>
                <a:gd name="connsiteY1" fmla="*/ 310325 h 310325"/>
                <a:gd name="connsiteX2" fmla="*/ 645961 w 1247879"/>
                <a:gd name="connsiteY2" fmla="*/ 287625 h 310325"/>
                <a:gd name="connsiteX3" fmla="*/ 991092 w 1247879"/>
                <a:gd name="connsiteY3" fmla="*/ 189078 h 310325"/>
                <a:gd name="connsiteX4" fmla="*/ 1247879 w 1247879"/>
                <a:gd name="connsiteY4" fmla="*/ 0 h 310325"/>
                <a:gd name="connsiteX0" fmla="*/ 0 w 1247879"/>
                <a:gd name="connsiteY0" fmla="*/ 280339 h 310325"/>
                <a:gd name="connsiteX1" fmla="*/ 231825 w 1247879"/>
                <a:gd name="connsiteY1" fmla="*/ 310325 h 310325"/>
                <a:gd name="connsiteX2" fmla="*/ 645961 w 1247879"/>
                <a:gd name="connsiteY2" fmla="*/ 287625 h 310325"/>
                <a:gd name="connsiteX3" fmla="*/ 991092 w 1247879"/>
                <a:gd name="connsiteY3" fmla="*/ 189078 h 310325"/>
                <a:gd name="connsiteX4" fmla="*/ 1247879 w 1247879"/>
                <a:gd name="connsiteY4" fmla="*/ 0 h 310325"/>
                <a:gd name="connsiteX0" fmla="*/ 0 w 1247879"/>
                <a:gd name="connsiteY0" fmla="*/ 280339 h 311859"/>
                <a:gd name="connsiteX1" fmla="*/ 231825 w 1247879"/>
                <a:gd name="connsiteY1" fmla="*/ 310325 h 311859"/>
                <a:gd name="connsiteX2" fmla="*/ 645961 w 1247879"/>
                <a:gd name="connsiteY2" fmla="*/ 287625 h 311859"/>
                <a:gd name="connsiteX3" fmla="*/ 991092 w 1247879"/>
                <a:gd name="connsiteY3" fmla="*/ 189078 h 311859"/>
                <a:gd name="connsiteX4" fmla="*/ 1247879 w 1247879"/>
                <a:gd name="connsiteY4" fmla="*/ 0 h 311859"/>
                <a:gd name="connsiteX0" fmla="*/ 0 w 1247879"/>
                <a:gd name="connsiteY0" fmla="*/ 280339 h 320401"/>
                <a:gd name="connsiteX1" fmla="*/ 231825 w 1247879"/>
                <a:gd name="connsiteY1" fmla="*/ 310325 h 320401"/>
                <a:gd name="connsiteX2" fmla="*/ 358600 w 1247879"/>
                <a:gd name="connsiteY2" fmla="*/ 319252 h 320401"/>
                <a:gd name="connsiteX3" fmla="*/ 645961 w 1247879"/>
                <a:gd name="connsiteY3" fmla="*/ 287625 h 320401"/>
                <a:gd name="connsiteX4" fmla="*/ 991092 w 1247879"/>
                <a:gd name="connsiteY4" fmla="*/ 189078 h 320401"/>
                <a:gd name="connsiteX5" fmla="*/ 1247879 w 1247879"/>
                <a:gd name="connsiteY5" fmla="*/ 0 h 320401"/>
                <a:gd name="connsiteX0" fmla="*/ 0 w 1247879"/>
                <a:gd name="connsiteY0" fmla="*/ 280339 h 358374"/>
                <a:gd name="connsiteX1" fmla="*/ 231825 w 1247879"/>
                <a:gd name="connsiteY1" fmla="*/ 310325 h 358374"/>
                <a:gd name="connsiteX2" fmla="*/ 351896 w 1247879"/>
                <a:gd name="connsiteY2" fmla="*/ 358150 h 358374"/>
                <a:gd name="connsiteX3" fmla="*/ 645961 w 1247879"/>
                <a:gd name="connsiteY3" fmla="*/ 287625 h 358374"/>
                <a:gd name="connsiteX4" fmla="*/ 991092 w 1247879"/>
                <a:gd name="connsiteY4" fmla="*/ 189078 h 358374"/>
                <a:gd name="connsiteX5" fmla="*/ 1247879 w 1247879"/>
                <a:gd name="connsiteY5" fmla="*/ 0 h 358374"/>
                <a:gd name="connsiteX0" fmla="*/ 0 w 1247879"/>
                <a:gd name="connsiteY0" fmla="*/ 280339 h 339339"/>
                <a:gd name="connsiteX1" fmla="*/ 231825 w 1247879"/>
                <a:gd name="connsiteY1" fmla="*/ 310325 h 339339"/>
                <a:gd name="connsiteX2" fmla="*/ 410109 w 1247879"/>
                <a:gd name="connsiteY2" fmla="*/ 338965 h 339339"/>
                <a:gd name="connsiteX3" fmla="*/ 645961 w 1247879"/>
                <a:gd name="connsiteY3" fmla="*/ 287625 h 339339"/>
                <a:gd name="connsiteX4" fmla="*/ 991092 w 1247879"/>
                <a:gd name="connsiteY4" fmla="*/ 189078 h 339339"/>
                <a:gd name="connsiteX5" fmla="*/ 1247879 w 1247879"/>
                <a:gd name="connsiteY5" fmla="*/ 0 h 339339"/>
                <a:gd name="connsiteX0" fmla="*/ 0 w 1247879"/>
                <a:gd name="connsiteY0" fmla="*/ 280339 h 339232"/>
                <a:gd name="connsiteX1" fmla="*/ 139694 w 1247879"/>
                <a:gd name="connsiteY1" fmla="*/ 298759 h 339232"/>
                <a:gd name="connsiteX2" fmla="*/ 410109 w 1247879"/>
                <a:gd name="connsiteY2" fmla="*/ 338965 h 339232"/>
                <a:gd name="connsiteX3" fmla="*/ 645961 w 1247879"/>
                <a:gd name="connsiteY3" fmla="*/ 287625 h 339232"/>
                <a:gd name="connsiteX4" fmla="*/ 991092 w 1247879"/>
                <a:gd name="connsiteY4" fmla="*/ 189078 h 339232"/>
                <a:gd name="connsiteX5" fmla="*/ 1247879 w 1247879"/>
                <a:gd name="connsiteY5" fmla="*/ 0 h 339232"/>
                <a:gd name="connsiteX0" fmla="*/ 0 w 1247879"/>
                <a:gd name="connsiteY0" fmla="*/ 280339 h 337271"/>
                <a:gd name="connsiteX1" fmla="*/ 139694 w 1247879"/>
                <a:gd name="connsiteY1" fmla="*/ 298759 h 337271"/>
                <a:gd name="connsiteX2" fmla="*/ 288869 w 1247879"/>
                <a:gd name="connsiteY2" fmla="*/ 336990 h 337271"/>
                <a:gd name="connsiteX3" fmla="*/ 645961 w 1247879"/>
                <a:gd name="connsiteY3" fmla="*/ 287625 h 337271"/>
                <a:gd name="connsiteX4" fmla="*/ 991092 w 1247879"/>
                <a:gd name="connsiteY4" fmla="*/ 189078 h 337271"/>
                <a:gd name="connsiteX5" fmla="*/ 1247879 w 1247879"/>
                <a:gd name="connsiteY5" fmla="*/ 0 h 337271"/>
                <a:gd name="connsiteX0" fmla="*/ 0 w 1247879"/>
                <a:gd name="connsiteY0" fmla="*/ 280339 h 328485"/>
                <a:gd name="connsiteX1" fmla="*/ 139694 w 1247879"/>
                <a:gd name="connsiteY1" fmla="*/ 298759 h 328485"/>
                <a:gd name="connsiteX2" fmla="*/ 323734 w 1247879"/>
                <a:gd name="connsiteY2" fmla="*/ 328120 h 328485"/>
                <a:gd name="connsiteX3" fmla="*/ 645961 w 1247879"/>
                <a:gd name="connsiteY3" fmla="*/ 287625 h 328485"/>
                <a:gd name="connsiteX4" fmla="*/ 991092 w 1247879"/>
                <a:gd name="connsiteY4" fmla="*/ 189078 h 328485"/>
                <a:gd name="connsiteX5" fmla="*/ 1247879 w 1247879"/>
                <a:gd name="connsiteY5" fmla="*/ 0 h 328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7879" h="328485">
                  <a:moveTo>
                    <a:pt x="0" y="280339"/>
                  </a:moveTo>
                  <a:cubicBezTo>
                    <a:pt x="33824" y="288166"/>
                    <a:pt x="19904" y="273223"/>
                    <a:pt x="139694" y="298759"/>
                  </a:cubicBezTo>
                  <a:cubicBezTo>
                    <a:pt x="199461" y="305244"/>
                    <a:pt x="254711" y="331903"/>
                    <a:pt x="323734" y="328120"/>
                  </a:cubicBezTo>
                  <a:cubicBezTo>
                    <a:pt x="392757" y="324337"/>
                    <a:pt x="534735" y="310799"/>
                    <a:pt x="645961" y="287625"/>
                  </a:cubicBezTo>
                  <a:cubicBezTo>
                    <a:pt x="757187" y="264451"/>
                    <a:pt x="866466" y="244215"/>
                    <a:pt x="991092" y="189078"/>
                  </a:cubicBezTo>
                  <a:cubicBezTo>
                    <a:pt x="1087930" y="165667"/>
                    <a:pt x="1211558" y="39714"/>
                    <a:pt x="1247879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3B172A07-0DDE-FBB3-1A4E-81F177EEA9A8}"/>
                </a:ext>
              </a:extLst>
            </p:cNvPr>
            <p:cNvSpPr/>
            <p:nvPr/>
          </p:nvSpPr>
          <p:spPr>
            <a:xfrm rot="21412023">
              <a:off x="6970572" y="3241032"/>
              <a:ext cx="2793633" cy="762501"/>
            </a:xfrm>
            <a:custGeom>
              <a:avLst/>
              <a:gdLst>
                <a:gd name="connsiteX0" fmla="*/ 0 w 1082566"/>
                <a:gd name="connsiteY0" fmla="*/ 346841 h 346841"/>
                <a:gd name="connsiteX1" fmla="*/ 304800 w 1082566"/>
                <a:gd name="connsiteY1" fmla="*/ 220717 h 346841"/>
                <a:gd name="connsiteX2" fmla="*/ 409904 w 1082566"/>
                <a:gd name="connsiteY2" fmla="*/ 0 h 346841"/>
                <a:gd name="connsiteX3" fmla="*/ 651642 w 1082566"/>
                <a:gd name="connsiteY3" fmla="*/ 220717 h 346841"/>
                <a:gd name="connsiteX4" fmla="*/ 1082566 w 1082566"/>
                <a:gd name="connsiteY4" fmla="*/ 10510 h 346841"/>
                <a:gd name="connsiteX0" fmla="*/ 0 w 1082566"/>
                <a:gd name="connsiteY0" fmla="*/ 336331 h 336331"/>
                <a:gd name="connsiteX1" fmla="*/ 304800 w 1082566"/>
                <a:gd name="connsiteY1" fmla="*/ 210207 h 336331"/>
                <a:gd name="connsiteX2" fmla="*/ 439295 w 1082566"/>
                <a:gd name="connsiteY2" fmla="*/ 9458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1082566"/>
                <a:gd name="connsiteY0" fmla="*/ 336331 h 336331"/>
                <a:gd name="connsiteX1" fmla="*/ 231323 w 1082566"/>
                <a:gd name="connsiteY1" fmla="*/ 270112 h 336331"/>
                <a:gd name="connsiteX2" fmla="*/ 439295 w 1082566"/>
                <a:gd name="connsiteY2" fmla="*/ 9458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1082566"/>
                <a:gd name="connsiteY0" fmla="*/ 336331 h 336331"/>
                <a:gd name="connsiteX1" fmla="*/ 231323 w 1082566"/>
                <a:gd name="connsiteY1" fmla="*/ 270112 h 336331"/>
                <a:gd name="connsiteX2" fmla="*/ 439295 w 1082566"/>
                <a:gd name="connsiteY2" fmla="*/ 89331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976901"/>
                <a:gd name="connsiteY0" fmla="*/ 492237 h 492237"/>
                <a:gd name="connsiteX1" fmla="*/ 231323 w 976901"/>
                <a:gd name="connsiteY1" fmla="*/ 426018 h 492237"/>
                <a:gd name="connsiteX2" fmla="*/ 439295 w 976901"/>
                <a:gd name="connsiteY2" fmla="*/ 245237 h 492237"/>
                <a:gd name="connsiteX3" fmla="*/ 651642 w 976901"/>
                <a:gd name="connsiteY3" fmla="*/ 366113 h 492237"/>
                <a:gd name="connsiteX4" fmla="*/ 976901 w 976901"/>
                <a:gd name="connsiteY4" fmla="*/ 0 h 492237"/>
                <a:gd name="connsiteX0" fmla="*/ 0 w 976901"/>
                <a:gd name="connsiteY0" fmla="*/ 492237 h 492237"/>
                <a:gd name="connsiteX1" fmla="*/ 231323 w 976901"/>
                <a:gd name="connsiteY1" fmla="*/ 426018 h 492237"/>
                <a:gd name="connsiteX2" fmla="*/ 439295 w 976901"/>
                <a:gd name="connsiteY2" fmla="*/ 245237 h 492237"/>
                <a:gd name="connsiteX3" fmla="*/ 651642 w 976901"/>
                <a:gd name="connsiteY3" fmla="*/ 366113 h 492237"/>
                <a:gd name="connsiteX4" fmla="*/ 976901 w 976901"/>
                <a:gd name="connsiteY4" fmla="*/ 0 h 492237"/>
                <a:gd name="connsiteX0" fmla="*/ 0 w 976901"/>
                <a:gd name="connsiteY0" fmla="*/ 497441 h 497441"/>
                <a:gd name="connsiteX1" fmla="*/ 231323 w 976901"/>
                <a:gd name="connsiteY1" fmla="*/ 431222 h 497441"/>
                <a:gd name="connsiteX2" fmla="*/ 402766 w 976901"/>
                <a:gd name="connsiteY2" fmla="*/ 193 h 497441"/>
                <a:gd name="connsiteX3" fmla="*/ 651642 w 976901"/>
                <a:gd name="connsiteY3" fmla="*/ 371317 h 497441"/>
                <a:gd name="connsiteX4" fmla="*/ 976901 w 976901"/>
                <a:gd name="connsiteY4" fmla="*/ 5204 h 497441"/>
                <a:gd name="connsiteX0" fmla="*/ 0 w 976901"/>
                <a:gd name="connsiteY0" fmla="*/ 497516 h 497516"/>
                <a:gd name="connsiteX1" fmla="*/ 286721 w 976901"/>
                <a:gd name="connsiteY1" fmla="*/ 314841 h 497516"/>
                <a:gd name="connsiteX2" fmla="*/ 402766 w 976901"/>
                <a:gd name="connsiteY2" fmla="*/ 268 h 497516"/>
                <a:gd name="connsiteX3" fmla="*/ 651642 w 976901"/>
                <a:gd name="connsiteY3" fmla="*/ 371392 h 497516"/>
                <a:gd name="connsiteX4" fmla="*/ 976901 w 976901"/>
                <a:gd name="connsiteY4" fmla="*/ 5279 h 497516"/>
                <a:gd name="connsiteX0" fmla="*/ 0 w 976901"/>
                <a:gd name="connsiteY0" fmla="*/ 498716 h 498716"/>
                <a:gd name="connsiteX1" fmla="*/ 286721 w 976901"/>
                <a:gd name="connsiteY1" fmla="*/ 316041 h 498716"/>
                <a:gd name="connsiteX2" fmla="*/ 402766 w 976901"/>
                <a:gd name="connsiteY2" fmla="*/ 1468 h 498716"/>
                <a:gd name="connsiteX3" fmla="*/ 649561 w 976901"/>
                <a:gd name="connsiteY3" fmla="*/ 454330 h 498716"/>
                <a:gd name="connsiteX4" fmla="*/ 976901 w 976901"/>
                <a:gd name="connsiteY4" fmla="*/ 6479 h 498716"/>
                <a:gd name="connsiteX0" fmla="*/ 0 w 976901"/>
                <a:gd name="connsiteY0" fmla="*/ 497726 h 497726"/>
                <a:gd name="connsiteX1" fmla="*/ 223378 w 976901"/>
                <a:gd name="connsiteY1" fmla="*/ 369085 h 497726"/>
                <a:gd name="connsiteX2" fmla="*/ 402766 w 976901"/>
                <a:gd name="connsiteY2" fmla="*/ 478 h 497726"/>
                <a:gd name="connsiteX3" fmla="*/ 649561 w 976901"/>
                <a:gd name="connsiteY3" fmla="*/ 453340 h 497726"/>
                <a:gd name="connsiteX4" fmla="*/ 976901 w 976901"/>
                <a:gd name="connsiteY4" fmla="*/ 5489 h 497726"/>
                <a:gd name="connsiteX0" fmla="*/ 0 w 976901"/>
                <a:gd name="connsiteY0" fmla="*/ 600355 h 600355"/>
                <a:gd name="connsiteX1" fmla="*/ 223378 w 976901"/>
                <a:gd name="connsiteY1" fmla="*/ 471714 h 600355"/>
                <a:gd name="connsiteX2" fmla="*/ 400615 w 976901"/>
                <a:gd name="connsiteY2" fmla="*/ 374 h 600355"/>
                <a:gd name="connsiteX3" fmla="*/ 649561 w 976901"/>
                <a:gd name="connsiteY3" fmla="*/ 555969 h 600355"/>
                <a:gd name="connsiteX4" fmla="*/ 976901 w 976901"/>
                <a:gd name="connsiteY4" fmla="*/ 108118 h 600355"/>
                <a:gd name="connsiteX0" fmla="*/ 0 w 976901"/>
                <a:gd name="connsiteY0" fmla="*/ 600749 h 600749"/>
                <a:gd name="connsiteX1" fmla="*/ 205148 w 976901"/>
                <a:gd name="connsiteY1" fmla="*/ 439219 h 600749"/>
                <a:gd name="connsiteX2" fmla="*/ 400615 w 976901"/>
                <a:gd name="connsiteY2" fmla="*/ 768 h 600749"/>
                <a:gd name="connsiteX3" fmla="*/ 649561 w 976901"/>
                <a:gd name="connsiteY3" fmla="*/ 556363 h 600749"/>
                <a:gd name="connsiteX4" fmla="*/ 976901 w 976901"/>
                <a:gd name="connsiteY4" fmla="*/ 108512 h 600749"/>
                <a:gd name="connsiteX0" fmla="*/ 0 w 976901"/>
                <a:gd name="connsiteY0" fmla="*/ 600123 h 600123"/>
                <a:gd name="connsiteX1" fmla="*/ 205148 w 976901"/>
                <a:gd name="connsiteY1" fmla="*/ 438593 h 600123"/>
                <a:gd name="connsiteX2" fmla="*/ 400615 w 976901"/>
                <a:gd name="connsiteY2" fmla="*/ 142 h 600123"/>
                <a:gd name="connsiteX3" fmla="*/ 679897 w 976901"/>
                <a:gd name="connsiteY3" fmla="*/ 487572 h 600123"/>
                <a:gd name="connsiteX4" fmla="*/ 976901 w 976901"/>
                <a:gd name="connsiteY4" fmla="*/ 107886 h 600123"/>
                <a:gd name="connsiteX0" fmla="*/ 0 w 1364375"/>
                <a:gd name="connsiteY0" fmla="*/ 680401 h 680401"/>
                <a:gd name="connsiteX1" fmla="*/ 592622 w 1364375"/>
                <a:gd name="connsiteY1" fmla="*/ 438598 h 680401"/>
                <a:gd name="connsiteX2" fmla="*/ 788089 w 1364375"/>
                <a:gd name="connsiteY2" fmla="*/ 147 h 680401"/>
                <a:gd name="connsiteX3" fmla="*/ 1067371 w 1364375"/>
                <a:gd name="connsiteY3" fmla="*/ 487577 h 680401"/>
                <a:gd name="connsiteX4" fmla="*/ 1364375 w 1364375"/>
                <a:gd name="connsiteY4" fmla="*/ 107891 h 680401"/>
                <a:gd name="connsiteX0" fmla="*/ 0 w 1403023"/>
                <a:gd name="connsiteY0" fmla="*/ 665364 h 665364"/>
                <a:gd name="connsiteX1" fmla="*/ 631270 w 1403023"/>
                <a:gd name="connsiteY1" fmla="*/ 438598 h 665364"/>
                <a:gd name="connsiteX2" fmla="*/ 826737 w 1403023"/>
                <a:gd name="connsiteY2" fmla="*/ 147 h 665364"/>
                <a:gd name="connsiteX3" fmla="*/ 1106019 w 1403023"/>
                <a:gd name="connsiteY3" fmla="*/ 487577 h 665364"/>
                <a:gd name="connsiteX4" fmla="*/ 1403023 w 1403023"/>
                <a:gd name="connsiteY4" fmla="*/ 107891 h 665364"/>
                <a:gd name="connsiteX0" fmla="*/ 0 w 1403023"/>
                <a:gd name="connsiteY0" fmla="*/ 665360 h 665360"/>
                <a:gd name="connsiteX1" fmla="*/ 273515 w 1403023"/>
                <a:gd name="connsiteY1" fmla="*/ 604228 h 665360"/>
                <a:gd name="connsiteX2" fmla="*/ 631270 w 1403023"/>
                <a:gd name="connsiteY2" fmla="*/ 438594 h 665360"/>
                <a:gd name="connsiteX3" fmla="*/ 826737 w 1403023"/>
                <a:gd name="connsiteY3" fmla="*/ 143 h 665360"/>
                <a:gd name="connsiteX4" fmla="*/ 1106019 w 1403023"/>
                <a:gd name="connsiteY4" fmla="*/ 487573 h 665360"/>
                <a:gd name="connsiteX5" fmla="*/ 1403023 w 1403023"/>
                <a:gd name="connsiteY5" fmla="*/ 107887 h 665360"/>
                <a:gd name="connsiteX0" fmla="*/ 0 w 1403023"/>
                <a:gd name="connsiteY0" fmla="*/ 665362 h 667016"/>
                <a:gd name="connsiteX1" fmla="*/ 282179 w 1403023"/>
                <a:gd name="connsiteY1" fmla="*/ 647206 h 667016"/>
                <a:gd name="connsiteX2" fmla="*/ 631270 w 1403023"/>
                <a:gd name="connsiteY2" fmla="*/ 438596 h 667016"/>
                <a:gd name="connsiteX3" fmla="*/ 826737 w 1403023"/>
                <a:gd name="connsiteY3" fmla="*/ 145 h 667016"/>
                <a:gd name="connsiteX4" fmla="*/ 1106019 w 1403023"/>
                <a:gd name="connsiteY4" fmla="*/ 487575 h 667016"/>
                <a:gd name="connsiteX5" fmla="*/ 1403023 w 1403023"/>
                <a:gd name="connsiteY5" fmla="*/ 107889 h 667016"/>
                <a:gd name="connsiteX0" fmla="*/ 0 w 1291144"/>
                <a:gd name="connsiteY0" fmla="*/ 678528 h 678528"/>
                <a:gd name="connsiteX1" fmla="*/ 170300 w 1291144"/>
                <a:gd name="connsiteY1" fmla="*/ 647206 h 678528"/>
                <a:gd name="connsiteX2" fmla="*/ 519391 w 1291144"/>
                <a:gd name="connsiteY2" fmla="*/ 438596 h 678528"/>
                <a:gd name="connsiteX3" fmla="*/ 714858 w 1291144"/>
                <a:gd name="connsiteY3" fmla="*/ 145 h 678528"/>
                <a:gd name="connsiteX4" fmla="*/ 994140 w 1291144"/>
                <a:gd name="connsiteY4" fmla="*/ 487575 h 678528"/>
                <a:gd name="connsiteX5" fmla="*/ 1291144 w 1291144"/>
                <a:gd name="connsiteY5" fmla="*/ 107889 h 678528"/>
                <a:gd name="connsiteX0" fmla="*/ 0 w 1291144"/>
                <a:gd name="connsiteY0" fmla="*/ 678529 h 681369"/>
                <a:gd name="connsiteX1" fmla="*/ 208948 w 1291144"/>
                <a:gd name="connsiteY1" fmla="*/ 662245 h 681369"/>
                <a:gd name="connsiteX2" fmla="*/ 519391 w 1291144"/>
                <a:gd name="connsiteY2" fmla="*/ 438597 h 681369"/>
                <a:gd name="connsiteX3" fmla="*/ 714858 w 1291144"/>
                <a:gd name="connsiteY3" fmla="*/ 146 h 681369"/>
                <a:gd name="connsiteX4" fmla="*/ 994140 w 1291144"/>
                <a:gd name="connsiteY4" fmla="*/ 487576 h 681369"/>
                <a:gd name="connsiteX5" fmla="*/ 1291144 w 1291144"/>
                <a:gd name="connsiteY5" fmla="*/ 107890 h 681369"/>
                <a:gd name="connsiteX0" fmla="*/ 0 w 1291144"/>
                <a:gd name="connsiteY0" fmla="*/ 678412 h 681252"/>
                <a:gd name="connsiteX1" fmla="*/ 208948 w 1291144"/>
                <a:gd name="connsiteY1" fmla="*/ 662128 h 681252"/>
                <a:gd name="connsiteX2" fmla="*/ 444297 w 1291144"/>
                <a:gd name="connsiteY2" fmla="*/ 513555 h 681252"/>
                <a:gd name="connsiteX3" fmla="*/ 714858 w 1291144"/>
                <a:gd name="connsiteY3" fmla="*/ 29 h 681252"/>
                <a:gd name="connsiteX4" fmla="*/ 994140 w 1291144"/>
                <a:gd name="connsiteY4" fmla="*/ 487459 h 681252"/>
                <a:gd name="connsiteX5" fmla="*/ 1291144 w 1291144"/>
                <a:gd name="connsiteY5" fmla="*/ 107773 h 681252"/>
                <a:gd name="connsiteX0" fmla="*/ 0 w 1291144"/>
                <a:gd name="connsiteY0" fmla="*/ 632421 h 635261"/>
                <a:gd name="connsiteX1" fmla="*/ 208948 w 1291144"/>
                <a:gd name="connsiteY1" fmla="*/ 616137 h 635261"/>
                <a:gd name="connsiteX2" fmla="*/ 444297 w 1291144"/>
                <a:gd name="connsiteY2" fmla="*/ 467564 h 635261"/>
                <a:gd name="connsiteX3" fmla="*/ 660020 w 1291144"/>
                <a:gd name="connsiteY3" fmla="*/ 32 h 635261"/>
                <a:gd name="connsiteX4" fmla="*/ 994140 w 1291144"/>
                <a:gd name="connsiteY4" fmla="*/ 441468 h 635261"/>
                <a:gd name="connsiteX5" fmla="*/ 1291144 w 1291144"/>
                <a:gd name="connsiteY5" fmla="*/ 61782 h 635261"/>
                <a:gd name="connsiteX0" fmla="*/ 0 w 1291144"/>
                <a:gd name="connsiteY0" fmla="*/ 633206 h 636046"/>
                <a:gd name="connsiteX1" fmla="*/ 208948 w 1291144"/>
                <a:gd name="connsiteY1" fmla="*/ 616922 h 636046"/>
                <a:gd name="connsiteX2" fmla="*/ 444297 w 1291144"/>
                <a:gd name="connsiteY2" fmla="*/ 468349 h 636046"/>
                <a:gd name="connsiteX3" fmla="*/ 660020 w 1291144"/>
                <a:gd name="connsiteY3" fmla="*/ 817 h 636046"/>
                <a:gd name="connsiteX4" fmla="*/ 894120 w 1291144"/>
                <a:gd name="connsiteY4" fmla="*/ 346570 h 636046"/>
                <a:gd name="connsiteX5" fmla="*/ 1291144 w 1291144"/>
                <a:gd name="connsiteY5" fmla="*/ 62567 h 636046"/>
                <a:gd name="connsiteX0" fmla="*/ 0 w 1291144"/>
                <a:gd name="connsiteY0" fmla="*/ 633206 h 660982"/>
                <a:gd name="connsiteX1" fmla="*/ 213013 w 1291144"/>
                <a:gd name="connsiteY1" fmla="*/ 648868 h 660982"/>
                <a:gd name="connsiteX2" fmla="*/ 444297 w 1291144"/>
                <a:gd name="connsiteY2" fmla="*/ 468349 h 660982"/>
                <a:gd name="connsiteX3" fmla="*/ 660020 w 1291144"/>
                <a:gd name="connsiteY3" fmla="*/ 817 h 660982"/>
                <a:gd name="connsiteX4" fmla="*/ 894120 w 1291144"/>
                <a:gd name="connsiteY4" fmla="*/ 346570 h 660982"/>
                <a:gd name="connsiteX5" fmla="*/ 1291144 w 1291144"/>
                <a:gd name="connsiteY5" fmla="*/ 62567 h 660982"/>
                <a:gd name="connsiteX0" fmla="*/ 0 w 1282746"/>
                <a:gd name="connsiteY0" fmla="*/ 686639 h 686639"/>
                <a:gd name="connsiteX1" fmla="*/ 204615 w 1282746"/>
                <a:gd name="connsiteY1" fmla="*/ 648868 h 686639"/>
                <a:gd name="connsiteX2" fmla="*/ 435899 w 1282746"/>
                <a:gd name="connsiteY2" fmla="*/ 468349 h 686639"/>
                <a:gd name="connsiteX3" fmla="*/ 651622 w 1282746"/>
                <a:gd name="connsiteY3" fmla="*/ 817 h 686639"/>
                <a:gd name="connsiteX4" fmla="*/ 885722 w 1282746"/>
                <a:gd name="connsiteY4" fmla="*/ 346570 h 686639"/>
                <a:gd name="connsiteX5" fmla="*/ 1282746 w 1282746"/>
                <a:gd name="connsiteY5" fmla="*/ 62567 h 686639"/>
                <a:gd name="connsiteX0" fmla="*/ 0 w 1307600"/>
                <a:gd name="connsiteY0" fmla="*/ 704692 h 704692"/>
                <a:gd name="connsiteX1" fmla="*/ 229469 w 1307600"/>
                <a:gd name="connsiteY1" fmla="*/ 648868 h 704692"/>
                <a:gd name="connsiteX2" fmla="*/ 460753 w 1307600"/>
                <a:gd name="connsiteY2" fmla="*/ 468349 h 704692"/>
                <a:gd name="connsiteX3" fmla="*/ 676476 w 1307600"/>
                <a:gd name="connsiteY3" fmla="*/ 817 h 704692"/>
                <a:gd name="connsiteX4" fmla="*/ 910576 w 1307600"/>
                <a:gd name="connsiteY4" fmla="*/ 346570 h 704692"/>
                <a:gd name="connsiteX5" fmla="*/ 1307600 w 1307600"/>
                <a:gd name="connsiteY5" fmla="*/ 62567 h 704692"/>
                <a:gd name="connsiteX0" fmla="*/ 0 w 1307600"/>
                <a:gd name="connsiteY0" fmla="*/ 704761 h 704761"/>
                <a:gd name="connsiteX1" fmla="*/ 229469 w 1307600"/>
                <a:gd name="connsiteY1" fmla="*/ 648937 h 704761"/>
                <a:gd name="connsiteX2" fmla="*/ 416708 w 1307600"/>
                <a:gd name="connsiteY2" fmla="*/ 473725 h 704761"/>
                <a:gd name="connsiteX3" fmla="*/ 676476 w 1307600"/>
                <a:gd name="connsiteY3" fmla="*/ 886 h 704761"/>
                <a:gd name="connsiteX4" fmla="*/ 910576 w 1307600"/>
                <a:gd name="connsiteY4" fmla="*/ 346639 h 704761"/>
                <a:gd name="connsiteX5" fmla="*/ 1307600 w 1307600"/>
                <a:gd name="connsiteY5" fmla="*/ 62636 h 704761"/>
                <a:gd name="connsiteX0" fmla="*/ 0 w 1307600"/>
                <a:gd name="connsiteY0" fmla="*/ 704761 h 704761"/>
                <a:gd name="connsiteX1" fmla="*/ 165168 w 1307600"/>
                <a:gd name="connsiteY1" fmla="*/ 683327 h 704761"/>
                <a:gd name="connsiteX2" fmla="*/ 416708 w 1307600"/>
                <a:gd name="connsiteY2" fmla="*/ 473725 h 704761"/>
                <a:gd name="connsiteX3" fmla="*/ 676476 w 1307600"/>
                <a:gd name="connsiteY3" fmla="*/ 886 h 704761"/>
                <a:gd name="connsiteX4" fmla="*/ 910576 w 1307600"/>
                <a:gd name="connsiteY4" fmla="*/ 346639 h 704761"/>
                <a:gd name="connsiteX5" fmla="*/ 1307600 w 1307600"/>
                <a:gd name="connsiteY5" fmla="*/ 62636 h 704761"/>
                <a:gd name="connsiteX0" fmla="*/ 0 w 1307600"/>
                <a:gd name="connsiteY0" fmla="*/ 704520 h 704520"/>
                <a:gd name="connsiteX1" fmla="*/ 165168 w 1307600"/>
                <a:gd name="connsiteY1" fmla="*/ 683086 h 704520"/>
                <a:gd name="connsiteX2" fmla="*/ 416708 w 1307600"/>
                <a:gd name="connsiteY2" fmla="*/ 473484 h 704520"/>
                <a:gd name="connsiteX3" fmla="*/ 676476 w 1307600"/>
                <a:gd name="connsiteY3" fmla="*/ 645 h 704520"/>
                <a:gd name="connsiteX4" fmla="*/ 957993 w 1307600"/>
                <a:gd name="connsiteY4" fmla="*/ 363408 h 704520"/>
                <a:gd name="connsiteX5" fmla="*/ 1307600 w 1307600"/>
                <a:gd name="connsiteY5" fmla="*/ 62395 h 704520"/>
                <a:gd name="connsiteX0" fmla="*/ 0 w 1271075"/>
                <a:gd name="connsiteY0" fmla="*/ 704520 h 704520"/>
                <a:gd name="connsiteX1" fmla="*/ 165168 w 1271075"/>
                <a:gd name="connsiteY1" fmla="*/ 683086 h 704520"/>
                <a:gd name="connsiteX2" fmla="*/ 416708 w 1271075"/>
                <a:gd name="connsiteY2" fmla="*/ 473484 h 704520"/>
                <a:gd name="connsiteX3" fmla="*/ 676476 w 1271075"/>
                <a:gd name="connsiteY3" fmla="*/ 645 h 704520"/>
                <a:gd name="connsiteX4" fmla="*/ 957993 w 1271075"/>
                <a:gd name="connsiteY4" fmla="*/ 363408 h 704520"/>
                <a:gd name="connsiteX5" fmla="*/ 1271075 w 1271075"/>
                <a:gd name="connsiteY5" fmla="*/ 35235 h 704520"/>
                <a:gd name="connsiteX0" fmla="*/ 0 w 1271075"/>
                <a:gd name="connsiteY0" fmla="*/ 706158 h 706158"/>
                <a:gd name="connsiteX1" fmla="*/ 165168 w 1271075"/>
                <a:gd name="connsiteY1" fmla="*/ 684724 h 706158"/>
                <a:gd name="connsiteX2" fmla="*/ 404169 w 1271075"/>
                <a:gd name="connsiteY2" fmla="*/ 579785 h 706158"/>
                <a:gd name="connsiteX3" fmla="*/ 676476 w 1271075"/>
                <a:gd name="connsiteY3" fmla="*/ 2283 h 706158"/>
                <a:gd name="connsiteX4" fmla="*/ 957993 w 1271075"/>
                <a:gd name="connsiteY4" fmla="*/ 365046 h 706158"/>
                <a:gd name="connsiteX5" fmla="*/ 1271075 w 1271075"/>
                <a:gd name="connsiteY5" fmla="*/ 36873 h 706158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57993 w 1271075"/>
                <a:gd name="connsiteY4" fmla="*/ 328173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21433 w 1271075"/>
                <a:gd name="connsiteY2" fmla="*/ 640469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791361"/>
                <a:gd name="connsiteX1" fmla="*/ 165168 w 1271075"/>
                <a:gd name="connsiteY1" fmla="*/ 647851 h 791361"/>
                <a:gd name="connsiteX2" fmla="*/ 531142 w 1271075"/>
                <a:gd name="connsiteY2" fmla="*/ 791360 h 791361"/>
                <a:gd name="connsiteX3" fmla="*/ 767791 w 1271075"/>
                <a:gd name="connsiteY3" fmla="*/ 644835 h 791361"/>
                <a:gd name="connsiteX4" fmla="*/ 987869 w 1271075"/>
                <a:gd name="connsiteY4" fmla="*/ 512126 h 791361"/>
                <a:gd name="connsiteX5" fmla="*/ 1271075 w 1271075"/>
                <a:gd name="connsiteY5" fmla="*/ 0 h 791361"/>
                <a:gd name="connsiteX0" fmla="*/ 0 w 1275998"/>
                <a:gd name="connsiteY0" fmla="*/ 668705 h 791361"/>
                <a:gd name="connsiteX1" fmla="*/ 170091 w 1275998"/>
                <a:gd name="connsiteY1" fmla="*/ 647851 h 791361"/>
                <a:gd name="connsiteX2" fmla="*/ 536065 w 1275998"/>
                <a:gd name="connsiteY2" fmla="*/ 791360 h 791361"/>
                <a:gd name="connsiteX3" fmla="*/ 772714 w 1275998"/>
                <a:gd name="connsiteY3" fmla="*/ 644835 h 791361"/>
                <a:gd name="connsiteX4" fmla="*/ 992792 w 1275998"/>
                <a:gd name="connsiteY4" fmla="*/ 512126 h 791361"/>
                <a:gd name="connsiteX5" fmla="*/ 1275998 w 1275998"/>
                <a:gd name="connsiteY5" fmla="*/ 0 h 791361"/>
                <a:gd name="connsiteX0" fmla="*/ 0 w 1275998"/>
                <a:gd name="connsiteY0" fmla="*/ 668705 h 791548"/>
                <a:gd name="connsiteX1" fmla="*/ 193893 w 1275998"/>
                <a:gd name="connsiteY1" fmla="*/ 682493 h 791548"/>
                <a:gd name="connsiteX2" fmla="*/ 536065 w 1275998"/>
                <a:gd name="connsiteY2" fmla="*/ 791360 h 791548"/>
                <a:gd name="connsiteX3" fmla="*/ 772714 w 1275998"/>
                <a:gd name="connsiteY3" fmla="*/ 644835 h 791548"/>
                <a:gd name="connsiteX4" fmla="*/ 992792 w 1275998"/>
                <a:gd name="connsiteY4" fmla="*/ 512126 h 791548"/>
                <a:gd name="connsiteX5" fmla="*/ 1275998 w 1275998"/>
                <a:gd name="connsiteY5" fmla="*/ 0 h 791548"/>
                <a:gd name="connsiteX0" fmla="*/ 0 w 1275998"/>
                <a:gd name="connsiteY0" fmla="*/ 668705 h 791548"/>
                <a:gd name="connsiteX1" fmla="*/ 193893 w 1275998"/>
                <a:gd name="connsiteY1" fmla="*/ 682493 h 791548"/>
                <a:gd name="connsiteX2" fmla="*/ 536065 w 1275998"/>
                <a:gd name="connsiteY2" fmla="*/ 791360 h 791548"/>
                <a:gd name="connsiteX3" fmla="*/ 772714 w 1275998"/>
                <a:gd name="connsiteY3" fmla="*/ 644835 h 791548"/>
                <a:gd name="connsiteX4" fmla="*/ 992792 w 1275998"/>
                <a:gd name="connsiteY4" fmla="*/ 512126 h 791548"/>
                <a:gd name="connsiteX5" fmla="*/ 1275998 w 1275998"/>
                <a:gd name="connsiteY5" fmla="*/ 0 h 791548"/>
                <a:gd name="connsiteX0" fmla="*/ 0 w 1275998"/>
                <a:gd name="connsiteY0" fmla="*/ 668705 h 790392"/>
                <a:gd name="connsiteX1" fmla="*/ 193893 w 1275998"/>
                <a:gd name="connsiteY1" fmla="*/ 682493 h 790392"/>
                <a:gd name="connsiteX2" fmla="*/ 526221 w 1275998"/>
                <a:gd name="connsiteY2" fmla="*/ 790203 h 790392"/>
                <a:gd name="connsiteX3" fmla="*/ 772714 w 1275998"/>
                <a:gd name="connsiteY3" fmla="*/ 644835 h 790392"/>
                <a:gd name="connsiteX4" fmla="*/ 992792 w 1275998"/>
                <a:gd name="connsiteY4" fmla="*/ 512126 h 790392"/>
                <a:gd name="connsiteX5" fmla="*/ 1275998 w 1275998"/>
                <a:gd name="connsiteY5" fmla="*/ 0 h 790392"/>
                <a:gd name="connsiteX0" fmla="*/ 0 w 1275998"/>
                <a:gd name="connsiteY0" fmla="*/ 668705 h 790392"/>
                <a:gd name="connsiteX1" fmla="*/ 193893 w 1275998"/>
                <a:gd name="connsiteY1" fmla="*/ 682493 h 790392"/>
                <a:gd name="connsiteX2" fmla="*/ 526221 w 1275998"/>
                <a:gd name="connsiteY2" fmla="*/ 790203 h 790392"/>
                <a:gd name="connsiteX3" fmla="*/ 772714 w 1275998"/>
                <a:gd name="connsiteY3" fmla="*/ 644835 h 790392"/>
                <a:gd name="connsiteX4" fmla="*/ 954222 w 1275998"/>
                <a:gd name="connsiteY4" fmla="*/ 475745 h 790392"/>
                <a:gd name="connsiteX5" fmla="*/ 1275998 w 1275998"/>
                <a:gd name="connsiteY5" fmla="*/ 0 h 790392"/>
                <a:gd name="connsiteX0" fmla="*/ 0 w 1275998"/>
                <a:gd name="connsiteY0" fmla="*/ 668705 h 794782"/>
                <a:gd name="connsiteX1" fmla="*/ 193893 w 1275998"/>
                <a:gd name="connsiteY1" fmla="*/ 682493 h 794782"/>
                <a:gd name="connsiteX2" fmla="*/ 526221 w 1275998"/>
                <a:gd name="connsiteY2" fmla="*/ 790203 h 794782"/>
                <a:gd name="connsiteX3" fmla="*/ 715876 w 1275998"/>
                <a:gd name="connsiteY3" fmla="*/ 744286 h 794782"/>
                <a:gd name="connsiteX4" fmla="*/ 954222 w 1275998"/>
                <a:gd name="connsiteY4" fmla="*/ 475745 h 794782"/>
                <a:gd name="connsiteX5" fmla="*/ 1275998 w 1275998"/>
                <a:gd name="connsiteY5" fmla="*/ 0 h 794782"/>
                <a:gd name="connsiteX0" fmla="*/ 0 w 1275998"/>
                <a:gd name="connsiteY0" fmla="*/ 668705 h 792843"/>
                <a:gd name="connsiteX1" fmla="*/ 193893 w 1275998"/>
                <a:gd name="connsiteY1" fmla="*/ 682493 h 792843"/>
                <a:gd name="connsiteX2" fmla="*/ 526221 w 1275998"/>
                <a:gd name="connsiteY2" fmla="*/ 790203 h 792843"/>
                <a:gd name="connsiteX3" fmla="*/ 715876 w 1275998"/>
                <a:gd name="connsiteY3" fmla="*/ 744286 h 792843"/>
                <a:gd name="connsiteX4" fmla="*/ 917072 w 1275998"/>
                <a:gd name="connsiteY4" fmla="*/ 577513 h 792843"/>
                <a:gd name="connsiteX5" fmla="*/ 1275998 w 1275998"/>
                <a:gd name="connsiteY5" fmla="*/ 0 h 792843"/>
                <a:gd name="connsiteX0" fmla="*/ 0 w 1196165"/>
                <a:gd name="connsiteY0" fmla="*/ 635644 h 759782"/>
                <a:gd name="connsiteX1" fmla="*/ 193893 w 1196165"/>
                <a:gd name="connsiteY1" fmla="*/ 649432 h 759782"/>
                <a:gd name="connsiteX2" fmla="*/ 526221 w 1196165"/>
                <a:gd name="connsiteY2" fmla="*/ 757142 h 759782"/>
                <a:gd name="connsiteX3" fmla="*/ 715876 w 1196165"/>
                <a:gd name="connsiteY3" fmla="*/ 711225 h 759782"/>
                <a:gd name="connsiteX4" fmla="*/ 917072 w 1196165"/>
                <a:gd name="connsiteY4" fmla="*/ 544452 h 759782"/>
                <a:gd name="connsiteX5" fmla="*/ 1196165 w 1196165"/>
                <a:gd name="connsiteY5" fmla="*/ 0 h 759782"/>
                <a:gd name="connsiteX0" fmla="*/ 0 w 1196165"/>
                <a:gd name="connsiteY0" fmla="*/ 635644 h 760601"/>
                <a:gd name="connsiteX1" fmla="*/ 169551 w 1196165"/>
                <a:gd name="connsiteY1" fmla="*/ 635952 h 760601"/>
                <a:gd name="connsiteX2" fmla="*/ 526221 w 1196165"/>
                <a:gd name="connsiteY2" fmla="*/ 757142 h 760601"/>
                <a:gd name="connsiteX3" fmla="*/ 715876 w 1196165"/>
                <a:gd name="connsiteY3" fmla="*/ 711225 h 760601"/>
                <a:gd name="connsiteX4" fmla="*/ 917072 w 1196165"/>
                <a:gd name="connsiteY4" fmla="*/ 544452 h 760601"/>
                <a:gd name="connsiteX5" fmla="*/ 1196165 w 1196165"/>
                <a:gd name="connsiteY5" fmla="*/ 0 h 760601"/>
                <a:gd name="connsiteX0" fmla="*/ 0 w 1196165"/>
                <a:gd name="connsiteY0" fmla="*/ 635644 h 760601"/>
                <a:gd name="connsiteX1" fmla="*/ 169551 w 1196165"/>
                <a:gd name="connsiteY1" fmla="*/ 635952 h 760601"/>
                <a:gd name="connsiteX2" fmla="*/ 526221 w 1196165"/>
                <a:gd name="connsiteY2" fmla="*/ 757142 h 760601"/>
                <a:gd name="connsiteX3" fmla="*/ 715876 w 1196165"/>
                <a:gd name="connsiteY3" fmla="*/ 711225 h 760601"/>
                <a:gd name="connsiteX4" fmla="*/ 917072 w 1196165"/>
                <a:gd name="connsiteY4" fmla="*/ 544452 h 760601"/>
                <a:gd name="connsiteX5" fmla="*/ 1196165 w 1196165"/>
                <a:gd name="connsiteY5" fmla="*/ 0 h 760601"/>
                <a:gd name="connsiteX0" fmla="*/ 0 w 1196165"/>
                <a:gd name="connsiteY0" fmla="*/ 635644 h 760601"/>
                <a:gd name="connsiteX1" fmla="*/ 169551 w 1196165"/>
                <a:gd name="connsiteY1" fmla="*/ 635952 h 760601"/>
                <a:gd name="connsiteX2" fmla="*/ 526221 w 1196165"/>
                <a:gd name="connsiteY2" fmla="*/ 757142 h 760601"/>
                <a:gd name="connsiteX3" fmla="*/ 715876 w 1196165"/>
                <a:gd name="connsiteY3" fmla="*/ 711225 h 760601"/>
                <a:gd name="connsiteX4" fmla="*/ 917072 w 1196165"/>
                <a:gd name="connsiteY4" fmla="*/ 544452 h 760601"/>
                <a:gd name="connsiteX5" fmla="*/ 1196165 w 1196165"/>
                <a:gd name="connsiteY5" fmla="*/ 0 h 760601"/>
                <a:gd name="connsiteX0" fmla="*/ 0 w 1186662"/>
                <a:gd name="connsiteY0" fmla="*/ 456326 h 581283"/>
                <a:gd name="connsiteX1" fmla="*/ 169551 w 1186662"/>
                <a:gd name="connsiteY1" fmla="*/ 456634 h 581283"/>
                <a:gd name="connsiteX2" fmla="*/ 526221 w 1186662"/>
                <a:gd name="connsiteY2" fmla="*/ 577824 h 581283"/>
                <a:gd name="connsiteX3" fmla="*/ 715876 w 1186662"/>
                <a:gd name="connsiteY3" fmla="*/ 531907 h 581283"/>
                <a:gd name="connsiteX4" fmla="*/ 917072 w 1186662"/>
                <a:gd name="connsiteY4" fmla="*/ 365134 h 581283"/>
                <a:gd name="connsiteX5" fmla="*/ 1186662 w 1186662"/>
                <a:gd name="connsiteY5" fmla="*/ 0 h 581283"/>
                <a:gd name="connsiteX0" fmla="*/ 0 w 1186662"/>
                <a:gd name="connsiteY0" fmla="*/ 456326 h 681318"/>
                <a:gd name="connsiteX1" fmla="*/ 169551 w 1186662"/>
                <a:gd name="connsiteY1" fmla="*/ 456634 h 681318"/>
                <a:gd name="connsiteX2" fmla="*/ 526221 w 1186662"/>
                <a:gd name="connsiteY2" fmla="*/ 577824 h 681318"/>
                <a:gd name="connsiteX3" fmla="*/ 746829 w 1186662"/>
                <a:gd name="connsiteY3" fmla="*/ 673531 h 681318"/>
                <a:gd name="connsiteX4" fmla="*/ 917072 w 1186662"/>
                <a:gd name="connsiteY4" fmla="*/ 365134 h 681318"/>
                <a:gd name="connsiteX5" fmla="*/ 1186662 w 1186662"/>
                <a:gd name="connsiteY5" fmla="*/ 0 h 681318"/>
                <a:gd name="connsiteX0" fmla="*/ 0 w 1186662"/>
                <a:gd name="connsiteY0" fmla="*/ 456326 h 676401"/>
                <a:gd name="connsiteX1" fmla="*/ 169551 w 1186662"/>
                <a:gd name="connsiteY1" fmla="*/ 456634 h 676401"/>
                <a:gd name="connsiteX2" fmla="*/ 526221 w 1186662"/>
                <a:gd name="connsiteY2" fmla="*/ 577824 h 676401"/>
                <a:gd name="connsiteX3" fmla="*/ 746829 w 1186662"/>
                <a:gd name="connsiteY3" fmla="*/ 673531 h 676401"/>
                <a:gd name="connsiteX4" fmla="*/ 954025 w 1186662"/>
                <a:gd name="connsiteY4" fmla="*/ 465008 h 676401"/>
                <a:gd name="connsiteX5" fmla="*/ 1186662 w 1186662"/>
                <a:gd name="connsiteY5" fmla="*/ 0 h 676401"/>
                <a:gd name="connsiteX0" fmla="*/ 0 w 1186662"/>
                <a:gd name="connsiteY0" fmla="*/ 456326 h 676401"/>
                <a:gd name="connsiteX1" fmla="*/ 169551 w 1186662"/>
                <a:gd name="connsiteY1" fmla="*/ 456634 h 676401"/>
                <a:gd name="connsiteX2" fmla="*/ 526221 w 1186662"/>
                <a:gd name="connsiteY2" fmla="*/ 577824 h 676401"/>
                <a:gd name="connsiteX3" fmla="*/ 746829 w 1186662"/>
                <a:gd name="connsiteY3" fmla="*/ 673531 h 676401"/>
                <a:gd name="connsiteX4" fmla="*/ 954025 w 1186662"/>
                <a:gd name="connsiteY4" fmla="*/ 465008 h 676401"/>
                <a:gd name="connsiteX5" fmla="*/ 1186662 w 1186662"/>
                <a:gd name="connsiteY5" fmla="*/ 0 h 676401"/>
                <a:gd name="connsiteX0" fmla="*/ 0 w 1186662"/>
                <a:gd name="connsiteY0" fmla="*/ 456326 h 674069"/>
                <a:gd name="connsiteX1" fmla="*/ 169551 w 1186662"/>
                <a:gd name="connsiteY1" fmla="*/ 456634 h 674069"/>
                <a:gd name="connsiteX2" fmla="*/ 512802 w 1186662"/>
                <a:gd name="connsiteY2" fmla="*/ 523177 h 674069"/>
                <a:gd name="connsiteX3" fmla="*/ 746829 w 1186662"/>
                <a:gd name="connsiteY3" fmla="*/ 673531 h 674069"/>
                <a:gd name="connsiteX4" fmla="*/ 954025 w 1186662"/>
                <a:gd name="connsiteY4" fmla="*/ 465008 h 674069"/>
                <a:gd name="connsiteX5" fmla="*/ 1186662 w 1186662"/>
                <a:gd name="connsiteY5" fmla="*/ 0 h 674069"/>
                <a:gd name="connsiteX0" fmla="*/ 0 w 1186662"/>
                <a:gd name="connsiteY0" fmla="*/ 456326 h 675391"/>
                <a:gd name="connsiteX1" fmla="*/ 169551 w 1186662"/>
                <a:gd name="connsiteY1" fmla="*/ 456634 h 675391"/>
                <a:gd name="connsiteX2" fmla="*/ 512802 w 1186662"/>
                <a:gd name="connsiteY2" fmla="*/ 523177 h 675391"/>
                <a:gd name="connsiteX3" fmla="*/ 746829 w 1186662"/>
                <a:gd name="connsiteY3" fmla="*/ 673531 h 675391"/>
                <a:gd name="connsiteX4" fmla="*/ 859583 w 1186662"/>
                <a:gd name="connsiteY4" fmla="*/ 598087 h 675391"/>
                <a:gd name="connsiteX5" fmla="*/ 954025 w 1186662"/>
                <a:gd name="connsiteY5" fmla="*/ 465008 h 675391"/>
                <a:gd name="connsiteX6" fmla="*/ 1186662 w 1186662"/>
                <a:gd name="connsiteY6" fmla="*/ 0 h 675391"/>
                <a:gd name="connsiteX0" fmla="*/ 0 w 1186662"/>
                <a:gd name="connsiteY0" fmla="*/ 456326 h 669224"/>
                <a:gd name="connsiteX1" fmla="*/ 169551 w 1186662"/>
                <a:gd name="connsiteY1" fmla="*/ 456634 h 669224"/>
                <a:gd name="connsiteX2" fmla="*/ 512802 w 1186662"/>
                <a:gd name="connsiteY2" fmla="*/ 523177 h 669224"/>
                <a:gd name="connsiteX3" fmla="*/ 692685 w 1186662"/>
                <a:gd name="connsiteY3" fmla="*/ 667160 h 669224"/>
                <a:gd name="connsiteX4" fmla="*/ 859583 w 1186662"/>
                <a:gd name="connsiteY4" fmla="*/ 598087 h 669224"/>
                <a:gd name="connsiteX5" fmla="*/ 954025 w 1186662"/>
                <a:gd name="connsiteY5" fmla="*/ 465008 h 669224"/>
                <a:gd name="connsiteX6" fmla="*/ 1186662 w 1186662"/>
                <a:gd name="connsiteY6" fmla="*/ 0 h 669224"/>
                <a:gd name="connsiteX0" fmla="*/ 0 w 1186662"/>
                <a:gd name="connsiteY0" fmla="*/ 456326 h 689603"/>
                <a:gd name="connsiteX1" fmla="*/ 169551 w 1186662"/>
                <a:gd name="connsiteY1" fmla="*/ 456634 h 689603"/>
                <a:gd name="connsiteX2" fmla="*/ 512802 w 1186662"/>
                <a:gd name="connsiteY2" fmla="*/ 523177 h 689603"/>
                <a:gd name="connsiteX3" fmla="*/ 692685 w 1186662"/>
                <a:gd name="connsiteY3" fmla="*/ 667160 h 689603"/>
                <a:gd name="connsiteX4" fmla="*/ 818320 w 1186662"/>
                <a:gd name="connsiteY4" fmla="*/ 667528 h 689603"/>
                <a:gd name="connsiteX5" fmla="*/ 954025 w 1186662"/>
                <a:gd name="connsiteY5" fmla="*/ 465008 h 689603"/>
                <a:gd name="connsiteX6" fmla="*/ 1186662 w 1186662"/>
                <a:gd name="connsiteY6" fmla="*/ 0 h 689603"/>
                <a:gd name="connsiteX0" fmla="*/ 0 w 1186662"/>
                <a:gd name="connsiteY0" fmla="*/ 456326 h 690941"/>
                <a:gd name="connsiteX1" fmla="*/ 169551 w 1186662"/>
                <a:gd name="connsiteY1" fmla="*/ 456634 h 690941"/>
                <a:gd name="connsiteX2" fmla="*/ 404783 w 1186662"/>
                <a:gd name="connsiteY2" fmla="*/ 499853 h 690941"/>
                <a:gd name="connsiteX3" fmla="*/ 692685 w 1186662"/>
                <a:gd name="connsiteY3" fmla="*/ 667160 h 690941"/>
                <a:gd name="connsiteX4" fmla="*/ 818320 w 1186662"/>
                <a:gd name="connsiteY4" fmla="*/ 667528 h 690941"/>
                <a:gd name="connsiteX5" fmla="*/ 954025 w 1186662"/>
                <a:gd name="connsiteY5" fmla="*/ 465008 h 690941"/>
                <a:gd name="connsiteX6" fmla="*/ 1186662 w 1186662"/>
                <a:gd name="connsiteY6" fmla="*/ 0 h 690941"/>
                <a:gd name="connsiteX0" fmla="*/ 0 w 1186662"/>
                <a:gd name="connsiteY0" fmla="*/ 456326 h 675656"/>
                <a:gd name="connsiteX1" fmla="*/ 169551 w 1186662"/>
                <a:gd name="connsiteY1" fmla="*/ 456634 h 675656"/>
                <a:gd name="connsiteX2" fmla="*/ 404783 w 1186662"/>
                <a:gd name="connsiteY2" fmla="*/ 499853 h 675656"/>
                <a:gd name="connsiteX3" fmla="*/ 692685 w 1186662"/>
                <a:gd name="connsiteY3" fmla="*/ 667160 h 675656"/>
                <a:gd name="connsiteX4" fmla="*/ 868620 w 1186662"/>
                <a:gd name="connsiteY4" fmla="*/ 630992 h 675656"/>
                <a:gd name="connsiteX5" fmla="*/ 954025 w 1186662"/>
                <a:gd name="connsiteY5" fmla="*/ 465008 h 675656"/>
                <a:gd name="connsiteX6" fmla="*/ 1186662 w 1186662"/>
                <a:gd name="connsiteY6" fmla="*/ 0 h 675656"/>
                <a:gd name="connsiteX0" fmla="*/ 0 w 1186662"/>
                <a:gd name="connsiteY0" fmla="*/ 456326 h 675656"/>
                <a:gd name="connsiteX1" fmla="*/ 169551 w 1186662"/>
                <a:gd name="connsiteY1" fmla="*/ 456634 h 675656"/>
                <a:gd name="connsiteX2" fmla="*/ 404783 w 1186662"/>
                <a:gd name="connsiteY2" fmla="*/ 499853 h 675656"/>
                <a:gd name="connsiteX3" fmla="*/ 692685 w 1186662"/>
                <a:gd name="connsiteY3" fmla="*/ 667160 h 675656"/>
                <a:gd name="connsiteX4" fmla="*/ 868620 w 1186662"/>
                <a:gd name="connsiteY4" fmla="*/ 630992 h 675656"/>
                <a:gd name="connsiteX5" fmla="*/ 1021516 w 1186662"/>
                <a:gd name="connsiteY5" fmla="*/ 334968 h 675656"/>
                <a:gd name="connsiteX6" fmla="*/ 1186662 w 1186662"/>
                <a:gd name="connsiteY6" fmla="*/ 0 h 675656"/>
                <a:gd name="connsiteX0" fmla="*/ 0 w 1220040"/>
                <a:gd name="connsiteY0" fmla="*/ 409941 h 629271"/>
                <a:gd name="connsiteX1" fmla="*/ 169551 w 1220040"/>
                <a:gd name="connsiteY1" fmla="*/ 410249 h 629271"/>
                <a:gd name="connsiteX2" fmla="*/ 404783 w 1220040"/>
                <a:gd name="connsiteY2" fmla="*/ 453468 h 629271"/>
                <a:gd name="connsiteX3" fmla="*/ 692685 w 1220040"/>
                <a:gd name="connsiteY3" fmla="*/ 620775 h 629271"/>
                <a:gd name="connsiteX4" fmla="*/ 868620 w 1220040"/>
                <a:gd name="connsiteY4" fmla="*/ 584607 h 629271"/>
                <a:gd name="connsiteX5" fmla="*/ 1021516 w 1220040"/>
                <a:gd name="connsiteY5" fmla="*/ 288583 h 629271"/>
                <a:gd name="connsiteX6" fmla="*/ 1220040 w 1220040"/>
                <a:gd name="connsiteY6" fmla="*/ 0 h 629271"/>
                <a:gd name="connsiteX0" fmla="*/ 0 w 1182548"/>
                <a:gd name="connsiteY0" fmla="*/ 488650 h 707980"/>
                <a:gd name="connsiteX1" fmla="*/ 169551 w 1182548"/>
                <a:gd name="connsiteY1" fmla="*/ 488958 h 707980"/>
                <a:gd name="connsiteX2" fmla="*/ 404783 w 1182548"/>
                <a:gd name="connsiteY2" fmla="*/ 532177 h 707980"/>
                <a:gd name="connsiteX3" fmla="*/ 692685 w 1182548"/>
                <a:gd name="connsiteY3" fmla="*/ 699484 h 707980"/>
                <a:gd name="connsiteX4" fmla="*/ 868620 w 1182548"/>
                <a:gd name="connsiteY4" fmla="*/ 663316 h 707980"/>
                <a:gd name="connsiteX5" fmla="*/ 1021516 w 1182548"/>
                <a:gd name="connsiteY5" fmla="*/ 367292 h 707980"/>
                <a:gd name="connsiteX6" fmla="*/ 1182548 w 1182548"/>
                <a:gd name="connsiteY6" fmla="*/ 0 h 707980"/>
                <a:gd name="connsiteX0" fmla="*/ 0 w 1182548"/>
                <a:gd name="connsiteY0" fmla="*/ 488650 h 707980"/>
                <a:gd name="connsiteX1" fmla="*/ 169551 w 1182548"/>
                <a:gd name="connsiteY1" fmla="*/ 488958 h 707980"/>
                <a:gd name="connsiteX2" fmla="*/ 404783 w 1182548"/>
                <a:gd name="connsiteY2" fmla="*/ 532177 h 707980"/>
                <a:gd name="connsiteX3" fmla="*/ 692685 w 1182548"/>
                <a:gd name="connsiteY3" fmla="*/ 699484 h 707980"/>
                <a:gd name="connsiteX4" fmla="*/ 868620 w 1182548"/>
                <a:gd name="connsiteY4" fmla="*/ 663316 h 707980"/>
                <a:gd name="connsiteX5" fmla="*/ 1021516 w 1182548"/>
                <a:gd name="connsiteY5" fmla="*/ 367292 h 707980"/>
                <a:gd name="connsiteX6" fmla="*/ 1182548 w 1182548"/>
                <a:gd name="connsiteY6" fmla="*/ 0 h 707980"/>
                <a:gd name="connsiteX0" fmla="*/ 0 w 1182548"/>
                <a:gd name="connsiteY0" fmla="*/ 488650 h 707980"/>
                <a:gd name="connsiteX1" fmla="*/ 169551 w 1182548"/>
                <a:gd name="connsiteY1" fmla="*/ 488958 h 707980"/>
                <a:gd name="connsiteX2" fmla="*/ 404783 w 1182548"/>
                <a:gd name="connsiteY2" fmla="*/ 532177 h 707980"/>
                <a:gd name="connsiteX3" fmla="*/ 692685 w 1182548"/>
                <a:gd name="connsiteY3" fmla="*/ 699484 h 707980"/>
                <a:gd name="connsiteX4" fmla="*/ 868620 w 1182548"/>
                <a:gd name="connsiteY4" fmla="*/ 663316 h 707980"/>
                <a:gd name="connsiteX5" fmla="*/ 1020438 w 1182548"/>
                <a:gd name="connsiteY5" fmla="*/ 409620 h 707980"/>
                <a:gd name="connsiteX6" fmla="*/ 1182548 w 1182548"/>
                <a:gd name="connsiteY6" fmla="*/ 0 h 707980"/>
                <a:gd name="connsiteX0" fmla="*/ 0 w 1182548"/>
                <a:gd name="connsiteY0" fmla="*/ 488650 h 707980"/>
                <a:gd name="connsiteX1" fmla="*/ 169551 w 1182548"/>
                <a:gd name="connsiteY1" fmla="*/ 488958 h 707980"/>
                <a:gd name="connsiteX2" fmla="*/ 404783 w 1182548"/>
                <a:gd name="connsiteY2" fmla="*/ 532177 h 707980"/>
                <a:gd name="connsiteX3" fmla="*/ 692685 w 1182548"/>
                <a:gd name="connsiteY3" fmla="*/ 699484 h 707980"/>
                <a:gd name="connsiteX4" fmla="*/ 868620 w 1182548"/>
                <a:gd name="connsiteY4" fmla="*/ 663316 h 707980"/>
                <a:gd name="connsiteX5" fmla="*/ 1020438 w 1182548"/>
                <a:gd name="connsiteY5" fmla="*/ 409620 h 707980"/>
                <a:gd name="connsiteX6" fmla="*/ 1182548 w 1182548"/>
                <a:gd name="connsiteY6" fmla="*/ 0 h 707980"/>
                <a:gd name="connsiteX0" fmla="*/ 0 w 1182548"/>
                <a:gd name="connsiteY0" fmla="*/ 488650 h 730842"/>
                <a:gd name="connsiteX1" fmla="*/ 169551 w 1182548"/>
                <a:gd name="connsiteY1" fmla="*/ 488958 h 730842"/>
                <a:gd name="connsiteX2" fmla="*/ 404783 w 1182548"/>
                <a:gd name="connsiteY2" fmla="*/ 532177 h 730842"/>
                <a:gd name="connsiteX3" fmla="*/ 642655 w 1182548"/>
                <a:gd name="connsiteY3" fmla="*/ 725438 h 730842"/>
                <a:gd name="connsiteX4" fmla="*/ 868620 w 1182548"/>
                <a:gd name="connsiteY4" fmla="*/ 663316 h 730842"/>
                <a:gd name="connsiteX5" fmla="*/ 1020438 w 1182548"/>
                <a:gd name="connsiteY5" fmla="*/ 409620 h 730842"/>
                <a:gd name="connsiteX6" fmla="*/ 1182548 w 1182548"/>
                <a:gd name="connsiteY6" fmla="*/ 0 h 730842"/>
                <a:gd name="connsiteX0" fmla="*/ 0 w 1182548"/>
                <a:gd name="connsiteY0" fmla="*/ 488650 h 757381"/>
                <a:gd name="connsiteX1" fmla="*/ 169551 w 1182548"/>
                <a:gd name="connsiteY1" fmla="*/ 488958 h 757381"/>
                <a:gd name="connsiteX2" fmla="*/ 404783 w 1182548"/>
                <a:gd name="connsiteY2" fmla="*/ 532177 h 757381"/>
                <a:gd name="connsiteX3" fmla="*/ 701183 w 1182548"/>
                <a:gd name="connsiteY3" fmla="*/ 753553 h 757381"/>
                <a:gd name="connsiteX4" fmla="*/ 868620 w 1182548"/>
                <a:gd name="connsiteY4" fmla="*/ 663316 h 757381"/>
                <a:gd name="connsiteX5" fmla="*/ 1020438 w 1182548"/>
                <a:gd name="connsiteY5" fmla="*/ 409620 h 757381"/>
                <a:gd name="connsiteX6" fmla="*/ 1182548 w 1182548"/>
                <a:gd name="connsiteY6" fmla="*/ 0 h 757381"/>
                <a:gd name="connsiteX0" fmla="*/ 0 w 1182548"/>
                <a:gd name="connsiteY0" fmla="*/ 488650 h 771282"/>
                <a:gd name="connsiteX1" fmla="*/ 169551 w 1182548"/>
                <a:gd name="connsiteY1" fmla="*/ 488958 h 771282"/>
                <a:gd name="connsiteX2" fmla="*/ 404783 w 1182548"/>
                <a:gd name="connsiteY2" fmla="*/ 532177 h 771282"/>
                <a:gd name="connsiteX3" fmla="*/ 701183 w 1182548"/>
                <a:gd name="connsiteY3" fmla="*/ 753553 h 771282"/>
                <a:gd name="connsiteX4" fmla="*/ 837201 w 1182548"/>
                <a:gd name="connsiteY4" fmla="*/ 733916 h 771282"/>
                <a:gd name="connsiteX5" fmla="*/ 1020438 w 1182548"/>
                <a:gd name="connsiteY5" fmla="*/ 409620 h 771282"/>
                <a:gd name="connsiteX6" fmla="*/ 1182548 w 1182548"/>
                <a:gd name="connsiteY6" fmla="*/ 0 h 771282"/>
                <a:gd name="connsiteX0" fmla="*/ 0 w 1182548"/>
                <a:gd name="connsiteY0" fmla="*/ 488650 h 755028"/>
                <a:gd name="connsiteX1" fmla="*/ 169551 w 1182548"/>
                <a:gd name="connsiteY1" fmla="*/ 488958 h 755028"/>
                <a:gd name="connsiteX2" fmla="*/ 404783 w 1182548"/>
                <a:gd name="connsiteY2" fmla="*/ 532177 h 755028"/>
                <a:gd name="connsiteX3" fmla="*/ 701183 w 1182548"/>
                <a:gd name="connsiteY3" fmla="*/ 753553 h 755028"/>
                <a:gd name="connsiteX4" fmla="*/ 1020438 w 1182548"/>
                <a:gd name="connsiteY4" fmla="*/ 409620 h 755028"/>
                <a:gd name="connsiteX5" fmla="*/ 1182548 w 1182548"/>
                <a:gd name="connsiteY5" fmla="*/ 0 h 755028"/>
                <a:gd name="connsiteX0" fmla="*/ 0 w 1182548"/>
                <a:gd name="connsiteY0" fmla="*/ 488650 h 750266"/>
                <a:gd name="connsiteX1" fmla="*/ 169551 w 1182548"/>
                <a:gd name="connsiteY1" fmla="*/ 488958 h 750266"/>
                <a:gd name="connsiteX2" fmla="*/ 404783 w 1182548"/>
                <a:gd name="connsiteY2" fmla="*/ 532177 h 750266"/>
                <a:gd name="connsiteX3" fmla="*/ 750674 w 1182548"/>
                <a:gd name="connsiteY3" fmla="*/ 748763 h 750266"/>
                <a:gd name="connsiteX4" fmla="*/ 1020438 w 1182548"/>
                <a:gd name="connsiteY4" fmla="*/ 409620 h 750266"/>
                <a:gd name="connsiteX5" fmla="*/ 1182548 w 1182548"/>
                <a:gd name="connsiteY5" fmla="*/ 0 h 750266"/>
                <a:gd name="connsiteX0" fmla="*/ 0 w 1182548"/>
                <a:gd name="connsiteY0" fmla="*/ 488650 h 749831"/>
                <a:gd name="connsiteX1" fmla="*/ 169551 w 1182548"/>
                <a:gd name="connsiteY1" fmla="*/ 488958 h 749831"/>
                <a:gd name="connsiteX2" fmla="*/ 355831 w 1182548"/>
                <a:gd name="connsiteY2" fmla="*/ 515801 h 749831"/>
                <a:gd name="connsiteX3" fmla="*/ 750674 w 1182548"/>
                <a:gd name="connsiteY3" fmla="*/ 748763 h 749831"/>
                <a:gd name="connsiteX4" fmla="*/ 1020438 w 1182548"/>
                <a:gd name="connsiteY4" fmla="*/ 409620 h 749831"/>
                <a:gd name="connsiteX5" fmla="*/ 1182548 w 1182548"/>
                <a:gd name="connsiteY5" fmla="*/ 0 h 749831"/>
                <a:gd name="connsiteX0" fmla="*/ 0 w 1182548"/>
                <a:gd name="connsiteY0" fmla="*/ 488650 h 749834"/>
                <a:gd name="connsiteX1" fmla="*/ 140018 w 1182548"/>
                <a:gd name="connsiteY1" fmla="*/ 485482 h 749834"/>
                <a:gd name="connsiteX2" fmla="*/ 355831 w 1182548"/>
                <a:gd name="connsiteY2" fmla="*/ 515801 h 749834"/>
                <a:gd name="connsiteX3" fmla="*/ 750674 w 1182548"/>
                <a:gd name="connsiteY3" fmla="*/ 748763 h 749834"/>
                <a:gd name="connsiteX4" fmla="*/ 1020438 w 1182548"/>
                <a:gd name="connsiteY4" fmla="*/ 409620 h 749834"/>
                <a:gd name="connsiteX5" fmla="*/ 1182548 w 1182548"/>
                <a:gd name="connsiteY5" fmla="*/ 0 h 749834"/>
                <a:gd name="connsiteX0" fmla="*/ 0 w 1177626"/>
                <a:gd name="connsiteY0" fmla="*/ 489229 h 749834"/>
                <a:gd name="connsiteX1" fmla="*/ 135096 w 1177626"/>
                <a:gd name="connsiteY1" fmla="*/ 485482 h 749834"/>
                <a:gd name="connsiteX2" fmla="*/ 350909 w 1177626"/>
                <a:gd name="connsiteY2" fmla="*/ 515801 h 749834"/>
                <a:gd name="connsiteX3" fmla="*/ 745752 w 1177626"/>
                <a:gd name="connsiteY3" fmla="*/ 748763 h 749834"/>
                <a:gd name="connsiteX4" fmla="*/ 1015516 w 1177626"/>
                <a:gd name="connsiteY4" fmla="*/ 409620 h 749834"/>
                <a:gd name="connsiteX5" fmla="*/ 1177626 w 1177626"/>
                <a:gd name="connsiteY5" fmla="*/ 0 h 749834"/>
                <a:gd name="connsiteX0" fmla="*/ 0 w 1177626"/>
                <a:gd name="connsiteY0" fmla="*/ 489229 h 749828"/>
                <a:gd name="connsiteX1" fmla="*/ 194162 w 1177626"/>
                <a:gd name="connsiteY1" fmla="*/ 492432 h 749828"/>
                <a:gd name="connsiteX2" fmla="*/ 350909 w 1177626"/>
                <a:gd name="connsiteY2" fmla="*/ 515801 h 749828"/>
                <a:gd name="connsiteX3" fmla="*/ 745752 w 1177626"/>
                <a:gd name="connsiteY3" fmla="*/ 748763 h 749828"/>
                <a:gd name="connsiteX4" fmla="*/ 1015516 w 1177626"/>
                <a:gd name="connsiteY4" fmla="*/ 409620 h 749828"/>
                <a:gd name="connsiteX5" fmla="*/ 1177626 w 1177626"/>
                <a:gd name="connsiteY5" fmla="*/ 0 h 749828"/>
                <a:gd name="connsiteX0" fmla="*/ 0 w 1177626"/>
                <a:gd name="connsiteY0" fmla="*/ 489229 h 749831"/>
                <a:gd name="connsiteX1" fmla="*/ 350909 w 1177626"/>
                <a:gd name="connsiteY1" fmla="*/ 515801 h 749831"/>
                <a:gd name="connsiteX2" fmla="*/ 745752 w 1177626"/>
                <a:gd name="connsiteY2" fmla="*/ 748763 h 749831"/>
                <a:gd name="connsiteX3" fmla="*/ 1015516 w 1177626"/>
                <a:gd name="connsiteY3" fmla="*/ 409620 h 749831"/>
                <a:gd name="connsiteX4" fmla="*/ 1177626 w 1177626"/>
                <a:gd name="connsiteY4" fmla="*/ 0 h 749831"/>
                <a:gd name="connsiteX0" fmla="*/ 0 w 1177626"/>
                <a:gd name="connsiteY0" fmla="*/ 489229 h 749831"/>
                <a:gd name="connsiteX1" fmla="*/ 147480 w 1177626"/>
                <a:gd name="connsiteY1" fmla="*/ 483511 h 749831"/>
                <a:gd name="connsiteX2" fmla="*/ 350909 w 1177626"/>
                <a:gd name="connsiteY2" fmla="*/ 515801 h 749831"/>
                <a:gd name="connsiteX3" fmla="*/ 745752 w 1177626"/>
                <a:gd name="connsiteY3" fmla="*/ 748763 h 749831"/>
                <a:gd name="connsiteX4" fmla="*/ 1015516 w 1177626"/>
                <a:gd name="connsiteY4" fmla="*/ 409620 h 749831"/>
                <a:gd name="connsiteX5" fmla="*/ 1177626 w 1177626"/>
                <a:gd name="connsiteY5" fmla="*/ 0 h 749831"/>
                <a:gd name="connsiteX0" fmla="*/ 0 w 1177626"/>
                <a:gd name="connsiteY0" fmla="*/ 489229 h 749852"/>
                <a:gd name="connsiteX1" fmla="*/ 157863 w 1177626"/>
                <a:gd name="connsiteY1" fmla="*/ 463504 h 749852"/>
                <a:gd name="connsiteX2" fmla="*/ 350909 w 1177626"/>
                <a:gd name="connsiteY2" fmla="*/ 515801 h 749852"/>
                <a:gd name="connsiteX3" fmla="*/ 745752 w 1177626"/>
                <a:gd name="connsiteY3" fmla="*/ 748763 h 749852"/>
                <a:gd name="connsiteX4" fmla="*/ 1015516 w 1177626"/>
                <a:gd name="connsiteY4" fmla="*/ 409620 h 749852"/>
                <a:gd name="connsiteX5" fmla="*/ 1177626 w 1177626"/>
                <a:gd name="connsiteY5" fmla="*/ 0 h 749852"/>
                <a:gd name="connsiteX0" fmla="*/ 0 w 1186393"/>
                <a:gd name="connsiteY0" fmla="*/ 445742 h 749852"/>
                <a:gd name="connsiteX1" fmla="*/ 166630 w 1186393"/>
                <a:gd name="connsiteY1" fmla="*/ 463504 h 749852"/>
                <a:gd name="connsiteX2" fmla="*/ 359676 w 1186393"/>
                <a:gd name="connsiteY2" fmla="*/ 515801 h 749852"/>
                <a:gd name="connsiteX3" fmla="*/ 754519 w 1186393"/>
                <a:gd name="connsiteY3" fmla="*/ 748763 h 749852"/>
                <a:gd name="connsiteX4" fmla="*/ 1024283 w 1186393"/>
                <a:gd name="connsiteY4" fmla="*/ 409620 h 749852"/>
                <a:gd name="connsiteX5" fmla="*/ 1186393 w 1186393"/>
                <a:gd name="connsiteY5" fmla="*/ 0 h 749852"/>
                <a:gd name="connsiteX0" fmla="*/ 0 w 1186393"/>
                <a:gd name="connsiteY0" fmla="*/ 445742 h 742354"/>
                <a:gd name="connsiteX1" fmla="*/ 166630 w 1186393"/>
                <a:gd name="connsiteY1" fmla="*/ 463504 h 742354"/>
                <a:gd name="connsiteX2" fmla="*/ 359676 w 1186393"/>
                <a:gd name="connsiteY2" fmla="*/ 515801 h 742354"/>
                <a:gd name="connsiteX3" fmla="*/ 694511 w 1186393"/>
                <a:gd name="connsiteY3" fmla="*/ 741233 h 742354"/>
                <a:gd name="connsiteX4" fmla="*/ 1024283 w 1186393"/>
                <a:gd name="connsiteY4" fmla="*/ 409620 h 742354"/>
                <a:gd name="connsiteX5" fmla="*/ 1186393 w 1186393"/>
                <a:gd name="connsiteY5" fmla="*/ 0 h 742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86393" h="742354">
                  <a:moveTo>
                    <a:pt x="0" y="445742"/>
                  </a:moveTo>
                  <a:lnTo>
                    <a:pt x="166630" y="463504"/>
                  </a:lnTo>
                  <a:cubicBezTo>
                    <a:pt x="230979" y="480936"/>
                    <a:pt x="271696" y="469513"/>
                    <a:pt x="359676" y="515801"/>
                  </a:cubicBezTo>
                  <a:cubicBezTo>
                    <a:pt x="447656" y="562089"/>
                    <a:pt x="583743" y="758930"/>
                    <a:pt x="694511" y="741233"/>
                  </a:cubicBezTo>
                  <a:cubicBezTo>
                    <a:pt x="805279" y="723536"/>
                    <a:pt x="944056" y="535212"/>
                    <a:pt x="1024283" y="409620"/>
                  </a:cubicBezTo>
                  <a:cubicBezTo>
                    <a:pt x="1070177" y="297440"/>
                    <a:pt x="1081527" y="237201"/>
                    <a:pt x="1186393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  <p:pic>
          <p:nvPicPr>
            <p:cNvPr id="29" name="Picture 28" descr="A black circle with stars and planets in the background&#10;&#10;Description automatically generated">
              <a:extLst>
                <a:ext uri="{FF2B5EF4-FFF2-40B4-BE49-F238E27FC236}">
                  <a16:creationId xmlns:a16="http://schemas.microsoft.com/office/drawing/2014/main" id="{28BE8566-583C-7A24-82FD-6C7968AAF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t="1750" r="5807" b="5684"/>
            <a:stretch/>
          </p:blipFill>
          <p:spPr>
            <a:xfrm flipH="1">
              <a:off x="7934598" y="3662487"/>
              <a:ext cx="184958" cy="181760"/>
            </a:xfrm>
            <a:prstGeom prst="rect">
              <a:avLst/>
            </a:prstGeom>
          </p:spPr>
        </p:pic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0E222D1-0427-4DAE-6367-B9F92FED16F4}"/>
                </a:ext>
              </a:extLst>
            </p:cNvPr>
            <p:cNvSpPr/>
            <p:nvPr/>
          </p:nvSpPr>
          <p:spPr>
            <a:xfrm rot="21412023">
              <a:off x="6980584" y="3918978"/>
              <a:ext cx="2946022" cy="1145105"/>
            </a:xfrm>
            <a:custGeom>
              <a:avLst/>
              <a:gdLst>
                <a:gd name="connsiteX0" fmla="*/ 0 w 1082566"/>
                <a:gd name="connsiteY0" fmla="*/ 346841 h 346841"/>
                <a:gd name="connsiteX1" fmla="*/ 304800 w 1082566"/>
                <a:gd name="connsiteY1" fmla="*/ 220717 h 346841"/>
                <a:gd name="connsiteX2" fmla="*/ 409904 w 1082566"/>
                <a:gd name="connsiteY2" fmla="*/ 0 h 346841"/>
                <a:gd name="connsiteX3" fmla="*/ 651642 w 1082566"/>
                <a:gd name="connsiteY3" fmla="*/ 220717 h 346841"/>
                <a:gd name="connsiteX4" fmla="*/ 1082566 w 1082566"/>
                <a:gd name="connsiteY4" fmla="*/ 10510 h 346841"/>
                <a:gd name="connsiteX0" fmla="*/ 0 w 1082566"/>
                <a:gd name="connsiteY0" fmla="*/ 336331 h 336331"/>
                <a:gd name="connsiteX1" fmla="*/ 304800 w 1082566"/>
                <a:gd name="connsiteY1" fmla="*/ 210207 h 336331"/>
                <a:gd name="connsiteX2" fmla="*/ 439295 w 1082566"/>
                <a:gd name="connsiteY2" fmla="*/ 9458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1082566"/>
                <a:gd name="connsiteY0" fmla="*/ 336331 h 336331"/>
                <a:gd name="connsiteX1" fmla="*/ 231323 w 1082566"/>
                <a:gd name="connsiteY1" fmla="*/ 270112 h 336331"/>
                <a:gd name="connsiteX2" fmla="*/ 439295 w 1082566"/>
                <a:gd name="connsiteY2" fmla="*/ 9458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1082566"/>
                <a:gd name="connsiteY0" fmla="*/ 336331 h 336331"/>
                <a:gd name="connsiteX1" fmla="*/ 231323 w 1082566"/>
                <a:gd name="connsiteY1" fmla="*/ 270112 h 336331"/>
                <a:gd name="connsiteX2" fmla="*/ 439295 w 1082566"/>
                <a:gd name="connsiteY2" fmla="*/ 89331 h 336331"/>
                <a:gd name="connsiteX3" fmla="*/ 651642 w 1082566"/>
                <a:gd name="connsiteY3" fmla="*/ 210207 h 336331"/>
                <a:gd name="connsiteX4" fmla="*/ 1082566 w 1082566"/>
                <a:gd name="connsiteY4" fmla="*/ 0 h 336331"/>
                <a:gd name="connsiteX0" fmla="*/ 0 w 976901"/>
                <a:gd name="connsiteY0" fmla="*/ 492237 h 492237"/>
                <a:gd name="connsiteX1" fmla="*/ 231323 w 976901"/>
                <a:gd name="connsiteY1" fmla="*/ 426018 h 492237"/>
                <a:gd name="connsiteX2" fmla="*/ 439295 w 976901"/>
                <a:gd name="connsiteY2" fmla="*/ 245237 h 492237"/>
                <a:gd name="connsiteX3" fmla="*/ 651642 w 976901"/>
                <a:gd name="connsiteY3" fmla="*/ 366113 h 492237"/>
                <a:gd name="connsiteX4" fmla="*/ 976901 w 976901"/>
                <a:gd name="connsiteY4" fmla="*/ 0 h 492237"/>
                <a:gd name="connsiteX0" fmla="*/ 0 w 976901"/>
                <a:gd name="connsiteY0" fmla="*/ 492237 h 492237"/>
                <a:gd name="connsiteX1" fmla="*/ 231323 w 976901"/>
                <a:gd name="connsiteY1" fmla="*/ 426018 h 492237"/>
                <a:gd name="connsiteX2" fmla="*/ 439295 w 976901"/>
                <a:gd name="connsiteY2" fmla="*/ 245237 h 492237"/>
                <a:gd name="connsiteX3" fmla="*/ 651642 w 976901"/>
                <a:gd name="connsiteY3" fmla="*/ 366113 h 492237"/>
                <a:gd name="connsiteX4" fmla="*/ 976901 w 976901"/>
                <a:gd name="connsiteY4" fmla="*/ 0 h 492237"/>
                <a:gd name="connsiteX0" fmla="*/ 0 w 976901"/>
                <a:gd name="connsiteY0" fmla="*/ 497441 h 497441"/>
                <a:gd name="connsiteX1" fmla="*/ 231323 w 976901"/>
                <a:gd name="connsiteY1" fmla="*/ 431222 h 497441"/>
                <a:gd name="connsiteX2" fmla="*/ 402766 w 976901"/>
                <a:gd name="connsiteY2" fmla="*/ 193 h 497441"/>
                <a:gd name="connsiteX3" fmla="*/ 651642 w 976901"/>
                <a:gd name="connsiteY3" fmla="*/ 371317 h 497441"/>
                <a:gd name="connsiteX4" fmla="*/ 976901 w 976901"/>
                <a:gd name="connsiteY4" fmla="*/ 5204 h 497441"/>
                <a:gd name="connsiteX0" fmla="*/ 0 w 976901"/>
                <a:gd name="connsiteY0" fmla="*/ 497516 h 497516"/>
                <a:gd name="connsiteX1" fmla="*/ 286721 w 976901"/>
                <a:gd name="connsiteY1" fmla="*/ 314841 h 497516"/>
                <a:gd name="connsiteX2" fmla="*/ 402766 w 976901"/>
                <a:gd name="connsiteY2" fmla="*/ 268 h 497516"/>
                <a:gd name="connsiteX3" fmla="*/ 651642 w 976901"/>
                <a:gd name="connsiteY3" fmla="*/ 371392 h 497516"/>
                <a:gd name="connsiteX4" fmla="*/ 976901 w 976901"/>
                <a:gd name="connsiteY4" fmla="*/ 5279 h 497516"/>
                <a:gd name="connsiteX0" fmla="*/ 0 w 976901"/>
                <a:gd name="connsiteY0" fmla="*/ 498716 h 498716"/>
                <a:gd name="connsiteX1" fmla="*/ 286721 w 976901"/>
                <a:gd name="connsiteY1" fmla="*/ 316041 h 498716"/>
                <a:gd name="connsiteX2" fmla="*/ 402766 w 976901"/>
                <a:gd name="connsiteY2" fmla="*/ 1468 h 498716"/>
                <a:gd name="connsiteX3" fmla="*/ 649561 w 976901"/>
                <a:gd name="connsiteY3" fmla="*/ 454330 h 498716"/>
                <a:gd name="connsiteX4" fmla="*/ 976901 w 976901"/>
                <a:gd name="connsiteY4" fmla="*/ 6479 h 498716"/>
                <a:gd name="connsiteX0" fmla="*/ 0 w 976901"/>
                <a:gd name="connsiteY0" fmla="*/ 497726 h 497726"/>
                <a:gd name="connsiteX1" fmla="*/ 223378 w 976901"/>
                <a:gd name="connsiteY1" fmla="*/ 369085 h 497726"/>
                <a:gd name="connsiteX2" fmla="*/ 402766 w 976901"/>
                <a:gd name="connsiteY2" fmla="*/ 478 h 497726"/>
                <a:gd name="connsiteX3" fmla="*/ 649561 w 976901"/>
                <a:gd name="connsiteY3" fmla="*/ 453340 h 497726"/>
                <a:gd name="connsiteX4" fmla="*/ 976901 w 976901"/>
                <a:gd name="connsiteY4" fmla="*/ 5489 h 497726"/>
                <a:gd name="connsiteX0" fmla="*/ 0 w 976901"/>
                <a:gd name="connsiteY0" fmla="*/ 600355 h 600355"/>
                <a:gd name="connsiteX1" fmla="*/ 223378 w 976901"/>
                <a:gd name="connsiteY1" fmla="*/ 471714 h 600355"/>
                <a:gd name="connsiteX2" fmla="*/ 400615 w 976901"/>
                <a:gd name="connsiteY2" fmla="*/ 374 h 600355"/>
                <a:gd name="connsiteX3" fmla="*/ 649561 w 976901"/>
                <a:gd name="connsiteY3" fmla="*/ 555969 h 600355"/>
                <a:gd name="connsiteX4" fmla="*/ 976901 w 976901"/>
                <a:gd name="connsiteY4" fmla="*/ 108118 h 600355"/>
                <a:gd name="connsiteX0" fmla="*/ 0 w 976901"/>
                <a:gd name="connsiteY0" fmla="*/ 600749 h 600749"/>
                <a:gd name="connsiteX1" fmla="*/ 205148 w 976901"/>
                <a:gd name="connsiteY1" fmla="*/ 439219 h 600749"/>
                <a:gd name="connsiteX2" fmla="*/ 400615 w 976901"/>
                <a:gd name="connsiteY2" fmla="*/ 768 h 600749"/>
                <a:gd name="connsiteX3" fmla="*/ 649561 w 976901"/>
                <a:gd name="connsiteY3" fmla="*/ 556363 h 600749"/>
                <a:gd name="connsiteX4" fmla="*/ 976901 w 976901"/>
                <a:gd name="connsiteY4" fmla="*/ 108512 h 600749"/>
                <a:gd name="connsiteX0" fmla="*/ 0 w 976901"/>
                <a:gd name="connsiteY0" fmla="*/ 600123 h 600123"/>
                <a:gd name="connsiteX1" fmla="*/ 205148 w 976901"/>
                <a:gd name="connsiteY1" fmla="*/ 438593 h 600123"/>
                <a:gd name="connsiteX2" fmla="*/ 400615 w 976901"/>
                <a:gd name="connsiteY2" fmla="*/ 142 h 600123"/>
                <a:gd name="connsiteX3" fmla="*/ 679897 w 976901"/>
                <a:gd name="connsiteY3" fmla="*/ 487572 h 600123"/>
                <a:gd name="connsiteX4" fmla="*/ 976901 w 976901"/>
                <a:gd name="connsiteY4" fmla="*/ 107886 h 600123"/>
                <a:gd name="connsiteX0" fmla="*/ 0 w 1364375"/>
                <a:gd name="connsiteY0" fmla="*/ 680401 h 680401"/>
                <a:gd name="connsiteX1" fmla="*/ 592622 w 1364375"/>
                <a:gd name="connsiteY1" fmla="*/ 438598 h 680401"/>
                <a:gd name="connsiteX2" fmla="*/ 788089 w 1364375"/>
                <a:gd name="connsiteY2" fmla="*/ 147 h 680401"/>
                <a:gd name="connsiteX3" fmla="*/ 1067371 w 1364375"/>
                <a:gd name="connsiteY3" fmla="*/ 487577 h 680401"/>
                <a:gd name="connsiteX4" fmla="*/ 1364375 w 1364375"/>
                <a:gd name="connsiteY4" fmla="*/ 107891 h 680401"/>
                <a:gd name="connsiteX0" fmla="*/ 0 w 1403023"/>
                <a:gd name="connsiteY0" fmla="*/ 665364 h 665364"/>
                <a:gd name="connsiteX1" fmla="*/ 631270 w 1403023"/>
                <a:gd name="connsiteY1" fmla="*/ 438598 h 665364"/>
                <a:gd name="connsiteX2" fmla="*/ 826737 w 1403023"/>
                <a:gd name="connsiteY2" fmla="*/ 147 h 665364"/>
                <a:gd name="connsiteX3" fmla="*/ 1106019 w 1403023"/>
                <a:gd name="connsiteY3" fmla="*/ 487577 h 665364"/>
                <a:gd name="connsiteX4" fmla="*/ 1403023 w 1403023"/>
                <a:gd name="connsiteY4" fmla="*/ 107891 h 665364"/>
                <a:gd name="connsiteX0" fmla="*/ 0 w 1403023"/>
                <a:gd name="connsiteY0" fmla="*/ 665360 h 665360"/>
                <a:gd name="connsiteX1" fmla="*/ 273515 w 1403023"/>
                <a:gd name="connsiteY1" fmla="*/ 604228 h 665360"/>
                <a:gd name="connsiteX2" fmla="*/ 631270 w 1403023"/>
                <a:gd name="connsiteY2" fmla="*/ 438594 h 665360"/>
                <a:gd name="connsiteX3" fmla="*/ 826737 w 1403023"/>
                <a:gd name="connsiteY3" fmla="*/ 143 h 665360"/>
                <a:gd name="connsiteX4" fmla="*/ 1106019 w 1403023"/>
                <a:gd name="connsiteY4" fmla="*/ 487573 h 665360"/>
                <a:gd name="connsiteX5" fmla="*/ 1403023 w 1403023"/>
                <a:gd name="connsiteY5" fmla="*/ 107887 h 665360"/>
                <a:gd name="connsiteX0" fmla="*/ 0 w 1403023"/>
                <a:gd name="connsiteY0" fmla="*/ 665362 h 667016"/>
                <a:gd name="connsiteX1" fmla="*/ 282179 w 1403023"/>
                <a:gd name="connsiteY1" fmla="*/ 647206 h 667016"/>
                <a:gd name="connsiteX2" fmla="*/ 631270 w 1403023"/>
                <a:gd name="connsiteY2" fmla="*/ 438596 h 667016"/>
                <a:gd name="connsiteX3" fmla="*/ 826737 w 1403023"/>
                <a:gd name="connsiteY3" fmla="*/ 145 h 667016"/>
                <a:gd name="connsiteX4" fmla="*/ 1106019 w 1403023"/>
                <a:gd name="connsiteY4" fmla="*/ 487575 h 667016"/>
                <a:gd name="connsiteX5" fmla="*/ 1403023 w 1403023"/>
                <a:gd name="connsiteY5" fmla="*/ 107889 h 667016"/>
                <a:gd name="connsiteX0" fmla="*/ 0 w 1291144"/>
                <a:gd name="connsiteY0" fmla="*/ 678528 h 678528"/>
                <a:gd name="connsiteX1" fmla="*/ 170300 w 1291144"/>
                <a:gd name="connsiteY1" fmla="*/ 647206 h 678528"/>
                <a:gd name="connsiteX2" fmla="*/ 519391 w 1291144"/>
                <a:gd name="connsiteY2" fmla="*/ 438596 h 678528"/>
                <a:gd name="connsiteX3" fmla="*/ 714858 w 1291144"/>
                <a:gd name="connsiteY3" fmla="*/ 145 h 678528"/>
                <a:gd name="connsiteX4" fmla="*/ 994140 w 1291144"/>
                <a:gd name="connsiteY4" fmla="*/ 487575 h 678528"/>
                <a:gd name="connsiteX5" fmla="*/ 1291144 w 1291144"/>
                <a:gd name="connsiteY5" fmla="*/ 107889 h 678528"/>
                <a:gd name="connsiteX0" fmla="*/ 0 w 1291144"/>
                <a:gd name="connsiteY0" fmla="*/ 678529 h 681369"/>
                <a:gd name="connsiteX1" fmla="*/ 208948 w 1291144"/>
                <a:gd name="connsiteY1" fmla="*/ 662245 h 681369"/>
                <a:gd name="connsiteX2" fmla="*/ 519391 w 1291144"/>
                <a:gd name="connsiteY2" fmla="*/ 438597 h 681369"/>
                <a:gd name="connsiteX3" fmla="*/ 714858 w 1291144"/>
                <a:gd name="connsiteY3" fmla="*/ 146 h 681369"/>
                <a:gd name="connsiteX4" fmla="*/ 994140 w 1291144"/>
                <a:gd name="connsiteY4" fmla="*/ 487576 h 681369"/>
                <a:gd name="connsiteX5" fmla="*/ 1291144 w 1291144"/>
                <a:gd name="connsiteY5" fmla="*/ 107890 h 681369"/>
                <a:gd name="connsiteX0" fmla="*/ 0 w 1291144"/>
                <a:gd name="connsiteY0" fmla="*/ 678412 h 681252"/>
                <a:gd name="connsiteX1" fmla="*/ 208948 w 1291144"/>
                <a:gd name="connsiteY1" fmla="*/ 662128 h 681252"/>
                <a:gd name="connsiteX2" fmla="*/ 444297 w 1291144"/>
                <a:gd name="connsiteY2" fmla="*/ 513555 h 681252"/>
                <a:gd name="connsiteX3" fmla="*/ 714858 w 1291144"/>
                <a:gd name="connsiteY3" fmla="*/ 29 h 681252"/>
                <a:gd name="connsiteX4" fmla="*/ 994140 w 1291144"/>
                <a:gd name="connsiteY4" fmla="*/ 487459 h 681252"/>
                <a:gd name="connsiteX5" fmla="*/ 1291144 w 1291144"/>
                <a:gd name="connsiteY5" fmla="*/ 107773 h 681252"/>
                <a:gd name="connsiteX0" fmla="*/ 0 w 1291144"/>
                <a:gd name="connsiteY0" fmla="*/ 632421 h 635261"/>
                <a:gd name="connsiteX1" fmla="*/ 208948 w 1291144"/>
                <a:gd name="connsiteY1" fmla="*/ 616137 h 635261"/>
                <a:gd name="connsiteX2" fmla="*/ 444297 w 1291144"/>
                <a:gd name="connsiteY2" fmla="*/ 467564 h 635261"/>
                <a:gd name="connsiteX3" fmla="*/ 660020 w 1291144"/>
                <a:gd name="connsiteY3" fmla="*/ 32 h 635261"/>
                <a:gd name="connsiteX4" fmla="*/ 994140 w 1291144"/>
                <a:gd name="connsiteY4" fmla="*/ 441468 h 635261"/>
                <a:gd name="connsiteX5" fmla="*/ 1291144 w 1291144"/>
                <a:gd name="connsiteY5" fmla="*/ 61782 h 635261"/>
                <a:gd name="connsiteX0" fmla="*/ 0 w 1291144"/>
                <a:gd name="connsiteY0" fmla="*/ 633206 h 636046"/>
                <a:gd name="connsiteX1" fmla="*/ 208948 w 1291144"/>
                <a:gd name="connsiteY1" fmla="*/ 616922 h 636046"/>
                <a:gd name="connsiteX2" fmla="*/ 444297 w 1291144"/>
                <a:gd name="connsiteY2" fmla="*/ 468349 h 636046"/>
                <a:gd name="connsiteX3" fmla="*/ 660020 w 1291144"/>
                <a:gd name="connsiteY3" fmla="*/ 817 h 636046"/>
                <a:gd name="connsiteX4" fmla="*/ 894120 w 1291144"/>
                <a:gd name="connsiteY4" fmla="*/ 346570 h 636046"/>
                <a:gd name="connsiteX5" fmla="*/ 1291144 w 1291144"/>
                <a:gd name="connsiteY5" fmla="*/ 62567 h 636046"/>
                <a:gd name="connsiteX0" fmla="*/ 0 w 1291144"/>
                <a:gd name="connsiteY0" fmla="*/ 633206 h 660982"/>
                <a:gd name="connsiteX1" fmla="*/ 213013 w 1291144"/>
                <a:gd name="connsiteY1" fmla="*/ 648868 h 660982"/>
                <a:gd name="connsiteX2" fmla="*/ 444297 w 1291144"/>
                <a:gd name="connsiteY2" fmla="*/ 468349 h 660982"/>
                <a:gd name="connsiteX3" fmla="*/ 660020 w 1291144"/>
                <a:gd name="connsiteY3" fmla="*/ 817 h 660982"/>
                <a:gd name="connsiteX4" fmla="*/ 894120 w 1291144"/>
                <a:gd name="connsiteY4" fmla="*/ 346570 h 660982"/>
                <a:gd name="connsiteX5" fmla="*/ 1291144 w 1291144"/>
                <a:gd name="connsiteY5" fmla="*/ 62567 h 660982"/>
                <a:gd name="connsiteX0" fmla="*/ 0 w 1282746"/>
                <a:gd name="connsiteY0" fmla="*/ 686639 h 686639"/>
                <a:gd name="connsiteX1" fmla="*/ 204615 w 1282746"/>
                <a:gd name="connsiteY1" fmla="*/ 648868 h 686639"/>
                <a:gd name="connsiteX2" fmla="*/ 435899 w 1282746"/>
                <a:gd name="connsiteY2" fmla="*/ 468349 h 686639"/>
                <a:gd name="connsiteX3" fmla="*/ 651622 w 1282746"/>
                <a:gd name="connsiteY3" fmla="*/ 817 h 686639"/>
                <a:gd name="connsiteX4" fmla="*/ 885722 w 1282746"/>
                <a:gd name="connsiteY4" fmla="*/ 346570 h 686639"/>
                <a:gd name="connsiteX5" fmla="*/ 1282746 w 1282746"/>
                <a:gd name="connsiteY5" fmla="*/ 62567 h 686639"/>
                <a:gd name="connsiteX0" fmla="*/ 0 w 1307600"/>
                <a:gd name="connsiteY0" fmla="*/ 704692 h 704692"/>
                <a:gd name="connsiteX1" fmla="*/ 229469 w 1307600"/>
                <a:gd name="connsiteY1" fmla="*/ 648868 h 704692"/>
                <a:gd name="connsiteX2" fmla="*/ 460753 w 1307600"/>
                <a:gd name="connsiteY2" fmla="*/ 468349 h 704692"/>
                <a:gd name="connsiteX3" fmla="*/ 676476 w 1307600"/>
                <a:gd name="connsiteY3" fmla="*/ 817 h 704692"/>
                <a:gd name="connsiteX4" fmla="*/ 910576 w 1307600"/>
                <a:gd name="connsiteY4" fmla="*/ 346570 h 704692"/>
                <a:gd name="connsiteX5" fmla="*/ 1307600 w 1307600"/>
                <a:gd name="connsiteY5" fmla="*/ 62567 h 704692"/>
                <a:gd name="connsiteX0" fmla="*/ 0 w 1307600"/>
                <a:gd name="connsiteY0" fmla="*/ 704761 h 704761"/>
                <a:gd name="connsiteX1" fmla="*/ 229469 w 1307600"/>
                <a:gd name="connsiteY1" fmla="*/ 648937 h 704761"/>
                <a:gd name="connsiteX2" fmla="*/ 416708 w 1307600"/>
                <a:gd name="connsiteY2" fmla="*/ 473725 h 704761"/>
                <a:gd name="connsiteX3" fmla="*/ 676476 w 1307600"/>
                <a:gd name="connsiteY3" fmla="*/ 886 h 704761"/>
                <a:gd name="connsiteX4" fmla="*/ 910576 w 1307600"/>
                <a:gd name="connsiteY4" fmla="*/ 346639 h 704761"/>
                <a:gd name="connsiteX5" fmla="*/ 1307600 w 1307600"/>
                <a:gd name="connsiteY5" fmla="*/ 62636 h 704761"/>
                <a:gd name="connsiteX0" fmla="*/ 0 w 1307600"/>
                <a:gd name="connsiteY0" fmla="*/ 704761 h 704761"/>
                <a:gd name="connsiteX1" fmla="*/ 165168 w 1307600"/>
                <a:gd name="connsiteY1" fmla="*/ 683327 h 704761"/>
                <a:gd name="connsiteX2" fmla="*/ 416708 w 1307600"/>
                <a:gd name="connsiteY2" fmla="*/ 473725 h 704761"/>
                <a:gd name="connsiteX3" fmla="*/ 676476 w 1307600"/>
                <a:gd name="connsiteY3" fmla="*/ 886 h 704761"/>
                <a:gd name="connsiteX4" fmla="*/ 910576 w 1307600"/>
                <a:gd name="connsiteY4" fmla="*/ 346639 h 704761"/>
                <a:gd name="connsiteX5" fmla="*/ 1307600 w 1307600"/>
                <a:gd name="connsiteY5" fmla="*/ 62636 h 704761"/>
                <a:gd name="connsiteX0" fmla="*/ 0 w 1307600"/>
                <a:gd name="connsiteY0" fmla="*/ 704520 h 704520"/>
                <a:gd name="connsiteX1" fmla="*/ 165168 w 1307600"/>
                <a:gd name="connsiteY1" fmla="*/ 683086 h 704520"/>
                <a:gd name="connsiteX2" fmla="*/ 416708 w 1307600"/>
                <a:gd name="connsiteY2" fmla="*/ 473484 h 704520"/>
                <a:gd name="connsiteX3" fmla="*/ 676476 w 1307600"/>
                <a:gd name="connsiteY3" fmla="*/ 645 h 704520"/>
                <a:gd name="connsiteX4" fmla="*/ 957993 w 1307600"/>
                <a:gd name="connsiteY4" fmla="*/ 363408 h 704520"/>
                <a:gd name="connsiteX5" fmla="*/ 1307600 w 1307600"/>
                <a:gd name="connsiteY5" fmla="*/ 62395 h 704520"/>
                <a:gd name="connsiteX0" fmla="*/ 0 w 1271075"/>
                <a:gd name="connsiteY0" fmla="*/ 704520 h 704520"/>
                <a:gd name="connsiteX1" fmla="*/ 165168 w 1271075"/>
                <a:gd name="connsiteY1" fmla="*/ 683086 h 704520"/>
                <a:gd name="connsiteX2" fmla="*/ 416708 w 1271075"/>
                <a:gd name="connsiteY2" fmla="*/ 473484 h 704520"/>
                <a:gd name="connsiteX3" fmla="*/ 676476 w 1271075"/>
                <a:gd name="connsiteY3" fmla="*/ 645 h 704520"/>
                <a:gd name="connsiteX4" fmla="*/ 957993 w 1271075"/>
                <a:gd name="connsiteY4" fmla="*/ 363408 h 704520"/>
                <a:gd name="connsiteX5" fmla="*/ 1271075 w 1271075"/>
                <a:gd name="connsiteY5" fmla="*/ 35235 h 704520"/>
                <a:gd name="connsiteX0" fmla="*/ 0 w 1271075"/>
                <a:gd name="connsiteY0" fmla="*/ 706158 h 706158"/>
                <a:gd name="connsiteX1" fmla="*/ 165168 w 1271075"/>
                <a:gd name="connsiteY1" fmla="*/ 684724 h 706158"/>
                <a:gd name="connsiteX2" fmla="*/ 404169 w 1271075"/>
                <a:gd name="connsiteY2" fmla="*/ 579785 h 706158"/>
                <a:gd name="connsiteX3" fmla="*/ 676476 w 1271075"/>
                <a:gd name="connsiteY3" fmla="*/ 2283 h 706158"/>
                <a:gd name="connsiteX4" fmla="*/ 957993 w 1271075"/>
                <a:gd name="connsiteY4" fmla="*/ 365046 h 706158"/>
                <a:gd name="connsiteX5" fmla="*/ 1271075 w 1271075"/>
                <a:gd name="connsiteY5" fmla="*/ 36873 h 706158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57993 w 1271075"/>
                <a:gd name="connsiteY4" fmla="*/ 328173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04169 w 1271075"/>
                <a:gd name="connsiteY2" fmla="*/ 542912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669285"/>
                <a:gd name="connsiteX1" fmla="*/ 165168 w 1271075"/>
                <a:gd name="connsiteY1" fmla="*/ 647851 h 669285"/>
                <a:gd name="connsiteX2" fmla="*/ 421433 w 1271075"/>
                <a:gd name="connsiteY2" fmla="*/ 640469 h 669285"/>
                <a:gd name="connsiteX3" fmla="*/ 767791 w 1271075"/>
                <a:gd name="connsiteY3" fmla="*/ 644835 h 669285"/>
                <a:gd name="connsiteX4" fmla="*/ 987869 w 1271075"/>
                <a:gd name="connsiteY4" fmla="*/ 512126 h 669285"/>
                <a:gd name="connsiteX5" fmla="*/ 1271075 w 1271075"/>
                <a:gd name="connsiteY5" fmla="*/ 0 h 669285"/>
                <a:gd name="connsiteX0" fmla="*/ 0 w 1271075"/>
                <a:gd name="connsiteY0" fmla="*/ 669285 h 791361"/>
                <a:gd name="connsiteX1" fmla="*/ 165168 w 1271075"/>
                <a:gd name="connsiteY1" fmla="*/ 647851 h 791361"/>
                <a:gd name="connsiteX2" fmla="*/ 531142 w 1271075"/>
                <a:gd name="connsiteY2" fmla="*/ 791360 h 791361"/>
                <a:gd name="connsiteX3" fmla="*/ 767791 w 1271075"/>
                <a:gd name="connsiteY3" fmla="*/ 644835 h 791361"/>
                <a:gd name="connsiteX4" fmla="*/ 987869 w 1271075"/>
                <a:gd name="connsiteY4" fmla="*/ 512126 h 791361"/>
                <a:gd name="connsiteX5" fmla="*/ 1271075 w 1271075"/>
                <a:gd name="connsiteY5" fmla="*/ 0 h 791361"/>
                <a:gd name="connsiteX0" fmla="*/ 0 w 1275998"/>
                <a:gd name="connsiteY0" fmla="*/ 668705 h 791361"/>
                <a:gd name="connsiteX1" fmla="*/ 170091 w 1275998"/>
                <a:gd name="connsiteY1" fmla="*/ 647851 h 791361"/>
                <a:gd name="connsiteX2" fmla="*/ 536065 w 1275998"/>
                <a:gd name="connsiteY2" fmla="*/ 791360 h 791361"/>
                <a:gd name="connsiteX3" fmla="*/ 772714 w 1275998"/>
                <a:gd name="connsiteY3" fmla="*/ 644835 h 791361"/>
                <a:gd name="connsiteX4" fmla="*/ 992792 w 1275998"/>
                <a:gd name="connsiteY4" fmla="*/ 512126 h 791361"/>
                <a:gd name="connsiteX5" fmla="*/ 1275998 w 1275998"/>
                <a:gd name="connsiteY5" fmla="*/ 0 h 791361"/>
                <a:gd name="connsiteX0" fmla="*/ 0 w 1275998"/>
                <a:gd name="connsiteY0" fmla="*/ 668705 h 791548"/>
                <a:gd name="connsiteX1" fmla="*/ 193893 w 1275998"/>
                <a:gd name="connsiteY1" fmla="*/ 682493 h 791548"/>
                <a:gd name="connsiteX2" fmla="*/ 536065 w 1275998"/>
                <a:gd name="connsiteY2" fmla="*/ 791360 h 791548"/>
                <a:gd name="connsiteX3" fmla="*/ 772714 w 1275998"/>
                <a:gd name="connsiteY3" fmla="*/ 644835 h 791548"/>
                <a:gd name="connsiteX4" fmla="*/ 992792 w 1275998"/>
                <a:gd name="connsiteY4" fmla="*/ 512126 h 791548"/>
                <a:gd name="connsiteX5" fmla="*/ 1275998 w 1275998"/>
                <a:gd name="connsiteY5" fmla="*/ 0 h 791548"/>
                <a:gd name="connsiteX0" fmla="*/ 0 w 1275998"/>
                <a:gd name="connsiteY0" fmla="*/ 668705 h 791548"/>
                <a:gd name="connsiteX1" fmla="*/ 193893 w 1275998"/>
                <a:gd name="connsiteY1" fmla="*/ 682493 h 791548"/>
                <a:gd name="connsiteX2" fmla="*/ 536065 w 1275998"/>
                <a:gd name="connsiteY2" fmla="*/ 791360 h 791548"/>
                <a:gd name="connsiteX3" fmla="*/ 772714 w 1275998"/>
                <a:gd name="connsiteY3" fmla="*/ 644835 h 791548"/>
                <a:gd name="connsiteX4" fmla="*/ 992792 w 1275998"/>
                <a:gd name="connsiteY4" fmla="*/ 512126 h 791548"/>
                <a:gd name="connsiteX5" fmla="*/ 1275998 w 1275998"/>
                <a:gd name="connsiteY5" fmla="*/ 0 h 791548"/>
                <a:gd name="connsiteX0" fmla="*/ 0 w 1275998"/>
                <a:gd name="connsiteY0" fmla="*/ 668705 h 790392"/>
                <a:gd name="connsiteX1" fmla="*/ 193893 w 1275998"/>
                <a:gd name="connsiteY1" fmla="*/ 682493 h 790392"/>
                <a:gd name="connsiteX2" fmla="*/ 526221 w 1275998"/>
                <a:gd name="connsiteY2" fmla="*/ 790203 h 790392"/>
                <a:gd name="connsiteX3" fmla="*/ 772714 w 1275998"/>
                <a:gd name="connsiteY3" fmla="*/ 644835 h 790392"/>
                <a:gd name="connsiteX4" fmla="*/ 992792 w 1275998"/>
                <a:gd name="connsiteY4" fmla="*/ 512126 h 790392"/>
                <a:gd name="connsiteX5" fmla="*/ 1275998 w 1275998"/>
                <a:gd name="connsiteY5" fmla="*/ 0 h 790392"/>
                <a:gd name="connsiteX0" fmla="*/ 0 w 1275998"/>
                <a:gd name="connsiteY0" fmla="*/ 668705 h 790392"/>
                <a:gd name="connsiteX1" fmla="*/ 193893 w 1275998"/>
                <a:gd name="connsiteY1" fmla="*/ 682493 h 790392"/>
                <a:gd name="connsiteX2" fmla="*/ 526221 w 1275998"/>
                <a:gd name="connsiteY2" fmla="*/ 790203 h 790392"/>
                <a:gd name="connsiteX3" fmla="*/ 772714 w 1275998"/>
                <a:gd name="connsiteY3" fmla="*/ 644835 h 790392"/>
                <a:gd name="connsiteX4" fmla="*/ 954222 w 1275998"/>
                <a:gd name="connsiteY4" fmla="*/ 475745 h 790392"/>
                <a:gd name="connsiteX5" fmla="*/ 1275998 w 1275998"/>
                <a:gd name="connsiteY5" fmla="*/ 0 h 790392"/>
                <a:gd name="connsiteX0" fmla="*/ 0 w 1275998"/>
                <a:gd name="connsiteY0" fmla="*/ 668705 h 794782"/>
                <a:gd name="connsiteX1" fmla="*/ 193893 w 1275998"/>
                <a:gd name="connsiteY1" fmla="*/ 682493 h 794782"/>
                <a:gd name="connsiteX2" fmla="*/ 526221 w 1275998"/>
                <a:gd name="connsiteY2" fmla="*/ 790203 h 794782"/>
                <a:gd name="connsiteX3" fmla="*/ 715876 w 1275998"/>
                <a:gd name="connsiteY3" fmla="*/ 744286 h 794782"/>
                <a:gd name="connsiteX4" fmla="*/ 954222 w 1275998"/>
                <a:gd name="connsiteY4" fmla="*/ 475745 h 794782"/>
                <a:gd name="connsiteX5" fmla="*/ 1275998 w 1275998"/>
                <a:gd name="connsiteY5" fmla="*/ 0 h 794782"/>
                <a:gd name="connsiteX0" fmla="*/ 0 w 1275998"/>
                <a:gd name="connsiteY0" fmla="*/ 668705 h 792843"/>
                <a:gd name="connsiteX1" fmla="*/ 193893 w 1275998"/>
                <a:gd name="connsiteY1" fmla="*/ 682493 h 792843"/>
                <a:gd name="connsiteX2" fmla="*/ 526221 w 1275998"/>
                <a:gd name="connsiteY2" fmla="*/ 790203 h 792843"/>
                <a:gd name="connsiteX3" fmla="*/ 715876 w 1275998"/>
                <a:gd name="connsiteY3" fmla="*/ 744286 h 792843"/>
                <a:gd name="connsiteX4" fmla="*/ 917072 w 1275998"/>
                <a:gd name="connsiteY4" fmla="*/ 577513 h 792843"/>
                <a:gd name="connsiteX5" fmla="*/ 1275998 w 1275998"/>
                <a:gd name="connsiteY5" fmla="*/ 0 h 792843"/>
                <a:gd name="connsiteX0" fmla="*/ 0 w 1196165"/>
                <a:gd name="connsiteY0" fmla="*/ 635644 h 759782"/>
                <a:gd name="connsiteX1" fmla="*/ 193893 w 1196165"/>
                <a:gd name="connsiteY1" fmla="*/ 649432 h 759782"/>
                <a:gd name="connsiteX2" fmla="*/ 526221 w 1196165"/>
                <a:gd name="connsiteY2" fmla="*/ 757142 h 759782"/>
                <a:gd name="connsiteX3" fmla="*/ 715876 w 1196165"/>
                <a:gd name="connsiteY3" fmla="*/ 711225 h 759782"/>
                <a:gd name="connsiteX4" fmla="*/ 917072 w 1196165"/>
                <a:gd name="connsiteY4" fmla="*/ 544452 h 759782"/>
                <a:gd name="connsiteX5" fmla="*/ 1196165 w 1196165"/>
                <a:gd name="connsiteY5" fmla="*/ 0 h 759782"/>
                <a:gd name="connsiteX0" fmla="*/ 0 w 1196165"/>
                <a:gd name="connsiteY0" fmla="*/ 635644 h 760601"/>
                <a:gd name="connsiteX1" fmla="*/ 169551 w 1196165"/>
                <a:gd name="connsiteY1" fmla="*/ 635952 h 760601"/>
                <a:gd name="connsiteX2" fmla="*/ 526221 w 1196165"/>
                <a:gd name="connsiteY2" fmla="*/ 757142 h 760601"/>
                <a:gd name="connsiteX3" fmla="*/ 715876 w 1196165"/>
                <a:gd name="connsiteY3" fmla="*/ 711225 h 760601"/>
                <a:gd name="connsiteX4" fmla="*/ 917072 w 1196165"/>
                <a:gd name="connsiteY4" fmla="*/ 544452 h 760601"/>
                <a:gd name="connsiteX5" fmla="*/ 1196165 w 1196165"/>
                <a:gd name="connsiteY5" fmla="*/ 0 h 760601"/>
                <a:gd name="connsiteX0" fmla="*/ 0 w 1196165"/>
                <a:gd name="connsiteY0" fmla="*/ 635644 h 760601"/>
                <a:gd name="connsiteX1" fmla="*/ 169551 w 1196165"/>
                <a:gd name="connsiteY1" fmla="*/ 635952 h 760601"/>
                <a:gd name="connsiteX2" fmla="*/ 526221 w 1196165"/>
                <a:gd name="connsiteY2" fmla="*/ 757142 h 760601"/>
                <a:gd name="connsiteX3" fmla="*/ 715876 w 1196165"/>
                <a:gd name="connsiteY3" fmla="*/ 711225 h 760601"/>
                <a:gd name="connsiteX4" fmla="*/ 917072 w 1196165"/>
                <a:gd name="connsiteY4" fmla="*/ 544452 h 760601"/>
                <a:gd name="connsiteX5" fmla="*/ 1196165 w 1196165"/>
                <a:gd name="connsiteY5" fmla="*/ 0 h 760601"/>
                <a:gd name="connsiteX0" fmla="*/ 0 w 1196165"/>
                <a:gd name="connsiteY0" fmla="*/ 635644 h 760601"/>
                <a:gd name="connsiteX1" fmla="*/ 169551 w 1196165"/>
                <a:gd name="connsiteY1" fmla="*/ 635952 h 760601"/>
                <a:gd name="connsiteX2" fmla="*/ 526221 w 1196165"/>
                <a:gd name="connsiteY2" fmla="*/ 757142 h 760601"/>
                <a:gd name="connsiteX3" fmla="*/ 715876 w 1196165"/>
                <a:gd name="connsiteY3" fmla="*/ 711225 h 760601"/>
                <a:gd name="connsiteX4" fmla="*/ 917072 w 1196165"/>
                <a:gd name="connsiteY4" fmla="*/ 544452 h 760601"/>
                <a:gd name="connsiteX5" fmla="*/ 1196165 w 1196165"/>
                <a:gd name="connsiteY5" fmla="*/ 0 h 760601"/>
                <a:gd name="connsiteX0" fmla="*/ 0 w 1186662"/>
                <a:gd name="connsiteY0" fmla="*/ 456326 h 581283"/>
                <a:gd name="connsiteX1" fmla="*/ 169551 w 1186662"/>
                <a:gd name="connsiteY1" fmla="*/ 456634 h 581283"/>
                <a:gd name="connsiteX2" fmla="*/ 526221 w 1186662"/>
                <a:gd name="connsiteY2" fmla="*/ 577824 h 581283"/>
                <a:gd name="connsiteX3" fmla="*/ 715876 w 1186662"/>
                <a:gd name="connsiteY3" fmla="*/ 531907 h 581283"/>
                <a:gd name="connsiteX4" fmla="*/ 917072 w 1186662"/>
                <a:gd name="connsiteY4" fmla="*/ 365134 h 581283"/>
                <a:gd name="connsiteX5" fmla="*/ 1186662 w 1186662"/>
                <a:gd name="connsiteY5" fmla="*/ 0 h 581283"/>
                <a:gd name="connsiteX0" fmla="*/ 0 w 1186662"/>
                <a:gd name="connsiteY0" fmla="*/ 456326 h 681318"/>
                <a:gd name="connsiteX1" fmla="*/ 169551 w 1186662"/>
                <a:gd name="connsiteY1" fmla="*/ 456634 h 681318"/>
                <a:gd name="connsiteX2" fmla="*/ 526221 w 1186662"/>
                <a:gd name="connsiteY2" fmla="*/ 577824 h 681318"/>
                <a:gd name="connsiteX3" fmla="*/ 746829 w 1186662"/>
                <a:gd name="connsiteY3" fmla="*/ 673531 h 681318"/>
                <a:gd name="connsiteX4" fmla="*/ 917072 w 1186662"/>
                <a:gd name="connsiteY4" fmla="*/ 365134 h 681318"/>
                <a:gd name="connsiteX5" fmla="*/ 1186662 w 1186662"/>
                <a:gd name="connsiteY5" fmla="*/ 0 h 681318"/>
                <a:gd name="connsiteX0" fmla="*/ 0 w 1186662"/>
                <a:gd name="connsiteY0" fmla="*/ 456326 h 676401"/>
                <a:gd name="connsiteX1" fmla="*/ 169551 w 1186662"/>
                <a:gd name="connsiteY1" fmla="*/ 456634 h 676401"/>
                <a:gd name="connsiteX2" fmla="*/ 526221 w 1186662"/>
                <a:gd name="connsiteY2" fmla="*/ 577824 h 676401"/>
                <a:gd name="connsiteX3" fmla="*/ 746829 w 1186662"/>
                <a:gd name="connsiteY3" fmla="*/ 673531 h 676401"/>
                <a:gd name="connsiteX4" fmla="*/ 954025 w 1186662"/>
                <a:gd name="connsiteY4" fmla="*/ 465008 h 676401"/>
                <a:gd name="connsiteX5" fmla="*/ 1186662 w 1186662"/>
                <a:gd name="connsiteY5" fmla="*/ 0 h 676401"/>
                <a:gd name="connsiteX0" fmla="*/ 0 w 1186662"/>
                <a:gd name="connsiteY0" fmla="*/ 456326 h 676401"/>
                <a:gd name="connsiteX1" fmla="*/ 169551 w 1186662"/>
                <a:gd name="connsiteY1" fmla="*/ 456634 h 676401"/>
                <a:gd name="connsiteX2" fmla="*/ 526221 w 1186662"/>
                <a:gd name="connsiteY2" fmla="*/ 577824 h 676401"/>
                <a:gd name="connsiteX3" fmla="*/ 746829 w 1186662"/>
                <a:gd name="connsiteY3" fmla="*/ 673531 h 676401"/>
                <a:gd name="connsiteX4" fmla="*/ 954025 w 1186662"/>
                <a:gd name="connsiteY4" fmla="*/ 465008 h 676401"/>
                <a:gd name="connsiteX5" fmla="*/ 1186662 w 1186662"/>
                <a:gd name="connsiteY5" fmla="*/ 0 h 676401"/>
                <a:gd name="connsiteX0" fmla="*/ 0 w 1186662"/>
                <a:gd name="connsiteY0" fmla="*/ 456326 h 674069"/>
                <a:gd name="connsiteX1" fmla="*/ 169551 w 1186662"/>
                <a:gd name="connsiteY1" fmla="*/ 456634 h 674069"/>
                <a:gd name="connsiteX2" fmla="*/ 512802 w 1186662"/>
                <a:gd name="connsiteY2" fmla="*/ 523177 h 674069"/>
                <a:gd name="connsiteX3" fmla="*/ 746829 w 1186662"/>
                <a:gd name="connsiteY3" fmla="*/ 673531 h 674069"/>
                <a:gd name="connsiteX4" fmla="*/ 954025 w 1186662"/>
                <a:gd name="connsiteY4" fmla="*/ 465008 h 674069"/>
                <a:gd name="connsiteX5" fmla="*/ 1186662 w 1186662"/>
                <a:gd name="connsiteY5" fmla="*/ 0 h 674069"/>
                <a:gd name="connsiteX0" fmla="*/ 0 w 1186662"/>
                <a:gd name="connsiteY0" fmla="*/ 456326 h 675391"/>
                <a:gd name="connsiteX1" fmla="*/ 169551 w 1186662"/>
                <a:gd name="connsiteY1" fmla="*/ 456634 h 675391"/>
                <a:gd name="connsiteX2" fmla="*/ 512802 w 1186662"/>
                <a:gd name="connsiteY2" fmla="*/ 523177 h 675391"/>
                <a:gd name="connsiteX3" fmla="*/ 746829 w 1186662"/>
                <a:gd name="connsiteY3" fmla="*/ 673531 h 675391"/>
                <a:gd name="connsiteX4" fmla="*/ 859583 w 1186662"/>
                <a:gd name="connsiteY4" fmla="*/ 598087 h 675391"/>
                <a:gd name="connsiteX5" fmla="*/ 954025 w 1186662"/>
                <a:gd name="connsiteY5" fmla="*/ 465008 h 675391"/>
                <a:gd name="connsiteX6" fmla="*/ 1186662 w 1186662"/>
                <a:gd name="connsiteY6" fmla="*/ 0 h 675391"/>
                <a:gd name="connsiteX0" fmla="*/ 0 w 1186662"/>
                <a:gd name="connsiteY0" fmla="*/ 456326 h 669224"/>
                <a:gd name="connsiteX1" fmla="*/ 169551 w 1186662"/>
                <a:gd name="connsiteY1" fmla="*/ 456634 h 669224"/>
                <a:gd name="connsiteX2" fmla="*/ 512802 w 1186662"/>
                <a:gd name="connsiteY2" fmla="*/ 523177 h 669224"/>
                <a:gd name="connsiteX3" fmla="*/ 692685 w 1186662"/>
                <a:gd name="connsiteY3" fmla="*/ 667160 h 669224"/>
                <a:gd name="connsiteX4" fmla="*/ 859583 w 1186662"/>
                <a:gd name="connsiteY4" fmla="*/ 598087 h 669224"/>
                <a:gd name="connsiteX5" fmla="*/ 954025 w 1186662"/>
                <a:gd name="connsiteY5" fmla="*/ 465008 h 669224"/>
                <a:gd name="connsiteX6" fmla="*/ 1186662 w 1186662"/>
                <a:gd name="connsiteY6" fmla="*/ 0 h 669224"/>
                <a:gd name="connsiteX0" fmla="*/ 0 w 1186662"/>
                <a:gd name="connsiteY0" fmla="*/ 456326 h 689603"/>
                <a:gd name="connsiteX1" fmla="*/ 169551 w 1186662"/>
                <a:gd name="connsiteY1" fmla="*/ 456634 h 689603"/>
                <a:gd name="connsiteX2" fmla="*/ 512802 w 1186662"/>
                <a:gd name="connsiteY2" fmla="*/ 523177 h 689603"/>
                <a:gd name="connsiteX3" fmla="*/ 692685 w 1186662"/>
                <a:gd name="connsiteY3" fmla="*/ 667160 h 689603"/>
                <a:gd name="connsiteX4" fmla="*/ 818320 w 1186662"/>
                <a:gd name="connsiteY4" fmla="*/ 667528 h 689603"/>
                <a:gd name="connsiteX5" fmla="*/ 954025 w 1186662"/>
                <a:gd name="connsiteY5" fmla="*/ 465008 h 689603"/>
                <a:gd name="connsiteX6" fmla="*/ 1186662 w 1186662"/>
                <a:gd name="connsiteY6" fmla="*/ 0 h 689603"/>
                <a:gd name="connsiteX0" fmla="*/ 0 w 1186662"/>
                <a:gd name="connsiteY0" fmla="*/ 456326 h 690941"/>
                <a:gd name="connsiteX1" fmla="*/ 169551 w 1186662"/>
                <a:gd name="connsiteY1" fmla="*/ 456634 h 690941"/>
                <a:gd name="connsiteX2" fmla="*/ 404783 w 1186662"/>
                <a:gd name="connsiteY2" fmla="*/ 499853 h 690941"/>
                <a:gd name="connsiteX3" fmla="*/ 692685 w 1186662"/>
                <a:gd name="connsiteY3" fmla="*/ 667160 h 690941"/>
                <a:gd name="connsiteX4" fmla="*/ 818320 w 1186662"/>
                <a:gd name="connsiteY4" fmla="*/ 667528 h 690941"/>
                <a:gd name="connsiteX5" fmla="*/ 954025 w 1186662"/>
                <a:gd name="connsiteY5" fmla="*/ 465008 h 690941"/>
                <a:gd name="connsiteX6" fmla="*/ 1186662 w 1186662"/>
                <a:gd name="connsiteY6" fmla="*/ 0 h 690941"/>
                <a:gd name="connsiteX0" fmla="*/ 0 w 1186662"/>
                <a:gd name="connsiteY0" fmla="*/ 456326 h 675656"/>
                <a:gd name="connsiteX1" fmla="*/ 169551 w 1186662"/>
                <a:gd name="connsiteY1" fmla="*/ 456634 h 675656"/>
                <a:gd name="connsiteX2" fmla="*/ 404783 w 1186662"/>
                <a:gd name="connsiteY2" fmla="*/ 499853 h 675656"/>
                <a:gd name="connsiteX3" fmla="*/ 692685 w 1186662"/>
                <a:gd name="connsiteY3" fmla="*/ 667160 h 675656"/>
                <a:gd name="connsiteX4" fmla="*/ 868620 w 1186662"/>
                <a:gd name="connsiteY4" fmla="*/ 630992 h 675656"/>
                <a:gd name="connsiteX5" fmla="*/ 954025 w 1186662"/>
                <a:gd name="connsiteY5" fmla="*/ 465008 h 675656"/>
                <a:gd name="connsiteX6" fmla="*/ 1186662 w 1186662"/>
                <a:gd name="connsiteY6" fmla="*/ 0 h 675656"/>
                <a:gd name="connsiteX0" fmla="*/ 0 w 1186662"/>
                <a:gd name="connsiteY0" fmla="*/ 456326 h 675656"/>
                <a:gd name="connsiteX1" fmla="*/ 169551 w 1186662"/>
                <a:gd name="connsiteY1" fmla="*/ 456634 h 675656"/>
                <a:gd name="connsiteX2" fmla="*/ 404783 w 1186662"/>
                <a:gd name="connsiteY2" fmla="*/ 499853 h 675656"/>
                <a:gd name="connsiteX3" fmla="*/ 692685 w 1186662"/>
                <a:gd name="connsiteY3" fmla="*/ 667160 h 675656"/>
                <a:gd name="connsiteX4" fmla="*/ 868620 w 1186662"/>
                <a:gd name="connsiteY4" fmla="*/ 630992 h 675656"/>
                <a:gd name="connsiteX5" fmla="*/ 1021516 w 1186662"/>
                <a:gd name="connsiteY5" fmla="*/ 334968 h 675656"/>
                <a:gd name="connsiteX6" fmla="*/ 1186662 w 1186662"/>
                <a:gd name="connsiteY6" fmla="*/ 0 h 675656"/>
                <a:gd name="connsiteX0" fmla="*/ 0 w 1220040"/>
                <a:gd name="connsiteY0" fmla="*/ 409941 h 629271"/>
                <a:gd name="connsiteX1" fmla="*/ 169551 w 1220040"/>
                <a:gd name="connsiteY1" fmla="*/ 410249 h 629271"/>
                <a:gd name="connsiteX2" fmla="*/ 404783 w 1220040"/>
                <a:gd name="connsiteY2" fmla="*/ 453468 h 629271"/>
                <a:gd name="connsiteX3" fmla="*/ 692685 w 1220040"/>
                <a:gd name="connsiteY3" fmla="*/ 620775 h 629271"/>
                <a:gd name="connsiteX4" fmla="*/ 868620 w 1220040"/>
                <a:gd name="connsiteY4" fmla="*/ 584607 h 629271"/>
                <a:gd name="connsiteX5" fmla="*/ 1021516 w 1220040"/>
                <a:gd name="connsiteY5" fmla="*/ 288583 h 629271"/>
                <a:gd name="connsiteX6" fmla="*/ 1220040 w 1220040"/>
                <a:gd name="connsiteY6" fmla="*/ 0 h 629271"/>
                <a:gd name="connsiteX0" fmla="*/ 0 w 1182548"/>
                <a:gd name="connsiteY0" fmla="*/ 488650 h 707980"/>
                <a:gd name="connsiteX1" fmla="*/ 169551 w 1182548"/>
                <a:gd name="connsiteY1" fmla="*/ 488958 h 707980"/>
                <a:gd name="connsiteX2" fmla="*/ 404783 w 1182548"/>
                <a:gd name="connsiteY2" fmla="*/ 532177 h 707980"/>
                <a:gd name="connsiteX3" fmla="*/ 692685 w 1182548"/>
                <a:gd name="connsiteY3" fmla="*/ 699484 h 707980"/>
                <a:gd name="connsiteX4" fmla="*/ 868620 w 1182548"/>
                <a:gd name="connsiteY4" fmla="*/ 663316 h 707980"/>
                <a:gd name="connsiteX5" fmla="*/ 1021516 w 1182548"/>
                <a:gd name="connsiteY5" fmla="*/ 367292 h 707980"/>
                <a:gd name="connsiteX6" fmla="*/ 1182548 w 1182548"/>
                <a:gd name="connsiteY6" fmla="*/ 0 h 707980"/>
                <a:gd name="connsiteX0" fmla="*/ 0 w 1182548"/>
                <a:gd name="connsiteY0" fmla="*/ 488650 h 707980"/>
                <a:gd name="connsiteX1" fmla="*/ 169551 w 1182548"/>
                <a:gd name="connsiteY1" fmla="*/ 488958 h 707980"/>
                <a:gd name="connsiteX2" fmla="*/ 404783 w 1182548"/>
                <a:gd name="connsiteY2" fmla="*/ 532177 h 707980"/>
                <a:gd name="connsiteX3" fmla="*/ 692685 w 1182548"/>
                <a:gd name="connsiteY3" fmla="*/ 699484 h 707980"/>
                <a:gd name="connsiteX4" fmla="*/ 868620 w 1182548"/>
                <a:gd name="connsiteY4" fmla="*/ 663316 h 707980"/>
                <a:gd name="connsiteX5" fmla="*/ 1021516 w 1182548"/>
                <a:gd name="connsiteY5" fmla="*/ 367292 h 707980"/>
                <a:gd name="connsiteX6" fmla="*/ 1182548 w 1182548"/>
                <a:gd name="connsiteY6" fmla="*/ 0 h 707980"/>
                <a:gd name="connsiteX0" fmla="*/ 0 w 1182548"/>
                <a:gd name="connsiteY0" fmla="*/ 488650 h 707980"/>
                <a:gd name="connsiteX1" fmla="*/ 169551 w 1182548"/>
                <a:gd name="connsiteY1" fmla="*/ 488958 h 707980"/>
                <a:gd name="connsiteX2" fmla="*/ 404783 w 1182548"/>
                <a:gd name="connsiteY2" fmla="*/ 532177 h 707980"/>
                <a:gd name="connsiteX3" fmla="*/ 692685 w 1182548"/>
                <a:gd name="connsiteY3" fmla="*/ 699484 h 707980"/>
                <a:gd name="connsiteX4" fmla="*/ 868620 w 1182548"/>
                <a:gd name="connsiteY4" fmla="*/ 663316 h 707980"/>
                <a:gd name="connsiteX5" fmla="*/ 1020438 w 1182548"/>
                <a:gd name="connsiteY5" fmla="*/ 409620 h 707980"/>
                <a:gd name="connsiteX6" fmla="*/ 1182548 w 1182548"/>
                <a:gd name="connsiteY6" fmla="*/ 0 h 707980"/>
                <a:gd name="connsiteX0" fmla="*/ 0 w 1182548"/>
                <a:gd name="connsiteY0" fmla="*/ 488650 h 707980"/>
                <a:gd name="connsiteX1" fmla="*/ 169551 w 1182548"/>
                <a:gd name="connsiteY1" fmla="*/ 488958 h 707980"/>
                <a:gd name="connsiteX2" fmla="*/ 404783 w 1182548"/>
                <a:gd name="connsiteY2" fmla="*/ 532177 h 707980"/>
                <a:gd name="connsiteX3" fmla="*/ 692685 w 1182548"/>
                <a:gd name="connsiteY3" fmla="*/ 699484 h 707980"/>
                <a:gd name="connsiteX4" fmla="*/ 868620 w 1182548"/>
                <a:gd name="connsiteY4" fmla="*/ 663316 h 707980"/>
                <a:gd name="connsiteX5" fmla="*/ 1020438 w 1182548"/>
                <a:gd name="connsiteY5" fmla="*/ 409620 h 707980"/>
                <a:gd name="connsiteX6" fmla="*/ 1182548 w 1182548"/>
                <a:gd name="connsiteY6" fmla="*/ 0 h 707980"/>
                <a:gd name="connsiteX0" fmla="*/ 0 w 1182548"/>
                <a:gd name="connsiteY0" fmla="*/ 488650 h 730842"/>
                <a:gd name="connsiteX1" fmla="*/ 169551 w 1182548"/>
                <a:gd name="connsiteY1" fmla="*/ 488958 h 730842"/>
                <a:gd name="connsiteX2" fmla="*/ 404783 w 1182548"/>
                <a:gd name="connsiteY2" fmla="*/ 532177 h 730842"/>
                <a:gd name="connsiteX3" fmla="*/ 642655 w 1182548"/>
                <a:gd name="connsiteY3" fmla="*/ 725438 h 730842"/>
                <a:gd name="connsiteX4" fmla="*/ 868620 w 1182548"/>
                <a:gd name="connsiteY4" fmla="*/ 663316 h 730842"/>
                <a:gd name="connsiteX5" fmla="*/ 1020438 w 1182548"/>
                <a:gd name="connsiteY5" fmla="*/ 409620 h 730842"/>
                <a:gd name="connsiteX6" fmla="*/ 1182548 w 1182548"/>
                <a:gd name="connsiteY6" fmla="*/ 0 h 730842"/>
                <a:gd name="connsiteX0" fmla="*/ 0 w 1182548"/>
                <a:gd name="connsiteY0" fmla="*/ 488650 h 757381"/>
                <a:gd name="connsiteX1" fmla="*/ 169551 w 1182548"/>
                <a:gd name="connsiteY1" fmla="*/ 488958 h 757381"/>
                <a:gd name="connsiteX2" fmla="*/ 404783 w 1182548"/>
                <a:gd name="connsiteY2" fmla="*/ 532177 h 757381"/>
                <a:gd name="connsiteX3" fmla="*/ 701183 w 1182548"/>
                <a:gd name="connsiteY3" fmla="*/ 753553 h 757381"/>
                <a:gd name="connsiteX4" fmla="*/ 868620 w 1182548"/>
                <a:gd name="connsiteY4" fmla="*/ 663316 h 757381"/>
                <a:gd name="connsiteX5" fmla="*/ 1020438 w 1182548"/>
                <a:gd name="connsiteY5" fmla="*/ 409620 h 757381"/>
                <a:gd name="connsiteX6" fmla="*/ 1182548 w 1182548"/>
                <a:gd name="connsiteY6" fmla="*/ 0 h 757381"/>
                <a:gd name="connsiteX0" fmla="*/ 0 w 1182548"/>
                <a:gd name="connsiteY0" fmla="*/ 488650 h 771282"/>
                <a:gd name="connsiteX1" fmla="*/ 169551 w 1182548"/>
                <a:gd name="connsiteY1" fmla="*/ 488958 h 771282"/>
                <a:gd name="connsiteX2" fmla="*/ 404783 w 1182548"/>
                <a:gd name="connsiteY2" fmla="*/ 532177 h 771282"/>
                <a:gd name="connsiteX3" fmla="*/ 701183 w 1182548"/>
                <a:gd name="connsiteY3" fmla="*/ 753553 h 771282"/>
                <a:gd name="connsiteX4" fmla="*/ 837201 w 1182548"/>
                <a:gd name="connsiteY4" fmla="*/ 733916 h 771282"/>
                <a:gd name="connsiteX5" fmla="*/ 1020438 w 1182548"/>
                <a:gd name="connsiteY5" fmla="*/ 409620 h 771282"/>
                <a:gd name="connsiteX6" fmla="*/ 1182548 w 1182548"/>
                <a:gd name="connsiteY6" fmla="*/ 0 h 771282"/>
                <a:gd name="connsiteX0" fmla="*/ 0 w 1182548"/>
                <a:gd name="connsiteY0" fmla="*/ 488650 h 755028"/>
                <a:gd name="connsiteX1" fmla="*/ 169551 w 1182548"/>
                <a:gd name="connsiteY1" fmla="*/ 488958 h 755028"/>
                <a:gd name="connsiteX2" fmla="*/ 404783 w 1182548"/>
                <a:gd name="connsiteY2" fmla="*/ 532177 h 755028"/>
                <a:gd name="connsiteX3" fmla="*/ 701183 w 1182548"/>
                <a:gd name="connsiteY3" fmla="*/ 753553 h 755028"/>
                <a:gd name="connsiteX4" fmla="*/ 1020438 w 1182548"/>
                <a:gd name="connsiteY4" fmla="*/ 409620 h 755028"/>
                <a:gd name="connsiteX5" fmla="*/ 1182548 w 1182548"/>
                <a:gd name="connsiteY5" fmla="*/ 0 h 755028"/>
                <a:gd name="connsiteX0" fmla="*/ 0 w 1182548"/>
                <a:gd name="connsiteY0" fmla="*/ 488650 h 750266"/>
                <a:gd name="connsiteX1" fmla="*/ 169551 w 1182548"/>
                <a:gd name="connsiteY1" fmla="*/ 488958 h 750266"/>
                <a:gd name="connsiteX2" fmla="*/ 404783 w 1182548"/>
                <a:gd name="connsiteY2" fmla="*/ 532177 h 750266"/>
                <a:gd name="connsiteX3" fmla="*/ 750674 w 1182548"/>
                <a:gd name="connsiteY3" fmla="*/ 748763 h 750266"/>
                <a:gd name="connsiteX4" fmla="*/ 1020438 w 1182548"/>
                <a:gd name="connsiteY4" fmla="*/ 409620 h 750266"/>
                <a:gd name="connsiteX5" fmla="*/ 1182548 w 1182548"/>
                <a:gd name="connsiteY5" fmla="*/ 0 h 750266"/>
                <a:gd name="connsiteX0" fmla="*/ 0 w 1182548"/>
                <a:gd name="connsiteY0" fmla="*/ 488650 h 749831"/>
                <a:gd name="connsiteX1" fmla="*/ 169551 w 1182548"/>
                <a:gd name="connsiteY1" fmla="*/ 488958 h 749831"/>
                <a:gd name="connsiteX2" fmla="*/ 355831 w 1182548"/>
                <a:gd name="connsiteY2" fmla="*/ 515801 h 749831"/>
                <a:gd name="connsiteX3" fmla="*/ 750674 w 1182548"/>
                <a:gd name="connsiteY3" fmla="*/ 748763 h 749831"/>
                <a:gd name="connsiteX4" fmla="*/ 1020438 w 1182548"/>
                <a:gd name="connsiteY4" fmla="*/ 409620 h 749831"/>
                <a:gd name="connsiteX5" fmla="*/ 1182548 w 1182548"/>
                <a:gd name="connsiteY5" fmla="*/ 0 h 749831"/>
                <a:gd name="connsiteX0" fmla="*/ 0 w 1182548"/>
                <a:gd name="connsiteY0" fmla="*/ 488650 h 749834"/>
                <a:gd name="connsiteX1" fmla="*/ 140018 w 1182548"/>
                <a:gd name="connsiteY1" fmla="*/ 485482 h 749834"/>
                <a:gd name="connsiteX2" fmla="*/ 355831 w 1182548"/>
                <a:gd name="connsiteY2" fmla="*/ 515801 h 749834"/>
                <a:gd name="connsiteX3" fmla="*/ 750674 w 1182548"/>
                <a:gd name="connsiteY3" fmla="*/ 748763 h 749834"/>
                <a:gd name="connsiteX4" fmla="*/ 1020438 w 1182548"/>
                <a:gd name="connsiteY4" fmla="*/ 409620 h 749834"/>
                <a:gd name="connsiteX5" fmla="*/ 1182548 w 1182548"/>
                <a:gd name="connsiteY5" fmla="*/ 0 h 749834"/>
                <a:gd name="connsiteX0" fmla="*/ 0 w 1177626"/>
                <a:gd name="connsiteY0" fmla="*/ 489229 h 749834"/>
                <a:gd name="connsiteX1" fmla="*/ 135096 w 1177626"/>
                <a:gd name="connsiteY1" fmla="*/ 485482 h 749834"/>
                <a:gd name="connsiteX2" fmla="*/ 350909 w 1177626"/>
                <a:gd name="connsiteY2" fmla="*/ 515801 h 749834"/>
                <a:gd name="connsiteX3" fmla="*/ 745752 w 1177626"/>
                <a:gd name="connsiteY3" fmla="*/ 748763 h 749834"/>
                <a:gd name="connsiteX4" fmla="*/ 1015516 w 1177626"/>
                <a:gd name="connsiteY4" fmla="*/ 409620 h 749834"/>
                <a:gd name="connsiteX5" fmla="*/ 1177626 w 1177626"/>
                <a:gd name="connsiteY5" fmla="*/ 0 h 749834"/>
                <a:gd name="connsiteX0" fmla="*/ 0 w 1177626"/>
                <a:gd name="connsiteY0" fmla="*/ 489229 h 749828"/>
                <a:gd name="connsiteX1" fmla="*/ 194162 w 1177626"/>
                <a:gd name="connsiteY1" fmla="*/ 492432 h 749828"/>
                <a:gd name="connsiteX2" fmla="*/ 350909 w 1177626"/>
                <a:gd name="connsiteY2" fmla="*/ 515801 h 749828"/>
                <a:gd name="connsiteX3" fmla="*/ 745752 w 1177626"/>
                <a:gd name="connsiteY3" fmla="*/ 748763 h 749828"/>
                <a:gd name="connsiteX4" fmla="*/ 1015516 w 1177626"/>
                <a:gd name="connsiteY4" fmla="*/ 409620 h 749828"/>
                <a:gd name="connsiteX5" fmla="*/ 1177626 w 1177626"/>
                <a:gd name="connsiteY5" fmla="*/ 0 h 749828"/>
                <a:gd name="connsiteX0" fmla="*/ 0 w 1177626"/>
                <a:gd name="connsiteY0" fmla="*/ 489229 h 749831"/>
                <a:gd name="connsiteX1" fmla="*/ 350909 w 1177626"/>
                <a:gd name="connsiteY1" fmla="*/ 515801 h 749831"/>
                <a:gd name="connsiteX2" fmla="*/ 745752 w 1177626"/>
                <a:gd name="connsiteY2" fmla="*/ 748763 h 749831"/>
                <a:gd name="connsiteX3" fmla="*/ 1015516 w 1177626"/>
                <a:gd name="connsiteY3" fmla="*/ 409620 h 749831"/>
                <a:gd name="connsiteX4" fmla="*/ 1177626 w 1177626"/>
                <a:gd name="connsiteY4" fmla="*/ 0 h 749831"/>
                <a:gd name="connsiteX0" fmla="*/ 0 w 1177626"/>
                <a:gd name="connsiteY0" fmla="*/ 489229 h 749831"/>
                <a:gd name="connsiteX1" fmla="*/ 147480 w 1177626"/>
                <a:gd name="connsiteY1" fmla="*/ 483511 h 749831"/>
                <a:gd name="connsiteX2" fmla="*/ 350909 w 1177626"/>
                <a:gd name="connsiteY2" fmla="*/ 515801 h 749831"/>
                <a:gd name="connsiteX3" fmla="*/ 745752 w 1177626"/>
                <a:gd name="connsiteY3" fmla="*/ 748763 h 749831"/>
                <a:gd name="connsiteX4" fmla="*/ 1015516 w 1177626"/>
                <a:gd name="connsiteY4" fmla="*/ 409620 h 749831"/>
                <a:gd name="connsiteX5" fmla="*/ 1177626 w 1177626"/>
                <a:gd name="connsiteY5" fmla="*/ 0 h 749831"/>
                <a:gd name="connsiteX0" fmla="*/ 0 w 1177626"/>
                <a:gd name="connsiteY0" fmla="*/ 489229 h 749852"/>
                <a:gd name="connsiteX1" fmla="*/ 157863 w 1177626"/>
                <a:gd name="connsiteY1" fmla="*/ 463504 h 749852"/>
                <a:gd name="connsiteX2" fmla="*/ 350909 w 1177626"/>
                <a:gd name="connsiteY2" fmla="*/ 515801 h 749852"/>
                <a:gd name="connsiteX3" fmla="*/ 745752 w 1177626"/>
                <a:gd name="connsiteY3" fmla="*/ 748763 h 749852"/>
                <a:gd name="connsiteX4" fmla="*/ 1015516 w 1177626"/>
                <a:gd name="connsiteY4" fmla="*/ 409620 h 749852"/>
                <a:gd name="connsiteX5" fmla="*/ 1177626 w 1177626"/>
                <a:gd name="connsiteY5" fmla="*/ 0 h 749852"/>
                <a:gd name="connsiteX0" fmla="*/ 0 w 1186393"/>
                <a:gd name="connsiteY0" fmla="*/ 445742 h 749852"/>
                <a:gd name="connsiteX1" fmla="*/ 166630 w 1186393"/>
                <a:gd name="connsiteY1" fmla="*/ 463504 h 749852"/>
                <a:gd name="connsiteX2" fmla="*/ 359676 w 1186393"/>
                <a:gd name="connsiteY2" fmla="*/ 515801 h 749852"/>
                <a:gd name="connsiteX3" fmla="*/ 754519 w 1186393"/>
                <a:gd name="connsiteY3" fmla="*/ 748763 h 749852"/>
                <a:gd name="connsiteX4" fmla="*/ 1024283 w 1186393"/>
                <a:gd name="connsiteY4" fmla="*/ 409620 h 749852"/>
                <a:gd name="connsiteX5" fmla="*/ 1186393 w 1186393"/>
                <a:gd name="connsiteY5" fmla="*/ 0 h 749852"/>
                <a:gd name="connsiteX0" fmla="*/ 0 w 1186393"/>
                <a:gd name="connsiteY0" fmla="*/ 445742 h 929881"/>
                <a:gd name="connsiteX1" fmla="*/ 166630 w 1186393"/>
                <a:gd name="connsiteY1" fmla="*/ 463504 h 929881"/>
                <a:gd name="connsiteX2" fmla="*/ 359676 w 1186393"/>
                <a:gd name="connsiteY2" fmla="*/ 515801 h 929881"/>
                <a:gd name="connsiteX3" fmla="*/ 754862 w 1186393"/>
                <a:gd name="connsiteY3" fmla="*/ 929240 h 929881"/>
                <a:gd name="connsiteX4" fmla="*/ 1024283 w 1186393"/>
                <a:gd name="connsiteY4" fmla="*/ 409620 h 929881"/>
                <a:gd name="connsiteX5" fmla="*/ 1186393 w 1186393"/>
                <a:gd name="connsiteY5" fmla="*/ 0 h 929881"/>
                <a:gd name="connsiteX0" fmla="*/ 0 w 1186393"/>
                <a:gd name="connsiteY0" fmla="*/ 445742 h 930987"/>
                <a:gd name="connsiteX1" fmla="*/ 166630 w 1186393"/>
                <a:gd name="connsiteY1" fmla="*/ 463504 h 930987"/>
                <a:gd name="connsiteX2" fmla="*/ 407551 w 1186393"/>
                <a:gd name="connsiteY2" fmla="*/ 574504 h 930987"/>
                <a:gd name="connsiteX3" fmla="*/ 754862 w 1186393"/>
                <a:gd name="connsiteY3" fmla="*/ 929240 h 930987"/>
                <a:gd name="connsiteX4" fmla="*/ 1024283 w 1186393"/>
                <a:gd name="connsiteY4" fmla="*/ 409620 h 930987"/>
                <a:gd name="connsiteX5" fmla="*/ 1186393 w 1186393"/>
                <a:gd name="connsiteY5" fmla="*/ 0 h 930987"/>
                <a:gd name="connsiteX0" fmla="*/ 0 w 1186393"/>
                <a:gd name="connsiteY0" fmla="*/ 445742 h 930330"/>
                <a:gd name="connsiteX1" fmla="*/ 166630 w 1186393"/>
                <a:gd name="connsiteY1" fmla="*/ 463504 h 930330"/>
                <a:gd name="connsiteX2" fmla="*/ 407551 w 1186393"/>
                <a:gd name="connsiteY2" fmla="*/ 574504 h 930330"/>
                <a:gd name="connsiteX3" fmla="*/ 754862 w 1186393"/>
                <a:gd name="connsiteY3" fmla="*/ 929240 h 930330"/>
                <a:gd name="connsiteX4" fmla="*/ 958482 w 1186393"/>
                <a:gd name="connsiteY4" fmla="*/ 667226 h 930330"/>
                <a:gd name="connsiteX5" fmla="*/ 1186393 w 1186393"/>
                <a:gd name="connsiteY5" fmla="*/ 0 h 930330"/>
                <a:gd name="connsiteX0" fmla="*/ 0 w 1186393"/>
                <a:gd name="connsiteY0" fmla="*/ 445742 h 1003491"/>
                <a:gd name="connsiteX1" fmla="*/ 166630 w 1186393"/>
                <a:gd name="connsiteY1" fmla="*/ 463504 h 1003491"/>
                <a:gd name="connsiteX2" fmla="*/ 407551 w 1186393"/>
                <a:gd name="connsiteY2" fmla="*/ 574504 h 1003491"/>
                <a:gd name="connsiteX3" fmla="*/ 748054 w 1186393"/>
                <a:gd name="connsiteY3" fmla="*/ 1002736 h 1003491"/>
                <a:gd name="connsiteX4" fmla="*/ 958482 w 1186393"/>
                <a:gd name="connsiteY4" fmla="*/ 667226 h 1003491"/>
                <a:gd name="connsiteX5" fmla="*/ 1186393 w 1186393"/>
                <a:gd name="connsiteY5" fmla="*/ 0 h 1003491"/>
                <a:gd name="connsiteX0" fmla="*/ 0 w 1186393"/>
                <a:gd name="connsiteY0" fmla="*/ 445742 h 1003862"/>
                <a:gd name="connsiteX1" fmla="*/ 166630 w 1186393"/>
                <a:gd name="connsiteY1" fmla="*/ 463504 h 1003862"/>
                <a:gd name="connsiteX2" fmla="*/ 407551 w 1186393"/>
                <a:gd name="connsiteY2" fmla="*/ 574504 h 1003862"/>
                <a:gd name="connsiteX3" fmla="*/ 748054 w 1186393"/>
                <a:gd name="connsiteY3" fmla="*/ 1002736 h 1003862"/>
                <a:gd name="connsiteX4" fmla="*/ 1017279 w 1186393"/>
                <a:gd name="connsiteY4" fmla="*/ 684758 h 1003862"/>
                <a:gd name="connsiteX5" fmla="*/ 1186393 w 1186393"/>
                <a:gd name="connsiteY5" fmla="*/ 0 h 1003862"/>
                <a:gd name="connsiteX0" fmla="*/ 0 w 1192393"/>
                <a:gd name="connsiteY0" fmla="*/ 487492 h 1045612"/>
                <a:gd name="connsiteX1" fmla="*/ 166630 w 1192393"/>
                <a:gd name="connsiteY1" fmla="*/ 505254 h 1045612"/>
                <a:gd name="connsiteX2" fmla="*/ 407551 w 1192393"/>
                <a:gd name="connsiteY2" fmla="*/ 616254 h 1045612"/>
                <a:gd name="connsiteX3" fmla="*/ 748054 w 1192393"/>
                <a:gd name="connsiteY3" fmla="*/ 1044486 h 1045612"/>
                <a:gd name="connsiteX4" fmla="*/ 1017279 w 1192393"/>
                <a:gd name="connsiteY4" fmla="*/ 726508 h 1045612"/>
                <a:gd name="connsiteX5" fmla="*/ 1192393 w 1192393"/>
                <a:gd name="connsiteY5" fmla="*/ 0 h 1045612"/>
                <a:gd name="connsiteX0" fmla="*/ 0 w 1192393"/>
                <a:gd name="connsiteY0" fmla="*/ 487492 h 1045612"/>
                <a:gd name="connsiteX1" fmla="*/ 166630 w 1192393"/>
                <a:gd name="connsiteY1" fmla="*/ 505254 h 1045612"/>
                <a:gd name="connsiteX2" fmla="*/ 407551 w 1192393"/>
                <a:gd name="connsiteY2" fmla="*/ 616254 h 1045612"/>
                <a:gd name="connsiteX3" fmla="*/ 748054 w 1192393"/>
                <a:gd name="connsiteY3" fmla="*/ 1044486 h 1045612"/>
                <a:gd name="connsiteX4" fmla="*/ 1017279 w 1192393"/>
                <a:gd name="connsiteY4" fmla="*/ 726508 h 1045612"/>
                <a:gd name="connsiteX5" fmla="*/ 1192393 w 1192393"/>
                <a:gd name="connsiteY5" fmla="*/ 0 h 1045612"/>
                <a:gd name="connsiteX0" fmla="*/ 0 w 1192393"/>
                <a:gd name="connsiteY0" fmla="*/ 487492 h 1046184"/>
                <a:gd name="connsiteX1" fmla="*/ 166630 w 1192393"/>
                <a:gd name="connsiteY1" fmla="*/ 505254 h 1046184"/>
                <a:gd name="connsiteX2" fmla="*/ 353946 w 1192393"/>
                <a:gd name="connsiteY2" fmla="*/ 588717 h 1046184"/>
                <a:gd name="connsiteX3" fmla="*/ 748054 w 1192393"/>
                <a:gd name="connsiteY3" fmla="*/ 1044486 h 1046184"/>
                <a:gd name="connsiteX4" fmla="*/ 1017279 w 1192393"/>
                <a:gd name="connsiteY4" fmla="*/ 726508 h 1046184"/>
                <a:gd name="connsiteX5" fmla="*/ 1192393 w 1192393"/>
                <a:gd name="connsiteY5" fmla="*/ 0 h 1046184"/>
                <a:gd name="connsiteX0" fmla="*/ 0 w 1192393"/>
                <a:gd name="connsiteY0" fmla="*/ 487492 h 1044567"/>
                <a:gd name="connsiteX1" fmla="*/ 166630 w 1192393"/>
                <a:gd name="connsiteY1" fmla="*/ 505254 h 1044567"/>
                <a:gd name="connsiteX2" fmla="*/ 474577 w 1192393"/>
                <a:gd name="connsiteY2" fmla="*/ 698438 h 1044567"/>
                <a:gd name="connsiteX3" fmla="*/ 748054 w 1192393"/>
                <a:gd name="connsiteY3" fmla="*/ 1044486 h 1044567"/>
                <a:gd name="connsiteX4" fmla="*/ 1017279 w 1192393"/>
                <a:gd name="connsiteY4" fmla="*/ 726508 h 1044567"/>
                <a:gd name="connsiteX5" fmla="*/ 1192393 w 1192393"/>
                <a:gd name="connsiteY5" fmla="*/ 0 h 1044567"/>
                <a:gd name="connsiteX0" fmla="*/ 0 w 1192393"/>
                <a:gd name="connsiteY0" fmla="*/ 487492 h 1080356"/>
                <a:gd name="connsiteX1" fmla="*/ 166630 w 1192393"/>
                <a:gd name="connsiteY1" fmla="*/ 505254 h 1080356"/>
                <a:gd name="connsiteX2" fmla="*/ 474577 w 1192393"/>
                <a:gd name="connsiteY2" fmla="*/ 698438 h 1080356"/>
                <a:gd name="connsiteX3" fmla="*/ 781702 w 1192393"/>
                <a:gd name="connsiteY3" fmla="*/ 1080287 h 1080356"/>
                <a:gd name="connsiteX4" fmla="*/ 1017279 w 1192393"/>
                <a:gd name="connsiteY4" fmla="*/ 726508 h 1080356"/>
                <a:gd name="connsiteX5" fmla="*/ 1192393 w 1192393"/>
                <a:gd name="connsiteY5" fmla="*/ 0 h 1080356"/>
                <a:gd name="connsiteX0" fmla="*/ 0 w 1192393"/>
                <a:gd name="connsiteY0" fmla="*/ 487492 h 1080897"/>
                <a:gd name="connsiteX1" fmla="*/ 166630 w 1192393"/>
                <a:gd name="connsiteY1" fmla="*/ 505254 h 1080897"/>
                <a:gd name="connsiteX2" fmla="*/ 431624 w 1192393"/>
                <a:gd name="connsiteY2" fmla="*/ 640313 h 1080897"/>
                <a:gd name="connsiteX3" fmla="*/ 781702 w 1192393"/>
                <a:gd name="connsiteY3" fmla="*/ 1080287 h 1080897"/>
                <a:gd name="connsiteX4" fmla="*/ 1017279 w 1192393"/>
                <a:gd name="connsiteY4" fmla="*/ 726508 h 1080897"/>
                <a:gd name="connsiteX5" fmla="*/ 1192393 w 1192393"/>
                <a:gd name="connsiteY5" fmla="*/ 0 h 1080897"/>
                <a:gd name="connsiteX0" fmla="*/ 0 w 1192393"/>
                <a:gd name="connsiteY0" fmla="*/ 487492 h 1084662"/>
                <a:gd name="connsiteX1" fmla="*/ 166630 w 1192393"/>
                <a:gd name="connsiteY1" fmla="*/ 505254 h 1084662"/>
                <a:gd name="connsiteX2" fmla="*/ 431624 w 1192393"/>
                <a:gd name="connsiteY2" fmla="*/ 640313 h 1084662"/>
                <a:gd name="connsiteX3" fmla="*/ 781702 w 1192393"/>
                <a:gd name="connsiteY3" fmla="*/ 1080287 h 1084662"/>
                <a:gd name="connsiteX4" fmla="*/ 1029351 w 1192393"/>
                <a:gd name="connsiteY4" fmla="*/ 834069 h 1084662"/>
                <a:gd name="connsiteX5" fmla="*/ 1192393 w 1192393"/>
                <a:gd name="connsiteY5" fmla="*/ 0 h 1084662"/>
                <a:gd name="connsiteX0" fmla="*/ 0 w 1192393"/>
                <a:gd name="connsiteY0" fmla="*/ 487492 h 1085197"/>
                <a:gd name="connsiteX1" fmla="*/ 166630 w 1192393"/>
                <a:gd name="connsiteY1" fmla="*/ 505254 h 1085197"/>
                <a:gd name="connsiteX2" fmla="*/ 431624 w 1192393"/>
                <a:gd name="connsiteY2" fmla="*/ 640313 h 1085197"/>
                <a:gd name="connsiteX3" fmla="*/ 781702 w 1192393"/>
                <a:gd name="connsiteY3" fmla="*/ 1080287 h 1085197"/>
                <a:gd name="connsiteX4" fmla="*/ 1009392 w 1192393"/>
                <a:gd name="connsiteY4" fmla="*/ 842334 h 1085197"/>
                <a:gd name="connsiteX5" fmla="*/ 1192393 w 1192393"/>
                <a:gd name="connsiteY5" fmla="*/ 0 h 1085197"/>
                <a:gd name="connsiteX0" fmla="*/ 0 w 1192393"/>
                <a:gd name="connsiteY0" fmla="*/ 487492 h 1086330"/>
                <a:gd name="connsiteX1" fmla="*/ 166630 w 1192393"/>
                <a:gd name="connsiteY1" fmla="*/ 505254 h 1086330"/>
                <a:gd name="connsiteX2" fmla="*/ 431624 w 1192393"/>
                <a:gd name="connsiteY2" fmla="*/ 640313 h 1086330"/>
                <a:gd name="connsiteX3" fmla="*/ 781702 w 1192393"/>
                <a:gd name="connsiteY3" fmla="*/ 1080287 h 1086330"/>
                <a:gd name="connsiteX4" fmla="*/ 1009392 w 1192393"/>
                <a:gd name="connsiteY4" fmla="*/ 842334 h 1086330"/>
                <a:gd name="connsiteX5" fmla="*/ 1192393 w 1192393"/>
                <a:gd name="connsiteY5" fmla="*/ 0 h 1086330"/>
                <a:gd name="connsiteX0" fmla="*/ 0 w 1192393"/>
                <a:gd name="connsiteY0" fmla="*/ 487492 h 1086035"/>
                <a:gd name="connsiteX1" fmla="*/ 166630 w 1192393"/>
                <a:gd name="connsiteY1" fmla="*/ 505254 h 1086035"/>
                <a:gd name="connsiteX2" fmla="*/ 480017 w 1192393"/>
                <a:gd name="connsiteY2" fmla="*/ 646650 h 1086035"/>
                <a:gd name="connsiteX3" fmla="*/ 781702 w 1192393"/>
                <a:gd name="connsiteY3" fmla="*/ 1080287 h 1086035"/>
                <a:gd name="connsiteX4" fmla="*/ 1009392 w 1192393"/>
                <a:gd name="connsiteY4" fmla="*/ 842334 h 1086035"/>
                <a:gd name="connsiteX5" fmla="*/ 1192393 w 1192393"/>
                <a:gd name="connsiteY5" fmla="*/ 0 h 1086035"/>
                <a:gd name="connsiteX0" fmla="*/ 0 w 1192393"/>
                <a:gd name="connsiteY0" fmla="*/ 487492 h 1113632"/>
                <a:gd name="connsiteX1" fmla="*/ 166630 w 1192393"/>
                <a:gd name="connsiteY1" fmla="*/ 505254 h 1113632"/>
                <a:gd name="connsiteX2" fmla="*/ 480017 w 1192393"/>
                <a:gd name="connsiteY2" fmla="*/ 646650 h 1113632"/>
                <a:gd name="connsiteX3" fmla="*/ 838412 w 1192393"/>
                <a:gd name="connsiteY3" fmla="*/ 1108827 h 1113632"/>
                <a:gd name="connsiteX4" fmla="*/ 1009392 w 1192393"/>
                <a:gd name="connsiteY4" fmla="*/ 842334 h 1113632"/>
                <a:gd name="connsiteX5" fmla="*/ 1192393 w 1192393"/>
                <a:gd name="connsiteY5" fmla="*/ 0 h 1113632"/>
                <a:gd name="connsiteX0" fmla="*/ 0 w 1192393"/>
                <a:gd name="connsiteY0" fmla="*/ 487492 h 1108867"/>
                <a:gd name="connsiteX1" fmla="*/ 166630 w 1192393"/>
                <a:gd name="connsiteY1" fmla="*/ 505254 h 1108867"/>
                <a:gd name="connsiteX2" fmla="*/ 480017 w 1192393"/>
                <a:gd name="connsiteY2" fmla="*/ 646650 h 1108867"/>
                <a:gd name="connsiteX3" fmla="*/ 838412 w 1192393"/>
                <a:gd name="connsiteY3" fmla="*/ 1108827 h 1108867"/>
                <a:gd name="connsiteX4" fmla="*/ 1066278 w 1192393"/>
                <a:gd name="connsiteY4" fmla="*/ 670315 h 1108867"/>
                <a:gd name="connsiteX5" fmla="*/ 1192393 w 1192393"/>
                <a:gd name="connsiteY5" fmla="*/ 0 h 1108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92393" h="1108867">
                  <a:moveTo>
                    <a:pt x="0" y="487492"/>
                  </a:moveTo>
                  <a:lnTo>
                    <a:pt x="166630" y="505254"/>
                  </a:lnTo>
                  <a:cubicBezTo>
                    <a:pt x="246937" y="542254"/>
                    <a:pt x="368053" y="546055"/>
                    <a:pt x="480017" y="646650"/>
                  </a:cubicBezTo>
                  <a:cubicBezTo>
                    <a:pt x="591981" y="747245"/>
                    <a:pt x="740702" y="1104883"/>
                    <a:pt x="838412" y="1108827"/>
                  </a:cubicBezTo>
                  <a:cubicBezTo>
                    <a:pt x="936122" y="1112771"/>
                    <a:pt x="1014776" y="831128"/>
                    <a:pt x="1066278" y="670315"/>
                  </a:cubicBezTo>
                  <a:cubicBezTo>
                    <a:pt x="1112172" y="558135"/>
                    <a:pt x="1135672" y="285322"/>
                    <a:pt x="1192393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418D1BED-2080-46BF-D7D9-4F265DEBAA2C}"/>
                    </a:ext>
                  </a:extLst>
                </p:cNvPr>
                <p:cNvSpPr txBox="1"/>
                <p:nvPr/>
              </p:nvSpPr>
              <p:spPr>
                <a:xfrm>
                  <a:off x="9435691" y="1501289"/>
                  <a:ext cx="1644045" cy="754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DE" sz="1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↓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a14:m>
                  <a:r>
                    <a:rPr lang="en-DE" sz="1400" dirty="0">
                      <a:latin typeface="Marker Felt Thin" panose="02000400000000000000" pitchFamily="2" charset="77"/>
                    </a:rPr>
                    <a:t> </a:t>
                  </a:r>
                  <a:r>
                    <a:rPr lang="en-DE" sz="1400" dirty="0">
                      <a:latin typeface="Palatino" pitchFamily="2" charset="77"/>
                      <a:ea typeface="Palatino" pitchFamily="2" charset="77"/>
                    </a:rPr>
                    <a:t>decreases</a:t>
                  </a:r>
                </a:p>
                <a:p>
                  <a:endParaRPr lang="en-DE" sz="1400" dirty="0">
                    <a:latin typeface="Marker Felt Thin" panose="02000400000000000000" pitchFamily="2" charset="77"/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A251DB48-3DAC-3AED-A175-FA85466DA2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35691" y="1501289"/>
                  <a:ext cx="1644045" cy="75449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0DD39AF-3B57-BBA1-B245-107566348A1C}"/>
                </a:ext>
              </a:extLst>
            </p:cNvPr>
            <p:cNvSpPr txBox="1"/>
            <p:nvPr/>
          </p:nvSpPr>
          <p:spPr>
            <a:xfrm>
              <a:off x="6719874" y="5713106"/>
              <a:ext cx="4664139" cy="665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DE" sz="1200" b="1" dirty="0">
                  <a:latin typeface="Times" pitchFamily="2" charset="0"/>
                </a:rPr>
                <a:t>Figure 1.1: </a:t>
              </a:r>
              <a:r>
                <a:rPr lang="en-DE" sz="1200" dirty="0">
                  <a:latin typeface="Times" pitchFamily="2" charset="0"/>
                </a:rPr>
                <a:t>SM prediction of electroweak symmetry breaking as a smooth-crossover phase transition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9CFB1BF-25EE-195C-DF7A-9735876EF5A5}"/>
              </a:ext>
            </a:extLst>
          </p:cNvPr>
          <p:cNvSpPr txBox="1"/>
          <p:nvPr/>
        </p:nvSpPr>
        <p:spPr>
          <a:xfrm>
            <a:off x="5845472" y="1262676"/>
            <a:ext cx="1336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C00000"/>
                </a:solidFill>
                <a:latin typeface="Marker Felt Thin" panose="02000400000000000000" pitchFamily="2" charset="77"/>
              </a:rPr>
              <a:t>i</a:t>
            </a:r>
            <a:r>
              <a:rPr lang="en-DE" sz="1600" dirty="0">
                <a:solidFill>
                  <a:srgbClr val="C00000"/>
                </a:solidFill>
                <a:latin typeface="Marker Felt Thin" panose="02000400000000000000" pitchFamily="2" charset="77"/>
              </a:rPr>
              <a:t>nsufficient !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167DBDA-9BC5-8A6E-0D46-FAB8CF3773EB}"/>
              </a:ext>
            </a:extLst>
          </p:cNvPr>
          <p:cNvGrpSpPr/>
          <p:nvPr/>
        </p:nvGrpSpPr>
        <p:grpSpPr>
          <a:xfrm>
            <a:off x="787382" y="3898439"/>
            <a:ext cx="3664212" cy="1029617"/>
            <a:chOff x="794613" y="3733817"/>
            <a:chExt cx="3664212" cy="102961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801E5EC-4A7F-FD5B-E44A-CEB9C5F36FBC}"/>
                </a:ext>
              </a:extLst>
            </p:cNvPr>
            <p:cNvSpPr txBox="1"/>
            <p:nvPr/>
          </p:nvSpPr>
          <p:spPr>
            <a:xfrm>
              <a:off x="1259499" y="3733817"/>
              <a:ext cx="257795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DE" sz="2800" b="1" dirty="0">
                  <a:highlight>
                    <a:srgbClr val="E0F8FD"/>
                  </a:highlight>
                  <a:latin typeface="Modern Love Caps" pitchFamily="82" charset="0"/>
                </a:rPr>
                <a:t>EW BAryogenesis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92B3BF2-E4B3-45B1-5EC9-B3A806B25FDB}"/>
                </a:ext>
              </a:extLst>
            </p:cNvPr>
            <p:cNvSpPr txBox="1"/>
            <p:nvPr/>
          </p:nvSpPr>
          <p:spPr>
            <a:xfrm>
              <a:off x="794613" y="4424880"/>
              <a:ext cx="36642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itchFamily="2" charset="2"/>
                <a:buChar char="ü"/>
              </a:pPr>
              <a:r>
                <a:rPr lang="en-DE" sz="1600">
                  <a:latin typeface="Calibri" panose="020F0502020204030204" pitchFamily="34" charset="0"/>
                  <a:cs typeface="Calibri" panose="020F0502020204030204" pitchFamily="34" charset="0"/>
                </a:rPr>
                <a:t>A </a:t>
              </a:r>
              <a:r>
                <a:rPr lang="en-DE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strong first-order phase transition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2B52B18-D6FD-F184-F5FF-581ECBA866D0}"/>
              </a:ext>
            </a:extLst>
          </p:cNvPr>
          <p:cNvGrpSpPr/>
          <p:nvPr/>
        </p:nvGrpSpPr>
        <p:grpSpPr>
          <a:xfrm>
            <a:off x="4360810" y="3642036"/>
            <a:ext cx="2387227" cy="1458837"/>
            <a:chOff x="4462806" y="3765756"/>
            <a:chExt cx="2718791" cy="2133600"/>
          </a:xfrm>
        </p:grpSpPr>
        <p:sp>
          <p:nvSpPr>
            <p:cNvPr id="38" name="Right Brace 37">
              <a:extLst>
                <a:ext uri="{FF2B5EF4-FFF2-40B4-BE49-F238E27FC236}">
                  <a16:creationId xmlns:a16="http://schemas.microsoft.com/office/drawing/2014/main" id="{9A8904F0-6061-4EDA-CAE3-1712A89BA105}"/>
                </a:ext>
              </a:extLst>
            </p:cNvPr>
            <p:cNvSpPr/>
            <p:nvPr/>
          </p:nvSpPr>
          <p:spPr>
            <a:xfrm>
              <a:off x="4462806" y="3765756"/>
              <a:ext cx="274516" cy="2133600"/>
            </a:xfrm>
            <a:prstGeom prst="rightBrace">
              <a:avLst>
                <a:gd name="adj1" fmla="val 8333"/>
                <a:gd name="adj2" fmla="val 51809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0FB340C-D673-CAB2-C68C-8F1B03CD94BC}"/>
                </a:ext>
              </a:extLst>
            </p:cNvPr>
            <p:cNvSpPr txBox="1"/>
            <p:nvPr/>
          </p:nvSpPr>
          <p:spPr>
            <a:xfrm>
              <a:off x="4792482" y="4672111"/>
              <a:ext cx="2389115" cy="5851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C00000"/>
                  </a:solidFill>
                  <a:highlight>
                    <a:srgbClr val="FFFF00"/>
                  </a:highlight>
                  <a:latin typeface="Marker Felt Thin" panose="02000400000000000000" pitchFamily="2" charset="77"/>
                </a:rPr>
                <a:t>Beyond the SM !</a:t>
              </a:r>
              <a:endParaRPr lang="en-DE" sz="2000" dirty="0">
                <a:solidFill>
                  <a:srgbClr val="C00000"/>
                </a:solidFill>
                <a:highlight>
                  <a:srgbClr val="FFFF00"/>
                </a:highlight>
                <a:latin typeface="Marker Felt Thin" panose="02000400000000000000" pitchFamily="2" charset="77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106B97C-6131-9D89-DFEA-D50F87E39A32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A26B263-03B4-F2E8-0379-B1E936CC5EC8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D6414F8-59CD-987A-5F6A-C66A3DE687B7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9D77F73-06FA-8F6C-F1FE-AB1A4496A99C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117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C41FEAE-7D05-1E93-17B3-B19DF4BEE4B2}"/>
              </a:ext>
            </a:extLst>
          </p:cNvPr>
          <p:cNvSpPr txBox="1">
            <a:spLocks/>
          </p:cNvSpPr>
          <p:nvPr/>
        </p:nvSpPr>
        <p:spPr>
          <a:xfrm>
            <a:off x="3270567" y="2949039"/>
            <a:ext cx="7562853" cy="9599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DE" sz="4800" b="1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The Two-higgs-doublet model (2HDM)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CF8B38-61F0-01CA-31DA-B5DAE9A4821A}"/>
              </a:ext>
            </a:extLst>
          </p:cNvPr>
          <p:cNvSpPr/>
          <p:nvPr/>
        </p:nvSpPr>
        <p:spPr>
          <a:xfrm>
            <a:off x="2373627" y="2492808"/>
            <a:ext cx="707901" cy="1294232"/>
          </a:xfrm>
          <a:prstGeom prst="rect">
            <a:avLst/>
          </a:prstGeom>
          <a:solidFill>
            <a:srgbClr val="E0F8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6000" b="1" dirty="0">
                <a:solidFill>
                  <a:schemeClr val="tx1"/>
                </a:solidFill>
                <a:latin typeface="Modern Love Caps" pitchFamily="82" charset="0"/>
              </a:rPr>
              <a:t>2</a:t>
            </a:r>
            <a:endParaRPr lang="en-DE" sz="3200" b="1" dirty="0">
              <a:solidFill>
                <a:schemeClr val="tx1"/>
              </a:solidFill>
              <a:latin typeface="Modern Love Caps" pitchFamily="82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B205276-D384-0B87-EC72-A6B25D907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6</a:t>
            </a:fld>
            <a:endParaRPr lang="en-DE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28EC2B9-F2A7-58B8-7C8C-C22208D591CD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FA4E9C-9C21-B57F-4CAE-EFF7CADA6B0B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732AAE2-0A93-EC7B-8724-835FEEFD317F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FF318DE-75F2-1DD2-151B-8507B836629D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8692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20367B6-50F6-972C-3E5D-80D29854B1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41" r="22866"/>
          <a:stretch/>
        </p:blipFill>
        <p:spPr>
          <a:xfrm>
            <a:off x="875995" y="1647359"/>
            <a:ext cx="4142471" cy="3706024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B281215C-A8F3-EB21-53A7-163142CA30FD}"/>
              </a:ext>
            </a:extLst>
          </p:cNvPr>
          <p:cNvSpPr txBox="1"/>
          <p:nvPr/>
        </p:nvSpPr>
        <p:spPr>
          <a:xfrm>
            <a:off x="797722" y="5340163"/>
            <a:ext cx="4232148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1200" b="1" dirty="0">
                <a:latin typeface="Times" pitchFamily="2" charset="0"/>
              </a:rPr>
              <a:t>Figure 2.1: </a:t>
            </a:r>
          </a:p>
          <a:p>
            <a:r>
              <a:rPr lang="en-DE" sz="1200">
                <a:latin typeface="Times" pitchFamily="2" charset="0"/>
              </a:rPr>
              <a:t>Illustration</a:t>
            </a:r>
            <a:r>
              <a:rPr lang="en-US" sz="1200" dirty="0">
                <a:latin typeface="Times" pitchFamily="2" charset="0"/>
              </a:rPr>
              <a:t>*</a:t>
            </a:r>
            <a:r>
              <a:rPr lang="en-DE" sz="1200">
                <a:latin typeface="Times" pitchFamily="2" charset="0"/>
              </a:rPr>
              <a:t> </a:t>
            </a:r>
            <a:r>
              <a:rPr lang="en-DE" sz="1200" dirty="0">
                <a:latin typeface="Times" pitchFamily="2" charset="0"/>
              </a:rPr>
              <a:t>of the minima structure of the Higgs potential in the field space of the 2HDM.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8E5B2EC-D34F-C77D-C03C-E9F0B9898BA3}"/>
              </a:ext>
            </a:extLst>
          </p:cNvPr>
          <p:cNvSpPr txBox="1">
            <a:spLocks/>
          </p:cNvSpPr>
          <p:nvPr/>
        </p:nvSpPr>
        <p:spPr>
          <a:xfrm>
            <a:off x="618744" y="994287"/>
            <a:ext cx="1603661" cy="674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S</a:t>
            </a:r>
            <a:r>
              <a:rPr lang="en-DE" sz="2000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calar sector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5ED039B-B384-E6D3-B0DF-F664EF024AFA}"/>
              </a:ext>
            </a:extLst>
          </p:cNvPr>
          <p:cNvSpPr txBox="1">
            <a:spLocks/>
          </p:cNvSpPr>
          <p:nvPr/>
        </p:nvSpPr>
        <p:spPr>
          <a:xfrm>
            <a:off x="590993" y="323084"/>
            <a:ext cx="1530518" cy="9599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DE" sz="4000" b="1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2HDM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8F1B76E-F4B5-0D5F-129C-6A1EA437A021}"/>
              </a:ext>
            </a:extLst>
          </p:cNvPr>
          <p:cNvCxnSpPr>
            <a:cxnSpLocks/>
          </p:cNvCxnSpPr>
          <p:nvPr/>
        </p:nvCxnSpPr>
        <p:spPr>
          <a:xfrm flipV="1">
            <a:off x="2222405" y="1283005"/>
            <a:ext cx="520795" cy="2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98636D15-86DC-B098-A671-B970C3F7E7E8}"/>
              </a:ext>
            </a:extLst>
          </p:cNvPr>
          <p:cNvSpPr txBox="1">
            <a:spLocks/>
          </p:cNvSpPr>
          <p:nvPr/>
        </p:nvSpPr>
        <p:spPr>
          <a:xfrm>
            <a:off x="2743200" y="994286"/>
            <a:ext cx="4232148" cy="674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S</a:t>
            </a:r>
            <a:r>
              <a:rPr lang="en-DE" sz="2000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M extension with a scalar doublet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18BC6EB-12B3-447D-AD3C-23DE95D63B52}"/>
                  </a:ext>
                </a:extLst>
              </p:cNvPr>
              <p:cNvSpPr txBox="1"/>
              <p:nvPr/>
            </p:nvSpPr>
            <p:spPr>
              <a:xfrm>
                <a:off x="7071421" y="1129114"/>
                <a:ext cx="111017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DE" sz="2000" dirty="0">
                    <a:latin typeface="Modern Love Caps" pitchFamily="82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Φ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DE" sz="2000" dirty="0">
                  <a:latin typeface="Modern Love Caps" pitchFamily="82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18BC6EB-12B3-447D-AD3C-23DE95D63B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1421" y="1129114"/>
                <a:ext cx="1110176" cy="307777"/>
              </a:xfrm>
              <a:prstGeom prst="rect">
                <a:avLst/>
              </a:prstGeom>
              <a:blipFill>
                <a:blip r:embed="rId3"/>
                <a:stretch>
                  <a:fillRect l="-6742" t="-23077" r="-3371" b="-46154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6D538A8-2698-E81E-C18A-5B94995BE151}"/>
              </a:ext>
            </a:extLst>
          </p:cNvPr>
          <p:cNvCxnSpPr>
            <a:cxnSpLocks/>
          </p:cNvCxnSpPr>
          <p:nvPr/>
        </p:nvCxnSpPr>
        <p:spPr>
          <a:xfrm flipV="1">
            <a:off x="6454553" y="1283003"/>
            <a:ext cx="520795" cy="2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7B3F07A-EB97-C9EC-9FBA-8EF220287B6E}"/>
              </a:ext>
            </a:extLst>
          </p:cNvPr>
          <p:cNvSpPr txBox="1"/>
          <p:nvPr/>
        </p:nvSpPr>
        <p:spPr>
          <a:xfrm>
            <a:off x="9156192" y="667449"/>
            <a:ext cx="3157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ighlight>
                  <a:srgbClr val="E0F8FD"/>
                </a:highlight>
                <a:latin typeface="Modern Love Caps" pitchFamily="82" charset="0"/>
              </a:rPr>
              <a:t>Richer potential structure!</a:t>
            </a:r>
            <a:endParaRPr lang="en-DE" sz="2000" dirty="0">
              <a:highlight>
                <a:srgbClr val="E0F8FD"/>
              </a:highlight>
              <a:latin typeface="Modern Love Caps" pitchFamily="82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C15F493-6C7E-D3E8-FEE4-62464782DDF3}"/>
              </a:ext>
            </a:extLst>
          </p:cNvPr>
          <p:cNvCxnSpPr>
            <a:cxnSpLocks/>
          </p:cNvCxnSpPr>
          <p:nvPr/>
        </p:nvCxnSpPr>
        <p:spPr>
          <a:xfrm>
            <a:off x="716280" y="1503668"/>
            <a:ext cx="1348856" cy="0"/>
          </a:xfrm>
          <a:prstGeom prst="line">
            <a:avLst/>
          </a:prstGeom>
          <a:ln w="28575">
            <a:solidFill>
              <a:srgbClr val="9DEEF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77254860-708A-4956-6C4A-7712A26B8B79}"/>
              </a:ext>
            </a:extLst>
          </p:cNvPr>
          <p:cNvSpPr txBox="1"/>
          <p:nvPr/>
        </p:nvSpPr>
        <p:spPr>
          <a:xfrm>
            <a:off x="6353053" y="1856955"/>
            <a:ext cx="1197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Modern Love Caps" pitchFamily="82" charset="0"/>
              </a:rPr>
              <a:t>Z</a:t>
            </a:r>
            <a:r>
              <a:rPr lang="en-US" sz="1600" b="1" baseline="-25000" dirty="0">
                <a:latin typeface="Modern Love Caps" pitchFamily="82" charset="0"/>
              </a:rPr>
              <a:t>2</a:t>
            </a:r>
            <a:r>
              <a:rPr lang="en-US" sz="1600" b="1" dirty="0">
                <a:latin typeface="Modern Love Caps" pitchFamily="82" charset="0"/>
              </a:rPr>
              <a:t> symmetry</a:t>
            </a:r>
            <a:endParaRPr lang="en-DE" sz="1600" b="1" dirty="0">
              <a:latin typeface="Modern Love Caps" pitchFamily="82" charset="0"/>
            </a:endParaRP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075B9CCB-577D-6DFA-A28A-7E888DB4BF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8421" y="2744510"/>
            <a:ext cx="5398925" cy="1387868"/>
          </a:xfrm>
          <a:prstGeom prst="rect">
            <a:avLst/>
          </a:prstGeom>
        </p:spPr>
      </p:pic>
      <p:sp>
        <p:nvSpPr>
          <p:cNvPr id="65" name="Down Arrow 64">
            <a:extLst>
              <a:ext uri="{FF2B5EF4-FFF2-40B4-BE49-F238E27FC236}">
                <a16:creationId xmlns:a16="http://schemas.microsoft.com/office/drawing/2014/main" id="{4968F10F-E237-7BF1-883B-28B1489F8961}"/>
              </a:ext>
            </a:extLst>
          </p:cNvPr>
          <p:cNvSpPr/>
          <p:nvPr/>
        </p:nvSpPr>
        <p:spPr>
          <a:xfrm>
            <a:off x="7525718" y="1512263"/>
            <a:ext cx="192015" cy="1109814"/>
          </a:xfrm>
          <a:prstGeom prst="downArrow">
            <a:avLst/>
          </a:prstGeom>
          <a:solidFill>
            <a:srgbClr val="E0F8FD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E6D35AE-7A37-66A1-A0EE-206663CB8906}"/>
              </a:ext>
            </a:extLst>
          </p:cNvPr>
          <p:cNvGrpSpPr/>
          <p:nvPr/>
        </p:nvGrpSpPr>
        <p:grpSpPr>
          <a:xfrm>
            <a:off x="7434473" y="4420834"/>
            <a:ext cx="4237296" cy="1509191"/>
            <a:chOff x="6610823" y="4382752"/>
            <a:chExt cx="4237296" cy="150919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0F1D2ED-C5B5-7CCC-90B8-4545938C913E}"/>
                </a:ext>
              </a:extLst>
            </p:cNvPr>
            <p:cNvSpPr/>
            <p:nvPr/>
          </p:nvSpPr>
          <p:spPr>
            <a:xfrm rot="5400000" flipH="1">
              <a:off x="8552096" y="2937346"/>
              <a:ext cx="45719" cy="3791651"/>
            </a:xfrm>
            <a:prstGeom prst="rect">
              <a:avLst/>
            </a:prstGeom>
            <a:solidFill>
              <a:srgbClr val="E0F8FD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E380B2D1-EFF1-FA5F-DF4A-533465128EA5}"/>
                    </a:ext>
                  </a:extLst>
                </p:cNvPr>
                <p:cNvSpPr txBox="1"/>
                <p:nvPr/>
              </p:nvSpPr>
              <p:spPr>
                <a:xfrm>
                  <a:off x="6610823" y="4382752"/>
                  <a:ext cx="4237296" cy="40402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US" sz="2000" dirty="0">
                      <a:effectLst/>
                      <a:latin typeface="Modern Love Caps" pitchFamily="82" charset="0"/>
                    </a:rPr>
                    <a:t>5 physical scalar fields </a:t>
                  </a:r>
                  <a:r>
                    <a:rPr lang="en-US" sz="2000" dirty="0">
                      <a:effectLst/>
                      <a:latin typeface="Times" pitchFamily="2" charset="0"/>
                    </a:rPr>
                    <a:t>(</a:t>
                  </a:r>
                  <a:r>
                    <a:rPr lang="en-US" sz="2000" i="1" dirty="0">
                      <a:effectLst/>
                      <a:latin typeface="Times" pitchFamily="2" charset="0"/>
                    </a:rPr>
                    <a:t>h, H, A,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effectLst/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sz="20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</m:sup>
                      </m:sSup>
                    </m:oMath>
                  </a14:m>
                  <a:r>
                    <a:rPr lang="en-US" sz="2000" dirty="0">
                      <a:effectLst/>
                      <a:latin typeface="Times" pitchFamily="2" charset="0"/>
                    </a:rPr>
                    <a:t>) </a:t>
                  </a:r>
                  <a:endParaRPr lang="en-DE" sz="2000" dirty="0"/>
                </a:p>
              </p:txBody>
            </p:sp>
          </mc:Choice>
          <mc:Fallback xmlns=""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E380B2D1-EFF1-FA5F-DF4A-533465128E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0823" y="4382752"/>
                  <a:ext cx="4237296" cy="404021"/>
                </a:xfrm>
                <a:prstGeom prst="rect">
                  <a:avLst/>
                </a:prstGeom>
                <a:blipFill>
                  <a:blip r:embed="rId5"/>
                  <a:stretch>
                    <a:fillRect l="-1497" t="-6061" b="-27273"/>
                  </a:stretch>
                </a:blipFill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70" name="Picture 69" descr="A cartoon character with legs and legs&#10;&#10;Description automatically generated">
              <a:extLst>
                <a:ext uri="{FF2B5EF4-FFF2-40B4-BE49-F238E27FC236}">
                  <a16:creationId xmlns:a16="http://schemas.microsoft.com/office/drawing/2014/main" id="{A6868F09-47C3-7790-BE56-286A12849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75" r="6169" b="10486"/>
            <a:stretch/>
          </p:blipFill>
          <p:spPr>
            <a:xfrm>
              <a:off x="6697618" y="4978464"/>
              <a:ext cx="3791652" cy="611853"/>
            </a:xfrm>
            <a:prstGeom prst="rect">
              <a:avLst/>
            </a:prstGeom>
          </p:spPr>
        </p:pic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67ED3B71-6B77-00F4-4D10-8CDA98C4FB2B}"/>
                </a:ext>
              </a:extLst>
            </p:cNvPr>
            <p:cNvSpPr txBox="1"/>
            <p:nvPr/>
          </p:nvSpPr>
          <p:spPr>
            <a:xfrm>
              <a:off x="9237925" y="5676499"/>
              <a:ext cx="158443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latin typeface="Times" pitchFamily="2" charset="0"/>
                </a:rPr>
                <a:t>*</a:t>
              </a:r>
              <a:r>
                <a:rPr lang="en-DE" sz="800">
                  <a:latin typeface="Times" pitchFamily="2" charset="0"/>
                </a:rPr>
                <a:t>Art </a:t>
              </a:r>
              <a:r>
                <a:rPr lang="en-DE" sz="800" dirty="0">
                  <a:latin typeface="Times" pitchFamily="2" charset="0"/>
                </a:rPr>
                <a:t>credit: Kateryna Radchenko</a:t>
              </a:r>
            </a:p>
          </p:txBody>
        </p:sp>
      </p:grpSp>
      <p:sp>
        <p:nvSpPr>
          <p:cNvPr id="78" name="Down Arrow 77">
            <a:extLst>
              <a:ext uri="{FF2B5EF4-FFF2-40B4-BE49-F238E27FC236}">
                <a16:creationId xmlns:a16="http://schemas.microsoft.com/office/drawing/2014/main" id="{8CFC14D5-8D5D-1B5D-CDBD-E60F36EA32D1}"/>
              </a:ext>
            </a:extLst>
          </p:cNvPr>
          <p:cNvSpPr/>
          <p:nvPr/>
        </p:nvSpPr>
        <p:spPr>
          <a:xfrm rot="16200000">
            <a:off x="6791788" y="4870426"/>
            <a:ext cx="440272" cy="442108"/>
          </a:xfrm>
          <a:prstGeom prst="downArrow">
            <a:avLst>
              <a:gd name="adj1" fmla="val 43965"/>
              <a:gd name="adj2" fmla="val 50000"/>
            </a:avLst>
          </a:prstGeom>
          <a:solidFill>
            <a:srgbClr val="E0F8FD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506BA45-C3DB-C66D-D3DD-1CCA6B9385BE}"/>
              </a:ext>
            </a:extLst>
          </p:cNvPr>
          <p:cNvGrpSpPr/>
          <p:nvPr/>
        </p:nvGrpSpPr>
        <p:grpSpPr>
          <a:xfrm>
            <a:off x="5269367" y="4546770"/>
            <a:ext cx="1183450" cy="936982"/>
            <a:chOff x="1166066" y="2188375"/>
            <a:chExt cx="1369870" cy="1029303"/>
          </a:xfrm>
        </p:grpSpPr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04884A83-6C7E-1294-0A0C-9886D74E8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4068" t="10124" r="58933" b="22959"/>
            <a:stretch/>
          </p:blipFill>
          <p:spPr>
            <a:xfrm>
              <a:off x="1166066" y="2188375"/>
              <a:ext cx="1358466" cy="510158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7F5BDAA5-0F8A-5836-8BA5-BD60B7E88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54394" t="10125" r="8607" b="22954"/>
            <a:stretch/>
          </p:blipFill>
          <p:spPr>
            <a:xfrm>
              <a:off x="1177470" y="2707488"/>
              <a:ext cx="1358466" cy="510190"/>
            </a:xfrm>
            <a:prstGeom prst="rect">
              <a:avLst/>
            </a:prstGeom>
          </p:spPr>
        </p:pic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98DD287F-5D77-E988-3CDA-3B6F17C2CA2E}"/>
              </a:ext>
            </a:extLst>
          </p:cNvPr>
          <p:cNvSpPr txBox="1"/>
          <p:nvPr/>
        </p:nvSpPr>
        <p:spPr>
          <a:xfrm>
            <a:off x="7621725" y="5837626"/>
            <a:ext cx="4232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E" sz="1200" b="1" dirty="0">
                <a:latin typeface="Times" pitchFamily="2" charset="0"/>
              </a:rPr>
              <a:t>Figure 2.2: </a:t>
            </a:r>
          </a:p>
          <a:p>
            <a:r>
              <a:rPr lang="en-DE" sz="1200">
                <a:latin typeface="Times" pitchFamily="2" charset="0"/>
              </a:rPr>
              <a:t>Illustration</a:t>
            </a:r>
            <a:r>
              <a:rPr lang="en-US" sz="1200" dirty="0">
                <a:latin typeface="Times" pitchFamily="2" charset="0"/>
              </a:rPr>
              <a:t>*</a:t>
            </a:r>
            <a:r>
              <a:rPr lang="en-DE" sz="1200">
                <a:latin typeface="Times" pitchFamily="2" charset="0"/>
              </a:rPr>
              <a:t> </a:t>
            </a:r>
            <a:r>
              <a:rPr lang="en-DE" sz="1200" dirty="0">
                <a:latin typeface="Times" pitchFamily="2" charset="0"/>
              </a:rPr>
              <a:t>of the physical scalars in the 2HDM.</a:t>
            </a:r>
          </a:p>
        </p:txBody>
      </p:sp>
      <p:sp>
        <p:nvSpPr>
          <p:cNvPr id="83" name="Slide Number Placeholder 82">
            <a:extLst>
              <a:ext uri="{FF2B5EF4-FFF2-40B4-BE49-F238E27FC236}">
                <a16:creationId xmlns:a16="http://schemas.microsoft.com/office/drawing/2014/main" id="{EECECF7E-8201-9F3C-0AE1-76869BE31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7</a:t>
            </a:fld>
            <a:endParaRPr lang="en-DE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A7ECE30-B6C9-12D9-D968-B5F012B80866}"/>
              </a:ext>
            </a:extLst>
          </p:cNvPr>
          <p:cNvGrpSpPr/>
          <p:nvPr/>
        </p:nvGrpSpPr>
        <p:grpSpPr>
          <a:xfrm>
            <a:off x="7584693" y="1754463"/>
            <a:ext cx="1366819" cy="575655"/>
            <a:chOff x="7631832" y="1671447"/>
            <a:chExt cx="1366819" cy="5756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3A35AE09-9717-235B-C92F-3A2FDA027124}"/>
                    </a:ext>
                  </a:extLst>
                </p:cNvPr>
                <p:cNvSpPr txBox="1"/>
                <p:nvPr/>
              </p:nvSpPr>
              <p:spPr>
                <a:xfrm>
                  <a:off x="7631832" y="1671447"/>
                  <a:ext cx="1322798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1 </m:t>
                            </m:r>
                          </m:sub>
                        </m:s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→</m:t>
                        </m:r>
                        <m:sSub>
                          <m:sSubPr>
                            <m:ctrlPr>
                              <a:rPr lang="en-US" sz="140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DE" sz="1400" dirty="0"/>
                </a:p>
              </p:txBody>
            </p:sp>
          </mc:Choice>
          <mc:Fallback xmlns="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3A35AE09-9717-235B-C92F-3A2FDA0271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1832" y="1671447"/>
                  <a:ext cx="1322798" cy="307777"/>
                </a:xfrm>
                <a:prstGeom prst="rect">
                  <a:avLst/>
                </a:prstGeom>
                <a:blipFill>
                  <a:blip r:embed="rId10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2821EB6-770A-E739-0911-260A16A5C0F1}"/>
                    </a:ext>
                  </a:extLst>
                </p:cNvPr>
                <p:cNvSpPr txBox="1"/>
                <p:nvPr/>
              </p:nvSpPr>
              <p:spPr>
                <a:xfrm>
                  <a:off x="7717733" y="1939325"/>
                  <a:ext cx="1280918" cy="30777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→−</m:t>
                        </m:r>
                        <m:sSub>
                          <m:sSubPr>
                            <m:ctrlPr>
                              <a:rPr lang="en-US" sz="140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>
                                <a:latin typeface="Cambria Math" panose="02040503050406030204" pitchFamily="18" charset="0"/>
                              </a:rPr>
                              <m:t>Φ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DE" sz="14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2821EB6-770A-E739-0911-260A16A5C0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7733" y="1939325"/>
                  <a:ext cx="1280918" cy="30777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5D5AB2-3C11-1519-D911-9FBC65E9E7C2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6B943A-7895-8133-17D4-1AE71DC4DF48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EFF3521-62B9-8951-4571-F6D61A6CF773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067177A-5659-1053-A49D-1499C576E7CE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83741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AF23E7-A005-5578-A8EA-53FB8F376B72}"/>
              </a:ext>
            </a:extLst>
          </p:cNvPr>
          <p:cNvSpPr txBox="1"/>
          <p:nvPr/>
        </p:nvSpPr>
        <p:spPr>
          <a:xfrm>
            <a:off x="4243320" y="595867"/>
            <a:ext cx="3187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Modern Love Caps" pitchFamily="82" charset="0"/>
              </a:rPr>
              <a:t>f</a:t>
            </a:r>
            <a:r>
              <a:rPr lang="en-DE" sz="3200" b="1" dirty="0">
                <a:latin typeface="Modern Love Caps" pitchFamily="82" charset="0"/>
              </a:rPr>
              <a:t>ree parameters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9D7D7E-0FB5-8A1D-3EFA-F94D09E86B74}"/>
                  </a:ext>
                </a:extLst>
              </p:cNvPr>
              <p:cNvSpPr txBox="1"/>
              <p:nvPr/>
            </p:nvSpPr>
            <p:spPr>
              <a:xfrm>
                <a:off x="2166270" y="1438742"/>
                <a:ext cx="7156704" cy="404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DE" sz="2000" dirty="0">
                    <a:latin typeface="Times" pitchFamily="2" charset="0"/>
                  </a:rPr>
                  <a:t>tan </a:t>
                </a:r>
                <a:r>
                  <a:rPr lang="el-GR" sz="2000" i="1" dirty="0">
                    <a:latin typeface="Times" pitchFamily="2" charset="0"/>
                  </a:rPr>
                  <a:t>β</a:t>
                </a:r>
                <a:r>
                  <a:rPr lang="en-US" sz="2000" i="1" dirty="0">
                    <a:latin typeface="Times" pitchFamily="2" charset="0"/>
                  </a:rPr>
                  <a:t>,  </a:t>
                </a:r>
                <a:r>
                  <a:rPr lang="en-DE" sz="2000" dirty="0">
                    <a:latin typeface="Times" pitchFamily="2" charset="0"/>
                  </a:rPr>
                  <a:t>cos</a:t>
                </a:r>
                <a:r>
                  <a:rPr lang="en-DE" sz="2000" i="1" dirty="0">
                    <a:latin typeface="Times" pitchFamily="2" charset="0"/>
                  </a:rPr>
                  <a:t> </a:t>
                </a:r>
                <a:r>
                  <a:rPr lang="en-DE" sz="2000" dirty="0">
                    <a:latin typeface="Times" pitchFamily="2" charset="0"/>
                  </a:rPr>
                  <a:t>(</a:t>
                </a:r>
                <a:r>
                  <a:rPr lang="el-GR" sz="2000" i="1" dirty="0">
                    <a:latin typeface="Times" pitchFamily="2" charset="0"/>
                  </a:rPr>
                  <a:t>β</a:t>
                </a:r>
                <a:r>
                  <a:rPr lang="en-US" sz="2000" i="1" dirty="0">
                    <a:latin typeface="Times" pitchFamily="2" charset="0"/>
                  </a:rPr>
                  <a:t> </a:t>
                </a:r>
                <a:r>
                  <a:rPr lang="el-GR" sz="2000" i="1" dirty="0">
                    <a:latin typeface="Times" pitchFamily="2" charset="0"/>
                  </a:rPr>
                  <a:t>-</a:t>
                </a:r>
                <a:r>
                  <a:rPr lang="en-US" sz="2000" i="1" dirty="0">
                    <a:latin typeface="Times" pitchFamily="2" charset="0"/>
                  </a:rPr>
                  <a:t> </a:t>
                </a:r>
                <a:r>
                  <a:rPr lang="el-GR" sz="2000" i="1" dirty="0">
                    <a:latin typeface="Times" pitchFamily="2" charset="0"/>
                  </a:rPr>
                  <a:t>α</a:t>
                </a:r>
                <a:r>
                  <a:rPr lang="en-DE" sz="2000" dirty="0">
                    <a:latin typeface="Times" pitchFamily="2" charset="0"/>
                  </a:rPr>
                  <a:t>)</a:t>
                </a:r>
                <a:r>
                  <a:rPr lang="el-GR" sz="2000" i="1" dirty="0">
                    <a:latin typeface="Times" pitchFamily="2" charset="0"/>
                  </a:rPr>
                  <a:t>,</a:t>
                </a:r>
                <a:r>
                  <a:rPr lang="en-US" sz="2000" i="1" dirty="0">
                    <a:latin typeface="Times" pitchFamily="2" charset="0"/>
                  </a:rPr>
                  <a:t> </a:t>
                </a:r>
                <a:r>
                  <a:rPr lang="el-GR" sz="20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               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ℎ</m:t>
                        </m:r>
                      </m:sub>
                    </m:sSub>
                  </m:oMath>
                </a14:m>
                <a:r>
                  <a:rPr lang="en-US" sz="2000" i="1" dirty="0">
                    <a:latin typeface="Times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 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r>
                  <a:rPr lang="en-US" sz="2000" i="1" dirty="0">
                    <a:latin typeface="Times" pitchFamily="2" charset="0"/>
                  </a:rPr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sz="2000" i="1" baseline="30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±</m:t>
                        </m:r>
                      </m:sub>
                    </m:sSub>
                  </m:oMath>
                </a14:m>
                <a:r>
                  <a:rPr lang="en-DE" sz="2000" i="1" dirty="0">
                    <a:latin typeface="Times" pitchFamily="2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  </m:t>
                    </m:r>
                  </m:oMath>
                </a14:m>
                <a:r>
                  <a:rPr lang="en-DE" sz="2000" i="1" dirty="0">
                    <a:latin typeface="Times" pitchFamily="2" charset="0"/>
                  </a:rPr>
                  <a:t>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000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      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DE" sz="2800" i="1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9D7D7E-0FB5-8A1D-3EFA-F94D09E86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270" y="1438742"/>
                <a:ext cx="7156704" cy="404213"/>
              </a:xfrm>
              <a:prstGeom prst="rect">
                <a:avLst/>
              </a:prstGeom>
              <a:blipFill>
                <a:blip r:embed="rId2"/>
                <a:stretch>
                  <a:fillRect l="-887" t="-6250" b="-31250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35B30DA7-8B88-651A-BE24-F0795DB40ECC}"/>
              </a:ext>
            </a:extLst>
          </p:cNvPr>
          <p:cNvSpPr txBox="1"/>
          <p:nvPr/>
        </p:nvSpPr>
        <p:spPr>
          <a:xfrm>
            <a:off x="1258825" y="3565252"/>
            <a:ext cx="37185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DE" sz="2800" dirty="0">
                <a:highlight>
                  <a:srgbClr val="F8EBAD"/>
                </a:highlight>
                <a:latin typeface="Modern Love Caps" pitchFamily="82" charset="0"/>
              </a:rPr>
              <a:t>Theoretical constraints: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5D0B34-39C7-39E7-BB51-1C929F63E9C1}"/>
              </a:ext>
            </a:extLst>
          </p:cNvPr>
          <p:cNvSpPr txBox="1"/>
          <p:nvPr/>
        </p:nvSpPr>
        <p:spPr>
          <a:xfrm>
            <a:off x="7051994" y="3498457"/>
            <a:ext cx="41391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DE" sz="2800" dirty="0">
                <a:highlight>
                  <a:srgbClr val="F8EBAD"/>
                </a:highlight>
                <a:latin typeface="Modern Love Caps" pitchFamily="82" charset="0"/>
              </a:rPr>
              <a:t>experimental constraints: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A67244-688D-7143-FFDE-FAE1F3FBBF30}"/>
              </a:ext>
            </a:extLst>
          </p:cNvPr>
          <p:cNvSpPr txBox="1"/>
          <p:nvPr/>
        </p:nvSpPr>
        <p:spPr>
          <a:xfrm>
            <a:off x="768097" y="4252876"/>
            <a:ext cx="40344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Modern Love Caps" pitchFamily="82" charset="0"/>
              </a:rPr>
              <a:t>V</a:t>
            </a:r>
            <a:r>
              <a:rPr lang="en-DE" sz="2000" dirty="0">
                <a:latin typeface="Modern Love Caps" pitchFamily="82" charset="0"/>
              </a:rPr>
              <a:t>acuum stability and boundedness-from-below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>
                <a:latin typeface="Modern Love Caps" pitchFamily="82" charset="0"/>
              </a:rPr>
              <a:t>P</a:t>
            </a:r>
            <a:r>
              <a:rPr lang="en-DE" sz="2000" dirty="0">
                <a:latin typeface="Modern Love Caps" pitchFamily="82" charset="0"/>
              </a:rPr>
              <a:t>erturbative unitarity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5F24E9-C99B-3D3B-F6EF-2EC6FAACB85E}"/>
              </a:ext>
            </a:extLst>
          </p:cNvPr>
          <p:cNvSpPr txBox="1"/>
          <p:nvPr/>
        </p:nvSpPr>
        <p:spPr>
          <a:xfrm>
            <a:off x="6624889" y="4179994"/>
            <a:ext cx="531863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DE" sz="2000" dirty="0">
                <a:latin typeface="Modern Love Caps" pitchFamily="82" charset="0"/>
              </a:rPr>
              <a:t>Electroweak precision observables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Modern Love Caps" pitchFamily="82" charset="0"/>
              </a:rPr>
              <a:t>limits from BSM Higgs bosons searches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Modern Love Caps" pitchFamily="82" charset="0"/>
              </a:rPr>
              <a:t>Measurements of the properties of </a:t>
            </a:r>
            <a:r>
              <a:rPr lang="en-GB" sz="2000" b="1" i="1" dirty="0">
                <a:latin typeface="Times" pitchFamily="2" charset="0"/>
              </a:rPr>
              <a:t>h</a:t>
            </a:r>
            <a:r>
              <a:rPr lang="en-GB" sz="2000" b="1" baseline="-25000" dirty="0">
                <a:latin typeface="Times" pitchFamily="2" charset="0"/>
              </a:rPr>
              <a:t>125</a:t>
            </a:r>
            <a:endParaRPr lang="en-DE" sz="2000" b="1" dirty="0">
              <a:latin typeface="Times" pitchFamily="2" charset="0"/>
              <a:ea typeface="Ayuthaya" pitchFamily="2" charset="-34"/>
              <a:cs typeface="Ayuthaya" pitchFamily="2" charset="-34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DE" sz="2000" dirty="0">
                <a:latin typeface="Modern Love Caps" pitchFamily="82" charset="0"/>
              </a:rPr>
              <a:t>Flavour Constraints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A129FF1-E42E-7031-01C6-4F6AB360A0B4}"/>
              </a:ext>
            </a:extLst>
          </p:cNvPr>
          <p:cNvSpPr/>
          <p:nvPr/>
        </p:nvSpPr>
        <p:spPr>
          <a:xfrm rot="16200000">
            <a:off x="6364053" y="756057"/>
            <a:ext cx="60897" cy="2183971"/>
          </a:xfrm>
          <a:custGeom>
            <a:avLst/>
            <a:gdLst>
              <a:gd name="csX0" fmla="*/ 52270 w 60897"/>
              <a:gd name="csY0" fmla="*/ 0 h 2183971"/>
              <a:gd name="csX1" fmla="*/ 21606 w 60897"/>
              <a:gd name="csY1" fmla="*/ 274958 h 2183971"/>
              <a:gd name="csX2" fmla="*/ 30161 w 60897"/>
              <a:gd name="csY2" fmla="*/ 909363 h 2183971"/>
              <a:gd name="csX3" fmla="*/ 16360 w 60897"/>
              <a:gd name="csY3" fmla="*/ 1094147 h 2183971"/>
              <a:gd name="csX4" fmla="*/ 15 w 60897"/>
              <a:gd name="csY4" fmla="*/ 1141207 h 2183971"/>
              <a:gd name="csX5" fmla="*/ 19340 w 60897"/>
              <a:gd name="csY5" fmla="*/ 1157478 h 2183971"/>
              <a:gd name="csX6" fmla="*/ 34632 w 60897"/>
              <a:gd name="csY6" fmla="*/ 1388649 h 2183971"/>
              <a:gd name="csX7" fmla="*/ 22782 w 60897"/>
              <a:gd name="csY7" fmla="*/ 2042377 h 2183971"/>
              <a:gd name="csX8" fmla="*/ 60897 w 60897"/>
              <a:gd name="csY8" fmla="*/ 2178647 h 21839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60897" h="2183971" extrusionOk="0">
                <a:moveTo>
                  <a:pt x="52270" y="0"/>
                </a:moveTo>
                <a:cubicBezTo>
                  <a:pt x="28564" y="54552"/>
                  <a:pt x="15847" y="119497"/>
                  <a:pt x="21606" y="274958"/>
                </a:cubicBezTo>
                <a:cubicBezTo>
                  <a:pt x="25701" y="425371"/>
                  <a:pt x="21218" y="790712"/>
                  <a:pt x="30161" y="909363"/>
                </a:cubicBezTo>
                <a:cubicBezTo>
                  <a:pt x="28036" y="1046312"/>
                  <a:pt x="20787" y="1056213"/>
                  <a:pt x="16360" y="1094147"/>
                </a:cubicBezTo>
                <a:cubicBezTo>
                  <a:pt x="13037" y="1131687"/>
                  <a:pt x="-2322" y="1131074"/>
                  <a:pt x="15" y="1141207"/>
                </a:cubicBezTo>
                <a:cubicBezTo>
                  <a:pt x="3953" y="1148490"/>
                  <a:pt x="13668" y="1123379"/>
                  <a:pt x="19340" y="1157478"/>
                </a:cubicBezTo>
                <a:cubicBezTo>
                  <a:pt x="27291" y="1192862"/>
                  <a:pt x="26275" y="1240998"/>
                  <a:pt x="34632" y="1388649"/>
                </a:cubicBezTo>
                <a:cubicBezTo>
                  <a:pt x="42992" y="1537261"/>
                  <a:pt x="-2317" y="1875339"/>
                  <a:pt x="22782" y="2042377"/>
                </a:cubicBezTo>
                <a:cubicBezTo>
                  <a:pt x="24443" y="2200582"/>
                  <a:pt x="45565" y="2186995"/>
                  <a:pt x="60897" y="2178647"/>
                </a:cubicBezTo>
              </a:path>
            </a:pathLst>
          </a:custGeom>
          <a:noFill/>
          <a:ln w="28575"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256020 w 309183"/>
                      <a:gd name="connsiteY0" fmla="*/ 114663 h 2289934"/>
                      <a:gd name="connsiteX1" fmla="*/ 838 w 309183"/>
                      <a:gd name="connsiteY1" fmla="*/ 72132 h 2289934"/>
                      <a:gd name="connsiteX2" fmla="*/ 170959 w 309183"/>
                      <a:gd name="connsiteY2" fmla="*/ 954635 h 2289934"/>
                      <a:gd name="connsiteX3" fmla="*/ 85899 w 309183"/>
                      <a:gd name="connsiteY3" fmla="*/ 1135388 h 2289934"/>
                      <a:gd name="connsiteX4" fmla="*/ 170959 w 309183"/>
                      <a:gd name="connsiteY4" fmla="*/ 1177918 h 2289934"/>
                      <a:gd name="connsiteX5" fmla="*/ 96531 w 309183"/>
                      <a:gd name="connsiteY5" fmla="*/ 2124216 h 2289934"/>
                      <a:gd name="connsiteX6" fmla="*/ 309183 w 309183"/>
                      <a:gd name="connsiteY6" fmla="*/ 2283704 h 2289934"/>
                      <a:gd name="connsiteX0" fmla="*/ 202148 w 308474"/>
                      <a:gd name="connsiteY0" fmla="*/ 75428 h 2325126"/>
                      <a:gd name="connsiteX1" fmla="*/ 129 w 308474"/>
                      <a:gd name="connsiteY1" fmla="*/ 107324 h 2325126"/>
                      <a:gd name="connsiteX2" fmla="*/ 170250 w 308474"/>
                      <a:gd name="connsiteY2" fmla="*/ 989827 h 2325126"/>
                      <a:gd name="connsiteX3" fmla="*/ 85190 w 308474"/>
                      <a:gd name="connsiteY3" fmla="*/ 1170580 h 2325126"/>
                      <a:gd name="connsiteX4" fmla="*/ 170250 w 308474"/>
                      <a:gd name="connsiteY4" fmla="*/ 1213110 h 2325126"/>
                      <a:gd name="connsiteX5" fmla="*/ 95822 w 308474"/>
                      <a:gd name="connsiteY5" fmla="*/ 2159408 h 2325126"/>
                      <a:gd name="connsiteX6" fmla="*/ 308474 w 308474"/>
                      <a:gd name="connsiteY6" fmla="*/ 2318896 h 2325126"/>
                      <a:gd name="connsiteX0" fmla="*/ 202148 w 308474"/>
                      <a:gd name="connsiteY0" fmla="*/ 40584 h 2407240"/>
                      <a:gd name="connsiteX1" fmla="*/ 129 w 308474"/>
                      <a:gd name="connsiteY1" fmla="*/ 189438 h 2407240"/>
                      <a:gd name="connsiteX2" fmla="*/ 170250 w 308474"/>
                      <a:gd name="connsiteY2" fmla="*/ 1071941 h 2407240"/>
                      <a:gd name="connsiteX3" fmla="*/ 85190 w 308474"/>
                      <a:gd name="connsiteY3" fmla="*/ 1252694 h 2407240"/>
                      <a:gd name="connsiteX4" fmla="*/ 170250 w 308474"/>
                      <a:gd name="connsiteY4" fmla="*/ 1295224 h 2407240"/>
                      <a:gd name="connsiteX5" fmla="*/ 95822 w 308474"/>
                      <a:gd name="connsiteY5" fmla="*/ 2241522 h 2407240"/>
                      <a:gd name="connsiteX6" fmla="*/ 308474 w 308474"/>
                      <a:gd name="connsiteY6" fmla="*/ 2401010 h 2407240"/>
                      <a:gd name="connsiteX0" fmla="*/ 202148 w 308474"/>
                      <a:gd name="connsiteY0" fmla="*/ 0 h 2366656"/>
                      <a:gd name="connsiteX1" fmla="*/ 129 w 308474"/>
                      <a:gd name="connsiteY1" fmla="*/ 148854 h 2366656"/>
                      <a:gd name="connsiteX2" fmla="*/ 170250 w 308474"/>
                      <a:gd name="connsiteY2" fmla="*/ 1031357 h 2366656"/>
                      <a:gd name="connsiteX3" fmla="*/ 85190 w 308474"/>
                      <a:gd name="connsiteY3" fmla="*/ 1212110 h 2366656"/>
                      <a:gd name="connsiteX4" fmla="*/ 170250 w 308474"/>
                      <a:gd name="connsiteY4" fmla="*/ 1254640 h 2366656"/>
                      <a:gd name="connsiteX5" fmla="*/ 95822 w 308474"/>
                      <a:gd name="connsiteY5" fmla="*/ 2200938 h 2366656"/>
                      <a:gd name="connsiteX6" fmla="*/ 308474 w 308474"/>
                      <a:gd name="connsiteY6" fmla="*/ 2360426 h 2366656"/>
                      <a:gd name="connsiteX0" fmla="*/ 212773 w 319099"/>
                      <a:gd name="connsiteY0" fmla="*/ 0 h 2366656"/>
                      <a:gd name="connsiteX1" fmla="*/ 121 w 319099"/>
                      <a:gd name="connsiteY1" fmla="*/ 148854 h 2366656"/>
                      <a:gd name="connsiteX2" fmla="*/ 180875 w 319099"/>
                      <a:gd name="connsiteY2" fmla="*/ 1031357 h 2366656"/>
                      <a:gd name="connsiteX3" fmla="*/ 95815 w 319099"/>
                      <a:gd name="connsiteY3" fmla="*/ 1212110 h 2366656"/>
                      <a:gd name="connsiteX4" fmla="*/ 180875 w 319099"/>
                      <a:gd name="connsiteY4" fmla="*/ 1254640 h 2366656"/>
                      <a:gd name="connsiteX5" fmla="*/ 106447 w 319099"/>
                      <a:gd name="connsiteY5" fmla="*/ 2200938 h 2366656"/>
                      <a:gd name="connsiteX6" fmla="*/ 319099 w 319099"/>
                      <a:gd name="connsiteY6" fmla="*/ 2360426 h 2366656"/>
                      <a:gd name="connsiteX0" fmla="*/ 219648 w 325974"/>
                      <a:gd name="connsiteY0" fmla="*/ 0 h 2366656"/>
                      <a:gd name="connsiteX1" fmla="*/ 6996 w 325974"/>
                      <a:gd name="connsiteY1" fmla="*/ 148854 h 2366656"/>
                      <a:gd name="connsiteX2" fmla="*/ 187750 w 325974"/>
                      <a:gd name="connsiteY2" fmla="*/ 1031357 h 2366656"/>
                      <a:gd name="connsiteX3" fmla="*/ 102690 w 325974"/>
                      <a:gd name="connsiteY3" fmla="*/ 1212110 h 2366656"/>
                      <a:gd name="connsiteX4" fmla="*/ 187750 w 325974"/>
                      <a:gd name="connsiteY4" fmla="*/ 1254640 h 2366656"/>
                      <a:gd name="connsiteX5" fmla="*/ 113322 w 325974"/>
                      <a:gd name="connsiteY5" fmla="*/ 2200938 h 2366656"/>
                      <a:gd name="connsiteX6" fmla="*/ 325974 w 325974"/>
                      <a:gd name="connsiteY6" fmla="*/ 2360426 h 2366656"/>
                      <a:gd name="connsiteX0" fmla="*/ 219537 w 325863"/>
                      <a:gd name="connsiteY0" fmla="*/ 0 h 2366656"/>
                      <a:gd name="connsiteX1" fmla="*/ 6885 w 325863"/>
                      <a:gd name="connsiteY1" fmla="*/ 148854 h 2366656"/>
                      <a:gd name="connsiteX2" fmla="*/ 187639 w 325863"/>
                      <a:gd name="connsiteY2" fmla="*/ 1031357 h 2366656"/>
                      <a:gd name="connsiteX3" fmla="*/ 77637 w 325863"/>
                      <a:gd name="connsiteY3" fmla="*/ 1170931 h 2366656"/>
                      <a:gd name="connsiteX4" fmla="*/ 187639 w 325863"/>
                      <a:gd name="connsiteY4" fmla="*/ 1254640 h 2366656"/>
                      <a:gd name="connsiteX5" fmla="*/ 113211 w 325863"/>
                      <a:gd name="connsiteY5" fmla="*/ 2200938 h 2366656"/>
                      <a:gd name="connsiteX6" fmla="*/ 325863 w 325863"/>
                      <a:gd name="connsiteY6" fmla="*/ 2360426 h 2366656"/>
                      <a:gd name="connsiteX0" fmla="*/ 155007 w 261333"/>
                      <a:gd name="connsiteY0" fmla="*/ 0 h 2366656"/>
                      <a:gd name="connsiteX1" fmla="*/ 8866 w 261333"/>
                      <a:gd name="connsiteY1" fmla="*/ 132383 h 2366656"/>
                      <a:gd name="connsiteX2" fmla="*/ 123109 w 261333"/>
                      <a:gd name="connsiteY2" fmla="*/ 1031357 h 2366656"/>
                      <a:gd name="connsiteX3" fmla="*/ 13107 w 261333"/>
                      <a:gd name="connsiteY3" fmla="*/ 1170931 h 2366656"/>
                      <a:gd name="connsiteX4" fmla="*/ 123109 w 261333"/>
                      <a:gd name="connsiteY4" fmla="*/ 1254640 h 2366656"/>
                      <a:gd name="connsiteX5" fmla="*/ 48681 w 261333"/>
                      <a:gd name="connsiteY5" fmla="*/ 2200938 h 2366656"/>
                      <a:gd name="connsiteX6" fmla="*/ 261333 w 261333"/>
                      <a:gd name="connsiteY6" fmla="*/ 2360426 h 2366656"/>
                      <a:gd name="connsiteX0" fmla="*/ 155007 w 261333"/>
                      <a:gd name="connsiteY0" fmla="*/ 0 h 2366656"/>
                      <a:gd name="connsiteX1" fmla="*/ 8866 w 261333"/>
                      <a:gd name="connsiteY1" fmla="*/ 132383 h 2366656"/>
                      <a:gd name="connsiteX2" fmla="*/ 123109 w 261333"/>
                      <a:gd name="connsiteY2" fmla="*/ 1031357 h 2366656"/>
                      <a:gd name="connsiteX3" fmla="*/ 13107 w 261333"/>
                      <a:gd name="connsiteY3" fmla="*/ 1170931 h 2366656"/>
                      <a:gd name="connsiteX4" fmla="*/ 123109 w 261333"/>
                      <a:gd name="connsiteY4" fmla="*/ 1254640 h 2366656"/>
                      <a:gd name="connsiteX5" fmla="*/ 48681 w 261333"/>
                      <a:gd name="connsiteY5" fmla="*/ 2200938 h 2366656"/>
                      <a:gd name="connsiteX6" fmla="*/ 261333 w 261333"/>
                      <a:gd name="connsiteY6" fmla="*/ 2360426 h 2366656"/>
                      <a:gd name="connsiteX0" fmla="*/ 141900 w 248226"/>
                      <a:gd name="connsiteY0" fmla="*/ 0 h 2366656"/>
                      <a:gd name="connsiteX1" fmla="*/ 29014 w 248226"/>
                      <a:gd name="connsiteY1" fmla="*/ 132383 h 2366656"/>
                      <a:gd name="connsiteX2" fmla="*/ 110002 w 248226"/>
                      <a:gd name="connsiteY2" fmla="*/ 1031357 h 2366656"/>
                      <a:gd name="connsiteX3" fmla="*/ 0 w 248226"/>
                      <a:gd name="connsiteY3" fmla="*/ 1170931 h 2366656"/>
                      <a:gd name="connsiteX4" fmla="*/ 110002 w 248226"/>
                      <a:gd name="connsiteY4" fmla="*/ 1254640 h 2366656"/>
                      <a:gd name="connsiteX5" fmla="*/ 35574 w 248226"/>
                      <a:gd name="connsiteY5" fmla="*/ 2200938 h 2366656"/>
                      <a:gd name="connsiteX6" fmla="*/ 248226 w 248226"/>
                      <a:gd name="connsiteY6" fmla="*/ 2360426 h 2366656"/>
                      <a:gd name="connsiteX0" fmla="*/ 142378 w 248704"/>
                      <a:gd name="connsiteY0" fmla="*/ 0 h 2366656"/>
                      <a:gd name="connsiteX1" fmla="*/ 29492 w 248704"/>
                      <a:gd name="connsiteY1" fmla="*/ 132383 h 2366656"/>
                      <a:gd name="connsiteX2" fmla="*/ 68910 w 248704"/>
                      <a:gd name="connsiteY2" fmla="*/ 1014886 h 2366656"/>
                      <a:gd name="connsiteX3" fmla="*/ 478 w 248704"/>
                      <a:gd name="connsiteY3" fmla="*/ 1170931 h 2366656"/>
                      <a:gd name="connsiteX4" fmla="*/ 110480 w 248704"/>
                      <a:gd name="connsiteY4" fmla="*/ 1254640 h 2366656"/>
                      <a:gd name="connsiteX5" fmla="*/ 36052 w 248704"/>
                      <a:gd name="connsiteY5" fmla="*/ 2200938 h 2366656"/>
                      <a:gd name="connsiteX6" fmla="*/ 248704 w 248704"/>
                      <a:gd name="connsiteY6" fmla="*/ 2360426 h 2366656"/>
                      <a:gd name="connsiteX0" fmla="*/ 141914 w 248240"/>
                      <a:gd name="connsiteY0" fmla="*/ 0 h 2366656"/>
                      <a:gd name="connsiteX1" fmla="*/ 29028 w 248240"/>
                      <a:gd name="connsiteY1" fmla="*/ 132383 h 2366656"/>
                      <a:gd name="connsiteX2" fmla="*/ 68446 w 248240"/>
                      <a:gd name="connsiteY2" fmla="*/ 1014886 h 2366656"/>
                      <a:gd name="connsiteX3" fmla="*/ 14 w 248240"/>
                      <a:gd name="connsiteY3" fmla="*/ 1170931 h 2366656"/>
                      <a:gd name="connsiteX4" fmla="*/ 110016 w 248240"/>
                      <a:gd name="connsiteY4" fmla="*/ 1254640 h 2366656"/>
                      <a:gd name="connsiteX5" fmla="*/ 35588 w 248240"/>
                      <a:gd name="connsiteY5" fmla="*/ 2200938 h 2366656"/>
                      <a:gd name="connsiteX6" fmla="*/ 248240 w 248240"/>
                      <a:gd name="connsiteY6" fmla="*/ 2360426 h 2366656"/>
                      <a:gd name="connsiteX0" fmla="*/ 482770 w 589096"/>
                      <a:gd name="connsiteY0" fmla="*/ 0 h 2366656"/>
                      <a:gd name="connsiteX1" fmla="*/ 369884 w 589096"/>
                      <a:gd name="connsiteY1" fmla="*/ 132383 h 2366656"/>
                      <a:gd name="connsiteX2" fmla="*/ 409302 w 589096"/>
                      <a:gd name="connsiteY2" fmla="*/ 1014886 h 2366656"/>
                      <a:gd name="connsiteX3" fmla="*/ 3 w 589096"/>
                      <a:gd name="connsiteY3" fmla="*/ 1401533 h 2366656"/>
                      <a:gd name="connsiteX4" fmla="*/ 450872 w 589096"/>
                      <a:gd name="connsiteY4" fmla="*/ 1254640 h 2366656"/>
                      <a:gd name="connsiteX5" fmla="*/ 376444 w 589096"/>
                      <a:gd name="connsiteY5" fmla="*/ 2200938 h 2366656"/>
                      <a:gd name="connsiteX6" fmla="*/ 589096 w 589096"/>
                      <a:gd name="connsiteY6" fmla="*/ 2360426 h 2366656"/>
                      <a:gd name="connsiteX0" fmla="*/ 484663 w 590989"/>
                      <a:gd name="connsiteY0" fmla="*/ 0 h 2366656"/>
                      <a:gd name="connsiteX1" fmla="*/ 371777 w 590989"/>
                      <a:gd name="connsiteY1" fmla="*/ 132383 h 2366656"/>
                      <a:gd name="connsiteX2" fmla="*/ 411195 w 590989"/>
                      <a:gd name="connsiteY2" fmla="*/ 1014886 h 2366656"/>
                      <a:gd name="connsiteX3" fmla="*/ 1896 w 590989"/>
                      <a:gd name="connsiteY3" fmla="*/ 1401533 h 2366656"/>
                      <a:gd name="connsiteX4" fmla="*/ 452765 w 590989"/>
                      <a:gd name="connsiteY4" fmla="*/ 1254640 h 2366656"/>
                      <a:gd name="connsiteX5" fmla="*/ 378337 w 590989"/>
                      <a:gd name="connsiteY5" fmla="*/ 2200938 h 2366656"/>
                      <a:gd name="connsiteX6" fmla="*/ 590989 w 590989"/>
                      <a:gd name="connsiteY6" fmla="*/ 2360426 h 2366656"/>
                      <a:gd name="connsiteX0" fmla="*/ 124869 w 231195"/>
                      <a:gd name="connsiteY0" fmla="*/ 0 h 2366656"/>
                      <a:gd name="connsiteX1" fmla="*/ 11983 w 231195"/>
                      <a:gd name="connsiteY1" fmla="*/ 132383 h 2366656"/>
                      <a:gd name="connsiteX2" fmla="*/ 51401 w 231195"/>
                      <a:gd name="connsiteY2" fmla="*/ 1014886 h 2366656"/>
                      <a:gd name="connsiteX3" fmla="*/ 7911 w 231195"/>
                      <a:gd name="connsiteY3" fmla="*/ 1129753 h 2366656"/>
                      <a:gd name="connsiteX4" fmla="*/ 92971 w 231195"/>
                      <a:gd name="connsiteY4" fmla="*/ 1254640 h 2366656"/>
                      <a:gd name="connsiteX5" fmla="*/ 18543 w 231195"/>
                      <a:gd name="connsiteY5" fmla="*/ 2200938 h 2366656"/>
                      <a:gd name="connsiteX6" fmla="*/ 231195 w 231195"/>
                      <a:gd name="connsiteY6" fmla="*/ 2360426 h 2366656"/>
                      <a:gd name="connsiteX0" fmla="*/ 119140 w 225466"/>
                      <a:gd name="connsiteY0" fmla="*/ 0 h 2366656"/>
                      <a:gd name="connsiteX1" fmla="*/ 6254 w 225466"/>
                      <a:gd name="connsiteY1" fmla="*/ 132383 h 2366656"/>
                      <a:gd name="connsiteX2" fmla="*/ 45672 w 225466"/>
                      <a:gd name="connsiteY2" fmla="*/ 1014886 h 2366656"/>
                      <a:gd name="connsiteX3" fmla="*/ 2182 w 225466"/>
                      <a:gd name="connsiteY3" fmla="*/ 1129753 h 2366656"/>
                      <a:gd name="connsiteX4" fmla="*/ 128812 w 225466"/>
                      <a:gd name="connsiteY4" fmla="*/ 1386412 h 2366656"/>
                      <a:gd name="connsiteX5" fmla="*/ 12814 w 225466"/>
                      <a:gd name="connsiteY5" fmla="*/ 2200938 h 2366656"/>
                      <a:gd name="connsiteX6" fmla="*/ 225466 w 225466"/>
                      <a:gd name="connsiteY6" fmla="*/ 2360426 h 2366656"/>
                      <a:gd name="connsiteX0" fmla="*/ 192902 w 299228"/>
                      <a:gd name="connsiteY0" fmla="*/ 0 h 2366656"/>
                      <a:gd name="connsiteX1" fmla="*/ 80016 w 299228"/>
                      <a:gd name="connsiteY1" fmla="*/ 132383 h 2366656"/>
                      <a:gd name="connsiteX2" fmla="*/ 119434 w 299228"/>
                      <a:gd name="connsiteY2" fmla="*/ 1014886 h 2366656"/>
                      <a:gd name="connsiteX3" fmla="*/ 1120 w 299228"/>
                      <a:gd name="connsiteY3" fmla="*/ 1121518 h 2366656"/>
                      <a:gd name="connsiteX4" fmla="*/ 202574 w 299228"/>
                      <a:gd name="connsiteY4" fmla="*/ 1386412 h 2366656"/>
                      <a:gd name="connsiteX5" fmla="*/ 86576 w 299228"/>
                      <a:gd name="connsiteY5" fmla="*/ 2200938 h 2366656"/>
                      <a:gd name="connsiteX6" fmla="*/ 299228 w 299228"/>
                      <a:gd name="connsiteY6" fmla="*/ 2360426 h 2366656"/>
                      <a:gd name="connsiteX0" fmla="*/ 192650 w 298976"/>
                      <a:gd name="connsiteY0" fmla="*/ 0 h 2366656"/>
                      <a:gd name="connsiteX1" fmla="*/ 79764 w 298976"/>
                      <a:gd name="connsiteY1" fmla="*/ 132383 h 2366656"/>
                      <a:gd name="connsiteX2" fmla="*/ 127496 w 298976"/>
                      <a:gd name="connsiteY2" fmla="*/ 874879 h 2366656"/>
                      <a:gd name="connsiteX3" fmla="*/ 868 w 298976"/>
                      <a:gd name="connsiteY3" fmla="*/ 1121518 h 2366656"/>
                      <a:gd name="connsiteX4" fmla="*/ 202322 w 298976"/>
                      <a:gd name="connsiteY4" fmla="*/ 1386412 h 2366656"/>
                      <a:gd name="connsiteX5" fmla="*/ 86324 w 298976"/>
                      <a:gd name="connsiteY5" fmla="*/ 2200938 h 2366656"/>
                      <a:gd name="connsiteX6" fmla="*/ 298976 w 298976"/>
                      <a:gd name="connsiteY6" fmla="*/ 2360426 h 2366656"/>
                      <a:gd name="connsiteX0" fmla="*/ 234040 w 340366"/>
                      <a:gd name="connsiteY0" fmla="*/ 0 h 2366656"/>
                      <a:gd name="connsiteX1" fmla="*/ 121154 w 340366"/>
                      <a:gd name="connsiteY1" fmla="*/ 132383 h 2366656"/>
                      <a:gd name="connsiteX2" fmla="*/ 168886 w 340366"/>
                      <a:gd name="connsiteY2" fmla="*/ 874879 h 2366656"/>
                      <a:gd name="connsiteX3" fmla="*/ 689 w 340366"/>
                      <a:gd name="connsiteY3" fmla="*/ 1146225 h 2366656"/>
                      <a:gd name="connsiteX4" fmla="*/ 243712 w 340366"/>
                      <a:gd name="connsiteY4" fmla="*/ 1386412 h 2366656"/>
                      <a:gd name="connsiteX5" fmla="*/ 127714 w 340366"/>
                      <a:gd name="connsiteY5" fmla="*/ 2200938 h 2366656"/>
                      <a:gd name="connsiteX6" fmla="*/ 340366 w 340366"/>
                      <a:gd name="connsiteY6" fmla="*/ 2360426 h 2366656"/>
                      <a:gd name="connsiteX0" fmla="*/ 241869 w 348195"/>
                      <a:gd name="connsiteY0" fmla="*/ 0 h 2366656"/>
                      <a:gd name="connsiteX1" fmla="*/ 128983 w 348195"/>
                      <a:gd name="connsiteY1" fmla="*/ 132383 h 2366656"/>
                      <a:gd name="connsiteX2" fmla="*/ 176715 w 348195"/>
                      <a:gd name="connsiteY2" fmla="*/ 874879 h 2366656"/>
                      <a:gd name="connsiteX3" fmla="*/ 66456 w 348195"/>
                      <a:gd name="connsiteY3" fmla="*/ 1066439 h 2366656"/>
                      <a:gd name="connsiteX4" fmla="*/ 8518 w 348195"/>
                      <a:gd name="connsiteY4" fmla="*/ 1146225 h 2366656"/>
                      <a:gd name="connsiteX5" fmla="*/ 251541 w 348195"/>
                      <a:gd name="connsiteY5" fmla="*/ 1386412 h 2366656"/>
                      <a:gd name="connsiteX6" fmla="*/ 135543 w 348195"/>
                      <a:gd name="connsiteY6" fmla="*/ 2200938 h 2366656"/>
                      <a:gd name="connsiteX7" fmla="*/ 348195 w 348195"/>
                      <a:gd name="connsiteY7" fmla="*/ 2360426 h 2366656"/>
                      <a:gd name="connsiteX0" fmla="*/ 237850 w 344176"/>
                      <a:gd name="connsiteY0" fmla="*/ 0 h 2366656"/>
                      <a:gd name="connsiteX1" fmla="*/ 124964 w 344176"/>
                      <a:gd name="connsiteY1" fmla="*/ 132383 h 2366656"/>
                      <a:gd name="connsiteX2" fmla="*/ 172696 w 344176"/>
                      <a:gd name="connsiteY2" fmla="*/ 874879 h 2366656"/>
                      <a:gd name="connsiteX3" fmla="*/ 95692 w 344176"/>
                      <a:gd name="connsiteY3" fmla="*/ 1091147 h 2366656"/>
                      <a:gd name="connsiteX4" fmla="*/ 4499 w 344176"/>
                      <a:gd name="connsiteY4" fmla="*/ 1146225 h 2366656"/>
                      <a:gd name="connsiteX5" fmla="*/ 247522 w 344176"/>
                      <a:gd name="connsiteY5" fmla="*/ 1386412 h 2366656"/>
                      <a:gd name="connsiteX6" fmla="*/ 131524 w 344176"/>
                      <a:gd name="connsiteY6" fmla="*/ 2200938 h 2366656"/>
                      <a:gd name="connsiteX7" fmla="*/ 344176 w 344176"/>
                      <a:gd name="connsiteY7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231154 h 2366656"/>
                      <a:gd name="connsiteX6" fmla="*/ 243108 w 339762"/>
                      <a:gd name="connsiteY6" fmla="*/ 1386412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243108 w 339762"/>
                      <a:gd name="connsiteY6" fmla="*/ 1386412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193224 w 339762"/>
                      <a:gd name="connsiteY6" fmla="*/ 1435826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193224 w 339762"/>
                      <a:gd name="connsiteY6" fmla="*/ 1435826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91632 w 339762"/>
                      <a:gd name="connsiteY0" fmla="*/ 0 h 2556079"/>
                      <a:gd name="connsiteX1" fmla="*/ 120550 w 339762"/>
                      <a:gd name="connsiteY1" fmla="*/ 321806 h 2556079"/>
                      <a:gd name="connsiteX2" fmla="*/ 168282 w 339762"/>
                      <a:gd name="connsiteY2" fmla="*/ 1064302 h 2556079"/>
                      <a:gd name="connsiteX3" fmla="*/ 91278 w 339762"/>
                      <a:gd name="connsiteY3" fmla="*/ 1280570 h 2556079"/>
                      <a:gd name="connsiteX4" fmla="*/ 85 w 339762"/>
                      <a:gd name="connsiteY4" fmla="*/ 1335648 h 2556079"/>
                      <a:gd name="connsiteX5" fmla="*/ 107907 w 339762"/>
                      <a:gd name="connsiteY5" fmla="*/ 1354691 h 2556079"/>
                      <a:gd name="connsiteX6" fmla="*/ 193224 w 339762"/>
                      <a:gd name="connsiteY6" fmla="*/ 1625249 h 2556079"/>
                      <a:gd name="connsiteX7" fmla="*/ 127110 w 339762"/>
                      <a:gd name="connsiteY7" fmla="*/ 2390361 h 2556079"/>
                      <a:gd name="connsiteX8" fmla="*/ 339762 w 339762"/>
                      <a:gd name="connsiteY8" fmla="*/ 2549849 h 25560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39762" h="2556079">
                        <a:moveTo>
                          <a:pt x="291632" y="0"/>
                        </a:moveTo>
                        <a:cubicBezTo>
                          <a:pt x="164173" y="62080"/>
                          <a:pt x="141108" y="144422"/>
                          <a:pt x="120550" y="321806"/>
                        </a:cubicBezTo>
                        <a:cubicBezTo>
                          <a:pt x="99992" y="499190"/>
                          <a:pt x="173161" y="904508"/>
                          <a:pt x="168282" y="1064302"/>
                        </a:cubicBezTo>
                        <a:cubicBezTo>
                          <a:pt x="163403" y="1224096"/>
                          <a:pt x="119311" y="1235346"/>
                          <a:pt x="91278" y="1280570"/>
                        </a:cubicBezTo>
                        <a:cubicBezTo>
                          <a:pt x="63245" y="1325794"/>
                          <a:pt x="-2686" y="1323295"/>
                          <a:pt x="85" y="1335648"/>
                        </a:cubicBezTo>
                        <a:cubicBezTo>
                          <a:pt x="2856" y="1348001"/>
                          <a:pt x="67403" y="1314660"/>
                          <a:pt x="107907" y="1354691"/>
                        </a:cubicBezTo>
                        <a:cubicBezTo>
                          <a:pt x="148411" y="1394722"/>
                          <a:pt x="190024" y="1452637"/>
                          <a:pt x="193224" y="1625249"/>
                        </a:cubicBezTo>
                        <a:cubicBezTo>
                          <a:pt x="196425" y="1797861"/>
                          <a:pt x="104073" y="2206063"/>
                          <a:pt x="127110" y="2390361"/>
                        </a:cubicBezTo>
                        <a:cubicBezTo>
                          <a:pt x="150147" y="2574659"/>
                          <a:pt x="244954" y="2562254"/>
                          <a:pt x="339762" y="2549849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889BFE-B18E-99A4-718F-76D309CB82E6}"/>
              </a:ext>
            </a:extLst>
          </p:cNvPr>
          <p:cNvSpPr txBox="1"/>
          <p:nvPr/>
        </p:nvSpPr>
        <p:spPr>
          <a:xfrm>
            <a:off x="5034709" y="2055211"/>
            <a:ext cx="2640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E0F8FD"/>
                </a:highlight>
                <a:latin typeface="Modern Love Caps" pitchFamily="82" charset="0"/>
              </a:rPr>
              <a:t>P</a:t>
            </a:r>
            <a:r>
              <a:rPr lang="en-DE" dirty="0">
                <a:highlight>
                  <a:srgbClr val="E0F8FD"/>
                </a:highlight>
                <a:latin typeface="Modern Love Caps" pitchFamily="82" charset="0"/>
              </a:rPr>
              <a:t>hysical scalar spectrum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0A539253-79FB-642F-B882-69F758E51571}"/>
              </a:ext>
            </a:extLst>
          </p:cNvPr>
          <p:cNvSpPr/>
          <p:nvPr/>
        </p:nvSpPr>
        <p:spPr>
          <a:xfrm rot="16200000">
            <a:off x="3208901" y="772685"/>
            <a:ext cx="98711" cy="2183972"/>
          </a:xfrm>
          <a:custGeom>
            <a:avLst/>
            <a:gdLst>
              <a:gd name="csX0" fmla="*/ 84727 w 98711"/>
              <a:gd name="csY0" fmla="*/ 0 h 2183972"/>
              <a:gd name="csX1" fmla="*/ 35023 w 98711"/>
              <a:gd name="csY1" fmla="*/ 274958 h 2183972"/>
              <a:gd name="csX2" fmla="*/ 48890 w 98711"/>
              <a:gd name="csY2" fmla="*/ 909363 h 2183972"/>
              <a:gd name="csX3" fmla="*/ 26518 w 98711"/>
              <a:gd name="csY3" fmla="*/ 1094148 h 2183972"/>
              <a:gd name="csX4" fmla="*/ 24 w 98711"/>
              <a:gd name="csY4" fmla="*/ 1141208 h 2183972"/>
              <a:gd name="csX5" fmla="*/ 31350 w 98711"/>
              <a:gd name="csY5" fmla="*/ 1157478 h 2183972"/>
              <a:gd name="csX6" fmla="*/ 56137 w 98711"/>
              <a:gd name="csY6" fmla="*/ 1388649 h 2183972"/>
              <a:gd name="csX7" fmla="*/ 36929 w 98711"/>
              <a:gd name="csY7" fmla="*/ 2042378 h 2183972"/>
              <a:gd name="csX8" fmla="*/ 98711 w 98711"/>
              <a:gd name="csY8" fmla="*/ 2178648 h 21839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98711" h="2183972" extrusionOk="0">
                <a:moveTo>
                  <a:pt x="84727" y="0"/>
                </a:moveTo>
                <a:cubicBezTo>
                  <a:pt x="42261" y="62580"/>
                  <a:pt x="37333" y="121884"/>
                  <a:pt x="35023" y="274958"/>
                </a:cubicBezTo>
                <a:cubicBezTo>
                  <a:pt x="31788" y="426115"/>
                  <a:pt x="45016" y="782470"/>
                  <a:pt x="48890" y="909363"/>
                </a:cubicBezTo>
                <a:cubicBezTo>
                  <a:pt x="47022" y="1046046"/>
                  <a:pt x="34168" y="1056093"/>
                  <a:pt x="26518" y="1094148"/>
                </a:cubicBezTo>
                <a:cubicBezTo>
                  <a:pt x="20014" y="1131727"/>
                  <a:pt x="-1540" y="1130827"/>
                  <a:pt x="24" y="1141208"/>
                </a:cubicBezTo>
                <a:cubicBezTo>
                  <a:pt x="3384" y="1149333"/>
                  <a:pt x="23209" y="1123514"/>
                  <a:pt x="31350" y="1157478"/>
                </a:cubicBezTo>
                <a:cubicBezTo>
                  <a:pt x="47034" y="1198378"/>
                  <a:pt x="52434" y="1241106"/>
                  <a:pt x="56137" y="1388649"/>
                </a:cubicBezTo>
                <a:cubicBezTo>
                  <a:pt x="64860" y="1537263"/>
                  <a:pt x="22067" y="1881182"/>
                  <a:pt x="36929" y="2042378"/>
                </a:cubicBezTo>
                <a:cubicBezTo>
                  <a:pt x="40165" y="2200879"/>
                  <a:pt x="72039" y="2188064"/>
                  <a:pt x="98711" y="2178648"/>
                </a:cubicBezTo>
              </a:path>
            </a:pathLst>
          </a:custGeom>
          <a:noFill/>
          <a:ln w="28575"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256020 w 309183"/>
                      <a:gd name="connsiteY0" fmla="*/ 114663 h 2289934"/>
                      <a:gd name="connsiteX1" fmla="*/ 838 w 309183"/>
                      <a:gd name="connsiteY1" fmla="*/ 72132 h 2289934"/>
                      <a:gd name="connsiteX2" fmla="*/ 170959 w 309183"/>
                      <a:gd name="connsiteY2" fmla="*/ 954635 h 2289934"/>
                      <a:gd name="connsiteX3" fmla="*/ 85899 w 309183"/>
                      <a:gd name="connsiteY3" fmla="*/ 1135388 h 2289934"/>
                      <a:gd name="connsiteX4" fmla="*/ 170959 w 309183"/>
                      <a:gd name="connsiteY4" fmla="*/ 1177918 h 2289934"/>
                      <a:gd name="connsiteX5" fmla="*/ 96531 w 309183"/>
                      <a:gd name="connsiteY5" fmla="*/ 2124216 h 2289934"/>
                      <a:gd name="connsiteX6" fmla="*/ 309183 w 309183"/>
                      <a:gd name="connsiteY6" fmla="*/ 2283704 h 2289934"/>
                      <a:gd name="connsiteX0" fmla="*/ 202148 w 308474"/>
                      <a:gd name="connsiteY0" fmla="*/ 75428 h 2325126"/>
                      <a:gd name="connsiteX1" fmla="*/ 129 w 308474"/>
                      <a:gd name="connsiteY1" fmla="*/ 107324 h 2325126"/>
                      <a:gd name="connsiteX2" fmla="*/ 170250 w 308474"/>
                      <a:gd name="connsiteY2" fmla="*/ 989827 h 2325126"/>
                      <a:gd name="connsiteX3" fmla="*/ 85190 w 308474"/>
                      <a:gd name="connsiteY3" fmla="*/ 1170580 h 2325126"/>
                      <a:gd name="connsiteX4" fmla="*/ 170250 w 308474"/>
                      <a:gd name="connsiteY4" fmla="*/ 1213110 h 2325126"/>
                      <a:gd name="connsiteX5" fmla="*/ 95822 w 308474"/>
                      <a:gd name="connsiteY5" fmla="*/ 2159408 h 2325126"/>
                      <a:gd name="connsiteX6" fmla="*/ 308474 w 308474"/>
                      <a:gd name="connsiteY6" fmla="*/ 2318896 h 2325126"/>
                      <a:gd name="connsiteX0" fmla="*/ 202148 w 308474"/>
                      <a:gd name="connsiteY0" fmla="*/ 40584 h 2407240"/>
                      <a:gd name="connsiteX1" fmla="*/ 129 w 308474"/>
                      <a:gd name="connsiteY1" fmla="*/ 189438 h 2407240"/>
                      <a:gd name="connsiteX2" fmla="*/ 170250 w 308474"/>
                      <a:gd name="connsiteY2" fmla="*/ 1071941 h 2407240"/>
                      <a:gd name="connsiteX3" fmla="*/ 85190 w 308474"/>
                      <a:gd name="connsiteY3" fmla="*/ 1252694 h 2407240"/>
                      <a:gd name="connsiteX4" fmla="*/ 170250 w 308474"/>
                      <a:gd name="connsiteY4" fmla="*/ 1295224 h 2407240"/>
                      <a:gd name="connsiteX5" fmla="*/ 95822 w 308474"/>
                      <a:gd name="connsiteY5" fmla="*/ 2241522 h 2407240"/>
                      <a:gd name="connsiteX6" fmla="*/ 308474 w 308474"/>
                      <a:gd name="connsiteY6" fmla="*/ 2401010 h 2407240"/>
                      <a:gd name="connsiteX0" fmla="*/ 202148 w 308474"/>
                      <a:gd name="connsiteY0" fmla="*/ 0 h 2366656"/>
                      <a:gd name="connsiteX1" fmla="*/ 129 w 308474"/>
                      <a:gd name="connsiteY1" fmla="*/ 148854 h 2366656"/>
                      <a:gd name="connsiteX2" fmla="*/ 170250 w 308474"/>
                      <a:gd name="connsiteY2" fmla="*/ 1031357 h 2366656"/>
                      <a:gd name="connsiteX3" fmla="*/ 85190 w 308474"/>
                      <a:gd name="connsiteY3" fmla="*/ 1212110 h 2366656"/>
                      <a:gd name="connsiteX4" fmla="*/ 170250 w 308474"/>
                      <a:gd name="connsiteY4" fmla="*/ 1254640 h 2366656"/>
                      <a:gd name="connsiteX5" fmla="*/ 95822 w 308474"/>
                      <a:gd name="connsiteY5" fmla="*/ 2200938 h 2366656"/>
                      <a:gd name="connsiteX6" fmla="*/ 308474 w 308474"/>
                      <a:gd name="connsiteY6" fmla="*/ 2360426 h 2366656"/>
                      <a:gd name="connsiteX0" fmla="*/ 212773 w 319099"/>
                      <a:gd name="connsiteY0" fmla="*/ 0 h 2366656"/>
                      <a:gd name="connsiteX1" fmla="*/ 121 w 319099"/>
                      <a:gd name="connsiteY1" fmla="*/ 148854 h 2366656"/>
                      <a:gd name="connsiteX2" fmla="*/ 180875 w 319099"/>
                      <a:gd name="connsiteY2" fmla="*/ 1031357 h 2366656"/>
                      <a:gd name="connsiteX3" fmla="*/ 95815 w 319099"/>
                      <a:gd name="connsiteY3" fmla="*/ 1212110 h 2366656"/>
                      <a:gd name="connsiteX4" fmla="*/ 180875 w 319099"/>
                      <a:gd name="connsiteY4" fmla="*/ 1254640 h 2366656"/>
                      <a:gd name="connsiteX5" fmla="*/ 106447 w 319099"/>
                      <a:gd name="connsiteY5" fmla="*/ 2200938 h 2366656"/>
                      <a:gd name="connsiteX6" fmla="*/ 319099 w 319099"/>
                      <a:gd name="connsiteY6" fmla="*/ 2360426 h 2366656"/>
                      <a:gd name="connsiteX0" fmla="*/ 219648 w 325974"/>
                      <a:gd name="connsiteY0" fmla="*/ 0 h 2366656"/>
                      <a:gd name="connsiteX1" fmla="*/ 6996 w 325974"/>
                      <a:gd name="connsiteY1" fmla="*/ 148854 h 2366656"/>
                      <a:gd name="connsiteX2" fmla="*/ 187750 w 325974"/>
                      <a:gd name="connsiteY2" fmla="*/ 1031357 h 2366656"/>
                      <a:gd name="connsiteX3" fmla="*/ 102690 w 325974"/>
                      <a:gd name="connsiteY3" fmla="*/ 1212110 h 2366656"/>
                      <a:gd name="connsiteX4" fmla="*/ 187750 w 325974"/>
                      <a:gd name="connsiteY4" fmla="*/ 1254640 h 2366656"/>
                      <a:gd name="connsiteX5" fmla="*/ 113322 w 325974"/>
                      <a:gd name="connsiteY5" fmla="*/ 2200938 h 2366656"/>
                      <a:gd name="connsiteX6" fmla="*/ 325974 w 325974"/>
                      <a:gd name="connsiteY6" fmla="*/ 2360426 h 2366656"/>
                      <a:gd name="connsiteX0" fmla="*/ 219537 w 325863"/>
                      <a:gd name="connsiteY0" fmla="*/ 0 h 2366656"/>
                      <a:gd name="connsiteX1" fmla="*/ 6885 w 325863"/>
                      <a:gd name="connsiteY1" fmla="*/ 148854 h 2366656"/>
                      <a:gd name="connsiteX2" fmla="*/ 187639 w 325863"/>
                      <a:gd name="connsiteY2" fmla="*/ 1031357 h 2366656"/>
                      <a:gd name="connsiteX3" fmla="*/ 77637 w 325863"/>
                      <a:gd name="connsiteY3" fmla="*/ 1170931 h 2366656"/>
                      <a:gd name="connsiteX4" fmla="*/ 187639 w 325863"/>
                      <a:gd name="connsiteY4" fmla="*/ 1254640 h 2366656"/>
                      <a:gd name="connsiteX5" fmla="*/ 113211 w 325863"/>
                      <a:gd name="connsiteY5" fmla="*/ 2200938 h 2366656"/>
                      <a:gd name="connsiteX6" fmla="*/ 325863 w 325863"/>
                      <a:gd name="connsiteY6" fmla="*/ 2360426 h 2366656"/>
                      <a:gd name="connsiteX0" fmla="*/ 155007 w 261333"/>
                      <a:gd name="connsiteY0" fmla="*/ 0 h 2366656"/>
                      <a:gd name="connsiteX1" fmla="*/ 8866 w 261333"/>
                      <a:gd name="connsiteY1" fmla="*/ 132383 h 2366656"/>
                      <a:gd name="connsiteX2" fmla="*/ 123109 w 261333"/>
                      <a:gd name="connsiteY2" fmla="*/ 1031357 h 2366656"/>
                      <a:gd name="connsiteX3" fmla="*/ 13107 w 261333"/>
                      <a:gd name="connsiteY3" fmla="*/ 1170931 h 2366656"/>
                      <a:gd name="connsiteX4" fmla="*/ 123109 w 261333"/>
                      <a:gd name="connsiteY4" fmla="*/ 1254640 h 2366656"/>
                      <a:gd name="connsiteX5" fmla="*/ 48681 w 261333"/>
                      <a:gd name="connsiteY5" fmla="*/ 2200938 h 2366656"/>
                      <a:gd name="connsiteX6" fmla="*/ 261333 w 261333"/>
                      <a:gd name="connsiteY6" fmla="*/ 2360426 h 2366656"/>
                      <a:gd name="connsiteX0" fmla="*/ 155007 w 261333"/>
                      <a:gd name="connsiteY0" fmla="*/ 0 h 2366656"/>
                      <a:gd name="connsiteX1" fmla="*/ 8866 w 261333"/>
                      <a:gd name="connsiteY1" fmla="*/ 132383 h 2366656"/>
                      <a:gd name="connsiteX2" fmla="*/ 123109 w 261333"/>
                      <a:gd name="connsiteY2" fmla="*/ 1031357 h 2366656"/>
                      <a:gd name="connsiteX3" fmla="*/ 13107 w 261333"/>
                      <a:gd name="connsiteY3" fmla="*/ 1170931 h 2366656"/>
                      <a:gd name="connsiteX4" fmla="*/ 123109 w 261333"/>
                      <a:gd name="connsiteY4" fmla="*/ 1254640 h 2366656"/>
                      <a:gd name="connsiteX5" fmla="*/ 48681 w 261333"/>
                      <a:gd name="connsiteY5" fmla="*/ 2200938 h 2366656"/>
                      <a:gd name="connsiteX6" fmla="*/ 261333 w 261333"/>
                      <a:gd name="connsiteY6" fmla="*/ 2360426 h 2366656"/>
                      <a:gd name="connsiteX0" fmla="*/ 141900 w 248226"/>
                      <a:gd name="connsiteY0" fmla="*/ 0 h 2366656"/>
                      <a:gd name="connsiteX1" fmla="*/ 29014 w 248226"/>
                      <a:gd name="connsiteY1" fmla="*/ 132383 h 2366656"/>
                      <a:gd name="connsiteX2" fmla="*/ 110002 w 248226"/>
                      <a:gd name="connsiteY2" fmla="*/ 1031357 h 2366656"/>
                      <a:gd name="connsiteX3" fmla="*/ 0 w 248226"/>
                      <a:gd name="connsiteY3" fmla="*/ 1170931 h 2366656"/>
                      <a:gd name="connsiteX4" fmla="*/ 110002 w 248226"/>
                      <a:gd name="connsiteY4" fmla="*/ 1254640 h 2366656"/>
                      <a:gd name="connsiteX5" fmla="*/ 35574 w 248226"/>
                      <a:gd name="connsiteY5" fmla="*/ 2200938 h 2366656"/>
                      <a:gd name="connsiteX6" fmla="*/ 248226 w 248226"/>
                      <a:gd name="connsiteY6" fmla="*/ 2360426 h 2366656"/>
                      <a:gd name="connsiteX0" fmla="*/ 142378 w 248704"/>
                      <a:gd name="connsiteY0" fmla="*/ 0 h 2366656"/>
                      <a:gd name="connsiteX1" fmla="*/ 29492 w 248704"/>
                      <a:gd name="connsiteY1" fmla="*/ 132383 h 2366656"/>
                      <a:gd name="connsiteX2" fmla="*/ 68910 w 248704"/>
                      <a:gd name="connsiteY2" fmla="*/ 1014886 h 2366656"/>
                      <a:gd name="connsiteX3" fmla="*/ 478 w 248704"/>
                      <a:gd name="connsiteY3" fmla="*/ 1170931 h 2366656"/>
                      <a:gd name="connsiteX4" fmla="*/ 110480 w 248704"/>
                      <a:gd name="connsiteY4" fmla="*/ 1254640 h 2366656"/>
                      <a:gd name="connsiteX5" fmla="*/ 36052 w 248704"/>
                      <a:gd name="connsiteY5" fmla="*/ 2200938 h 2366656"/>
                      <a:gd name="connsiteX6" fmla="*/ 248704 w 248704"/>
                      <a:gd name="connsiteY6" fmla="*/ 2360426 h 2366656"/>
                      <a:gd name="connsiteX0" fmla="*/ 141914 w 248240"/>
                      <a:gd name="connsiteY0" fmla="*/ 0 h 2366656"/>
                      <a:gd name="connsiteX1" fmla="*/ 29028 w 248240"/>
                      <a:gd name="connsiteY1" fmla="*/ 132383 h 2366656"/>
                      <a:gd name="connsiteX2" fmla="*/ 68446 w 248240"/>
                      <a:gd name="connsiteY2" fmla="*/ 1014886 h 2366656"/>
                      <a:gd name="connsiteX3" fmla="*/ 14 w 248240"/>
                      <a:gd name="connsiteY3" fmla="*/ 1170931 h 2366656"/>
                      <a:gd name="connsiteX4" fmla="*/ 110016 w 248240"/>
                      <a:gd name="connsiteY4" fmla="*/ 1254640 h 2366656"/>
                      <a:gd name="connsiteX5" fmla="*/ 35588 w 248240"/>
                      <a:gd name="connsiteY5" fmla="*/ 2200938 h 2366656"/>
                      <a:gd name="connsiteX6" fmla="*/ 248240 w 248240"/>
                      <a:gd name="connsiteY6" fmla="*/ 2360426 h 2366656"/>
                      <a:gd name="connsiteX0" fmla="*/ 482770 w 589096"/>
                      <a:gd name="connsiteY0" fmla="*/ 0 h 2366656"/>
                      <a:gd name="connsiteX1" fmla="*/ 369884 w 589096"/>
                      <a:gd name="connsiteY1" fmla="*/ 132383 h 2366656"/>
                      <a:gd name="connsiteX2" fmla="*/ 409302 w 589096"/>
                      <a:gd name="connsiteY2" fmla="*/ 1014886 h 2366656"/>
                      <a:gd name="connsiteX3" fmla="*/ 3 w 589096"/>
                      <a:gd name="connsiteY3" fmla="*/ 1401533 h 2366656"/>
                      <a:gd name="connsiteX4" fmla="*/ 450872 w 589096"/>
                      <a:gd name="connsiteY4" fmla="*/ 1254640 h 2366656"/>
                      <a:gd name="connsiteX5" fmla="*/ 376444 w 589096"/>
                      <a:gd name="connsiteY5" fmla="*/ 2200938 h 2366656"/>
                      <a:gd name="connsiteX6" fmla="*/ 589096 w 589096"/>
                      <a:gd name="connsiteY6" fmla="*/ 2360426 h 2366656"/>
                      <a:gd name="connsiteX0" fmla="*/ 484663 w 590989"/>
                      <a:gd name="connsiteY0" fmla="*/ 0 h 2366656"/>
                      <a:gd name="connsiteX1" fmla="*/ 371777 w 590989"/>
                      <a:gd name="connsiteY1" fmla="*/ 132383 h 2366656"/>
                      <a:gd name="connsiteX2" fmla="*/ 411195 w 590989"/>
                      <a:gd name="connsiteY2" fmla="*/ 1014886 h 2366656"/>
                      <a:gd name="connsiteX3" fmla="*/ 1896 w 590989"/>
                      <a:gd name="connsiteY3" fmla="*/ 1401533 h 2366656"/>
                      <a:gd name="connsiteX4" fmla="*/ 452765 w 590989"/>
                      <a:gd name="connsiteY4" fmla="*/ 1254640 h 2366656"/>
                      <a:gd name="connsiteX5" fmla="*/ 378337 w 590989"/>
                      <a:gd name="connsiteY5" fmla="*/ 2200938 h 2366656"/>
                      <a:gd name="connsiteX6" fmla="*/ 590989 w 590989"/>
                      <a:gd name="connsiteY6" fmla="*/ 2360426 h 2366656"/>
                      <a:gd name="connsiteX0" fmla="*/ 124869 w 231195"/>
                      <a:gd name="connsiteY0" fmla="*/ 0 h 2366656"/>
                      <a:gd name="connsiteX1" fmla="*/ 11983 w 231195"/>
                      <a:gd name="connsiteY1" fmla="*/ 132383 h 2366656"/>
                      <a:gd name="connsiteX2" fmla="*/ 51401 w 231195"/>
                      <a:gd name="connsiteY2" fmla="*/ 1014886 h 2366656"/>
                      <a:gd name="connsiteX3" fmla="*/ 7911 w 231195"/>
                      <a:gd name="connsiteY3" fmla="*/ 1129753 h 2366656"/>
                      <a:gd name="connsiteX4" fmla="*/ 92971 w 231195"/>
                      <a:gd name="connsiteY4" fmla="*/ 1254640 h 2366656"/>
                      <a:gd name="connsiteX5" fmla="*/ 18543 w 231195"/>
                      <a:gd name="connsiteY5" fmla="*/ 2200938 h 2366656"/>
                      <a:gd name="connsiteX6" fmla="*/ 231195 w 231195"/>
                      <a:gd name="connsiteY6" fmla="*/ 2360426 h 2366656"/>
                      <a:gd name="connsiteX0" fmla="*/ 119140 w 225466"/>
                      <a:gd name="connsiteY0" fmla="*/ 0 h 2366656"/>
                      <a:gd name="connsiteX1" fmla="*/ 6254 w 225466"/>
                      <a:gd name="connsiteY1" fmla="*/ 132383 h 2366656"/>
                      <a:gd name="connsiteX2" fmla="*/ 45672 w 225466"/>
                      <a:gd name="connsiteY2" fmla="*/ 1014886 h 2366656"/>
                      <a:gd name="connsiteX3" fmla="*/ 2182 w 225466"/>
                      <a:gd name="connsiteY3" fmla="*/ 1129753 h 2366656"/>
                      <a:gd name="connsiteX4" fmla="*/ 128812 w 225466"/>
                      <a:gd name="connsiteY4" fmla="*/ 1386412 h 2366656"/>
                      <a:gd name="connsiteX5" fmla="*/ 12814 w 225466"/>
                      <a:gd name="connsiteY5" fmla="*/ 2200938 h 2366656"/>
                      <a:gd name="connsiteX6" fmla="*/ 225466 w 225466"/>
                      <a:gd name="connsiteY6" fmla="*/ 2360426 h 2366656"/>
                      <a:gd name="connsiteX0" fmla="*/ 192902 w 299228"/>
                      <a:gd name="connsiteY0" fmla="*/ 0 h 2366656"/>
                      <a:gd name="connsiteX1" fmla="*/ 80016 w 299228"/>
                      <a:gd name="connsiteY1" fmla="*/ 132383 h 2366656"/>
                      <a:gd name="connsiteX2" fmla="*/ 119434 w 299228"/>
                      <a:gd name="connsiteY2" fmla="*/ 1014886 h 2366656"/>
                      <a:gd name="connsiteX3" fmla="*/ 1120 w 299228"/>
                      <a:gd name="connsiteY3" fmla="*/ 1121518 h 2366656"/>
                      <a:gd name="connsiteX4" fmla="*/ 202574 w 299228"/>
                      <a:gd name="connsiteY4" fmla="*/ 1386412 h 2366656"/>
                      <a:gd name="connsiteX5" fmla="*/ 86576 w 299228"/>
                      <a:gd name="connsiteY5" fmla="*/ 2200938 h 2366656"/>
                      <a:gd name="connsiteX6" fmla="*/ 299228 w 299228"/>
                      <a:gd name="connsiteY6" fmla="*/ 2360426 h 2366656"/>
                      <a:gd name="connsiteX0" fmla="*/ 192650 w 298976"/>
                      <a:gd name="connsiteY0" fmla="*/ 0 h 2366656"/>
                      <a:gd name="connsiteX1" fmla="*/ 79764 w 298976"/>
                      <a:gd name="connsiteY1" fmla="*/ 132383 h 2366656"/>
                      <a:gd name="connsiteX2" fmla="*/ 127496 w 298976"/>
                      <a:gd name="connsiteY2" fmla="*/ 874879 h 2366656"/>
                      <a:gd name="connsiteX3" fmla="*/ 868 w 298976"/>
                      <a:gd name="connsiteY3" fmla="*/ 1121518 h 2366656"/>
                      <a:gd name="connsiteX4" fmla="*/ 202322 w 298976"/>
                      <a:gd name="connsiteY4" fmla="*/ 1386412 h 2366656"/>
                      <a:gd name="connsiteX5" fmla="*/ 86324 w 298976"/>
                      <a:gd name="connsiteY5" fmla="*/ 2200938 h 2366656"/>
                      <a:gd name="connsiteX6" fmla="*/ 298976 w 298976"/>
                      <a:gd name="connsiteY6" fmla="*/ 2360426 h 2366656"/>
                      <a:gd name="connsiteX0" fmla="*/ 234040 w 340366"/>
                      <a:gd name="connsiteY0" fmla="*/ 0 h 2366656"/>
                      <a:gd name="connsiteX1" fmla="*/ 121154 w 340366"/>
                      <a:gd name="connsiteY1" fmla="*/ 132383 h 2366656"/>
                      <a:gd name="connsiteX2" fmla="*/ 168886 w 340366"/>
                      <a:gd name="connsiteY2" fmla="*/ 874879 h 2366656"/>
                      <a:gd name="connsiteX3" fmla="*/ 689 w 340366"/>
                      <a:gd name="connsiteY3" fmla="*/ 1146225 h 2366656"/>
                      <a:gd name="connsiteX4" fmla="*/ 243712 w 340366"/>
                      <a:gd name="connsiteY4" fmla="*/ 1386412 h 2366656"/>
                      <a:gd name="connsiteX5" fmla="*/ 127714 w 340366"/>
                      <a:gd name="connsiteY5" fmla="*/ 2200938 h 2366656"/>
                      <a:gd name="connsiteX6" fmla="*/ 340366 w 340366"/>
                      <a:gd name="connsiteY6" fmla="*/ 2360426 h 2366656"/>
                      <a:gd name="connsiteX0" fmla="*/ 241869 w 348195"/>
                      <a:gd name="connsiteY0" fmla="*/ 0 h 2366656"/>
                      <a:gd name="connsiteX1" fmla="*/ 128983 w 348195"/>
                      <a:gd name="connsiteY1" fmla="*/ 132383 h 2366656"/>
                      <a:gd name="connsiteX2" fmla="*/ 176715 w 348195"/>
                      <a:gd name="connsiteY2" fmla="*/ 874879 h 2366656"/>
                      <a:gd name="connsiteX3" fmla="*/ 66456 w 348195"/>
                      <a:gd name="connsiteY3" fmla="*/ 1066439 h 2366656"/>
                      <a:gd name="connsiteX4" fmla="*/ 8518 w 348195"/>
                      <a:gd name="connsiteY4" fmla="*/ 1146225 h 2366656"/>
                      <a:gd name="connsiteX5" fmla="*/ 251541 w 348195"/>
                      <a:gd name="connsiteY5" fmla="*/ 1386412 h 2366656"/>
                      <a:gd name="connsiteX6" fmla="*/ 135543 w 348195"/>
                      <a:gd name="connsiteY6" fmla="*/ 2200938 h 2366656"/>
                      <a:gd name="connsiteX7" fmla="*/ 348195 w 348195"/>
                      <a:gd name="connsiteY7" fmla="*/ 2360426 h 2366656"/>
                      <a:gd name="connsiteX0" fmla="*/ 237850 w 344176"/>
                      <a:gd name="connsiteY0" fmla="*/ 0 h 2366656"/>
                      <a:gd name="connsiteX1" fmla="*/ 124964 w 344176"/>
                      <a:gd name="connsiteY1" fmla="*/ 132383 h 2366656"/>
                      <a:gd name="connsiteX2" fmla="*/ 172696 w 344176"/>
                      <a:gd name="connsiteY2" fmla="*/ 874879 h 2366656"/>
                      <a:gd name="connsiteX3" fmla="*/ 95692 w 344176"/>
                      <a:gd name="connsiteY3" fmla="*/ 1091147 h 2366656"/>
                      <a:gd name="connsiteX4" fmla="*/ 4499 w 344176"/>
                      <a:gd name="connsiteY4" fmla="*/ 1146225 h 2366656"/>
                      <a:gd name="connsiteX5" fmla="*/ 247522 w 344176"/>
                      <a:gd name="connsiteY5" fmla="*/ 1386412 h 2366656"/>
                      <a:gd name="connsiteX6" fmla="*/ 131524 w 344176"/>
                      <a:gd name="connsiteY6" fmla="*/ 2200938 h 2366656"/>
                      <a:gd name="connsiteX7" fmla="*/ 344176 w 344176"/>
                      <a:gd name="connsiteY7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231154 h 2366656"/>
                      <a:gd name="connsiteX6" fmla="*/ 243108 w 339762"/>
                      <a:gd name="connsiteY6" fmla="*/ 1386412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243108 w 339762"/>
                      <a:gd name="connsiteY6" fmla="*/ 1386412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193224 w 339762"/>
                      <a:gd name="connsiteY6" fmla="*/ 1435826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193224 w 339762"/>
                      <a:gd name="connsiteY6" fmla="*/ 1435826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91632 w 339762"/>
                      <a:gd name="connsiteY0" fmla="*/ 0 h 2556079"/>
                      <a:gd name="connsiteX1" fmla="*/ 120550 w 339762"/>
                      <a:gd name="connsiteY1" fmla="*/ 321806 h 2556079"/>
                      <a:gd name="connsiteX2" fmla="*/ 168282 w 339762"/>
                      <a:gd name="connsiteY2" fmla="*/ 1064302 h 2556079"/>
                      <a:gd name="connsiteX3" fmla="*/ 91278 w 339762"/>
                      <a:gd name="connsiteY3" fmla="*/ 1280570 h 2556079"/>
                      <a:gd name="connsiteX4" fmla="*/ 85 w 339762"/>
                      <a:gd name="connsiteY4" fmla="*/ 1335648 h 2556079"/>
                      <a:gd name="connsiteX5" fmla="*/ 107907 w 339762"/>
                      <a:gd name="connsiteY5" fmla="*/ 1354691 h 2556079"/>
                      <a:gd name="connsiteX6" fmla="*/ 193224 w 339762"/>
                      <a:gd name="connsiteY6" fmla="*/ 1625249 h 2556079"/>
                      <a:gd name="connsiteX7" fmla="*/ 127110 w 339762"/>
                      <a:gd name="connsiteY7" fmla="*/ 2390361 h 2556079"/>
                      <a:gd name="connsiteX8" fmla="*/ 339762 w 339762"/>
                      <a:gd name="connsiteY8" fmla="*/ 2549849 h 25560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39762" h="2556079">
                        <a:moveTo>
                          <a:pt x="291632" y="0"/>
                        </a:moveTo>
                        <a:cubicBezTo>
                          <a:pt x="164173" y="62080"/>
                          <a:pt x="141108" y="144422"/>
                          <a:pt x="120550" y="321806"/>
                        </a:cubicBezTo>
                        <a:cubicBezTo>
                          <a:pt x="99992" y="499190"/>
                          <a:pt x="173161" y="904508"/>
                          <a:pt x="168282" y="1064302"/>
                        </a:cubicBezTo>
                        <a:cubicBezTo>
                          <a:pt x="163403" y="1224096"/>
                          <a:pt x="119311" y="1235346"/>
                          <a:pt x="91278" y="1280570"/>
                        </a:cubicBezTo>
                        <a:cubicBezTo>
                          <a:pt x="63245" y="1325794"/>
                          <a:pt x="-2686" y="1323295"/>
                          <a:pt x="85" y="1335648"/>
                        </a:cubicBezTo>
                        <a:cubicBezTo>
                          <a:pt x="2856" y="1348001"/>
                          <a:pt x="67403" y="1314660"/>
                          <a:pt x="107907" y="1354691"/>
                        </a:cubicBezTo>
                        <a:cubicBezTo>
                          <a:pt x="148411" y="1394722"/>
                          <a:pt x="190024" y="1452637"/>
                          <a:pt x="193224" y="1625249"/>
                        </a:cubicBezTo>
                        <a:cubicBezTo>
                          <a:pt x="196425" y="1797861"/>
                          <a:pt x="104073" y="2206063"/>
                          <a:pt x="127110" y="2390361"/>
                        </a:cubicBezTo>
                        <a:cubicBezTo>
                          <a:pt x="150147" y="2574659"/>
                          <a:pt x="244954" y="2562254"/>
                          <a:pt x="339762" y="2549849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3485BA-B5BE-A3A8-C94F-8D3760BE25F5}"/>
              </a:ext>
            </a:extLst>
          </p:cNvPr>
          <p:cNvSpPr txBox="1"/>
          <p:nvPr/>
        </p:nvSpPr>
        <p:spPr>
          <a:xfrm>
            <a:off x="2166270" y="2063659"/>
            <a:ext cx="2609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highlight>
                  <a:srgbClr val="E0F8FD"/>
                </a:highlight>
                <a:latin typeface="Modern Love Caps" pitchFamily="82" charset="0"/>
              </a:rPr>
              <a:t>Vev</a:t>
            </a:r>
            <a:r>
              <a:rPr lang="en-US" dirty="0">
                <a:highlight>
                  <a:srgbClr val="E0F8FD"/>
                </a:highlight>
                <a:latin typeface="Modern Love Caps" pitchFamily="82" charset="0"/>
              </a:rPr>
              <a:t> and vacuum direction</a:t>
            </a:r>
            <a:endParaRPr lang="en-DE" dirty="0">
              <a:highlight>
                <a:srgbClr val="E0F8FD"/>
              </a:highlight>
              <a:latin typeface="Modern Love Caps" pitchFamily="8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778517-4938-C2D1-5905-8249D56724F3}"/>
              </a:ext>
            </a:extLst>
          </p:cNvPr>
          <p:cNvSpPr txBox="1"/>
          <p:nvPr/>
        </p:nvSpPr>
        <p:spPr>
          <a:xfrm>
            <a:off x="8003653" y="2047937"/>
            <a:ext cx="2640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ighlight>
                  <a:srgbClr val="E0F8FD"/>
                </a:highlight>
                <a:latin typeface="Modern Love Caps" pitchFamily="82" charset="0"/>
              </a:rPr>
              <a:t>Soft Z</a:t>
            </a:r>
            <a:r>
              <a:rPr lang="en-US" baseline="-25000" dirty="0">
                <a:highlight>
                  <a:srgbClr val="E0F8FD"/>
                </a:highlight>
                <a:latin typeface="Modern Love Caps" pitchFamily="82" charset="0"/>
              </a:rPr>
              <a:t>2 </a:t>
            </a:r>
            <a:r>
              <a:rPr lang="en-US" dirty="0">
                <a:highlight>
                  <a:srgbClr val="E0F8FD"/>
                </a:highlight>
                <a:latin typeface="Modern Love Caps" pitchFamily="82" charset="0"/>
              </a:rPr>
              <a:t>breaking scale</a:t>
            </a:r>
            <a:endParaRPr lang="en-DE" dirty="0">
              <a:highlight>
                <a:srgbClr val="E0F8FD"/>
              </a:highlight>
              <a:latin typeface="Modern Love Caps" pitchFamily="82" charset="0"/>
            </a:endParaRPr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BE445D44-9452-10AF-22CA-59FAE5291AB2}"/>
              </a:ext>
            </a:extLst>
          </p:cNvPr>
          <p:cNvSpPr/>
          <p:nvPr/>
        </p:nvSpPr>
        <p:spPr>
          <a:xfrm rot="16200000">
            <a:off x="8711705" y="1559826"/>
            <a:ext cx="45719" cy="591609"/>
          </a:xfrm>
          <a:custGeom>
            <a:avLst/>
            <a:gdLst>
              <a:gd name="csX0" fmla="*/ 39242 w 45719"/>
              <a:gd name="csY0" fmla="*/ 0 h 591609"/>
              <a:gd name="csX1" fmla="*/ 16221 w 45719"/>
              <a:gd name="csY1" fmla="*/ 74482 h 591609"/>
              <a:gd name="csX2" fmla="*/ 22644 w 45719"/>
              <a:gd name="csY2" fmla="*/ 246334 h 591609"/>
              <a:gd name="csX3" fmla="*/ 12282 w 45719"/>
              <a:gd name="csY3" fmla="*/ 296390 h 591609"/>
              <a:gd name="csX4" fmla="*/ 11 w 45719"/>
              <a:gd name="csY4" fmla="*/ 309138 h 591609"/>
              <a:gd name="csX5" fmla="*/ 14520 w 45719"/>
              <a:gd name="csY5" fmla="*/ 313545 h 591609"/>
              <a:gd name="csX6" fmla="*/ 26000 w 45719"/>
              <a:gd name="csY6" fmla="*/ 376166 h 591609"/>
              <a:gd name="csX7" fmla="*/ 17104 w 45719"/>
              <a:gd name="csY7" fmla="*/ 553253 h 591609"/>
              <a:gd name="csX8" fmla="*/ 45719 w 45719"/>
              <a:gd name="csY8" fmla="*/ 590167 h 5916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45719" h="591609" extrusionOk="0">
                <a:moveTo>
                  <a:pt x="39242" y="0"/>
                </a:moveTo>
                <a:cubicBezTo>
                  <a:pt x="21542" y="15330"/>
                  <a:pt x="17604" y="32855"/>
                  <a:pt x="16221" y="74482"/>
                </a:cubicBezTo>
                <a:cubicBezTo>
                  <a:pt x="15244" y="115274"/>
                  <a:pt x="20008" y="215345"/>
                  <a:pt x="22644" y="246334"/>
                </a:cubicBezTo>
                <a:cubicBezTo>
                  <a:pt x="21624" y="283440"/>
                  <a:pt x="15771" y="286258"/>
                  <a:pt x="12282" y="296390"/>
                </a:cubicBezTo>
                <a:cubicBezTo>
                  <a:pt x="8807" y="306665"/>
                  <a:pt x="-630" y="306339"/>
                  <a:pt x="11" y="309138"/>
                </a:cubicBezTo>
                <a:cubicBezTo>
                  <a:pt x="1567" y="310873"/>
                  <a:pt x="10169" y="304353"/>
                  <a:pt x="14520" y="313545"/>
                </a:cubicBezTo>
                <a:cubicBezTo>
                  <a:pt x="20322" y="323411"/>
                  <a:pt x="24613" y="336194"/>
                  <a:pt x="26000" y="376166"/>
                </a:cubicBezTo>
                <a:cubicBezTo>
                  <a:pt x="33486" y="417141"/>
                  <a:pt x="8403" y="508041"/>
                  <a:pt x="17104" y="553253"/>
                </a:cubicBezTo>
                <a:cubicBezTo>
                  <a:pt x="19301" y="596178"/>
                  <a:pt x="34419" y="591061"/>
                  <a:pt x="45719" y="590167"/>
                </a:cubicBezTo>
              </a:path>
            </a:pathLst>
          </a:custGeom>
          <a:noFill/>
          <a:ln w="28575"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256020 w 309183"/>
                      <a:gd name="connsiteY0" fmla="*/ 114663 h 2289934"/>
                      <a:gd name="connsiteX1" fmla="*/ 838 w 309183"/>
                      <a:gd name="connsiteY1" fmla="*/ 72132 h 2289934"/>
                      <a:gd name="connsiteX2" fmla="*/ 170959 w 309183"/>
                      <a:gd name="connsiteY2" fmla="*/ 954635 h 2289934"/>
                      <a:gd name="connsiteX3" fmla="*/ 85899 w 309183"/>
                      <a:gd name="connsiteY3" fmla="*/ 1135388 h 2289934"/>
                      <a:gd name="connsiteX4" fmla="*/ 170959 w 309183"/>
                      <a:gd name="connsiteY4" fmla="*/ 1177918 h 2289934"/>
                      <a:gd name="connsiteX5" fmla="*/ 96531 w 309183"/>
                      <a:gd name="connsiteY5" fmla="*/ 2124216 h 2289934"/>
                      <a:gd name="connsiteX6" fmla="*/ 309183 w 309183"/>
                      <a:gd name="connsiteY6" fmla="*/ 2283704 h 2289934"/>
                      <a:gd name="connsiteX0" fmla="*/ 202148 w 308474"/>
                      <a:gd name="connsiteY0" fmla="*/ 75428 h 2325126"/>
                      <a:gd name="connsiteX1" fmla="*/ 129 w 308474"/>
                      <a:gd name="connsiteY1" fmla="*/ 107324 h 2325126"/>
                      <a:gd name="connsiteX2" fmla="*/ 170250 w 308474"/>
                      <a:gd name="connsiteY2" fmla="*/ 989827 h 2325126"/>
                      <a:gd name="connsiteX3" fmla="*/ 85190 w 308474"/>
                      <a:gd name="connsiteY3" fmla="*/ 1170580 h 2325126"/>
                      <a:gd name="connsiteX4" fmla="*/ 170250 w 308474"/>
                      <a:gd name="connsiteY4" fmla="*/ 1213110 h 2325126"/>
                      <a:gd name="connsiteX5" fmla="*/ 95822 w 308474"/>
                      <a:gd name="connsiteY5" fmla="*/ 2159408 h 2325126"/>
                      <a:gd name="connsiteX6" fmla="*/ 308474 w 308474"/>
                      <a:gd name="connsiteY6" fmla="*/ 2318896 h 2325126"/>
                      <a:gd name="connsiteX0" fmla="*/ 202148 w 308474"/>
                      <a:gd name="connsiteY0" fmla="*/ 40584 h 2407240"/>
                      <a:gd name="connsiteX1" fmla="*/ 129 w 308474"/>
                      <a:gd name="connsiteY1" fmla="*/ 189438 h 2407240"/>
                      <a:gd name="connsiteX2" fmla="*/ 170250 w 308474"/>
                      <a:gd name="connsiteY2" fmla="*/ 1071941 h 2407240"/>
                      <a:gd name="connsiteX3" fmla="*/ 85190 w 308474"/>
                      <a:gd name="connsiteY3" fmla="*/ 1252694 h 2407240"/>
                      <a:gd name="connsiteX4" fmla="*/ 170250 w 308474"/>
                      <a:gd name="connsiteY4" fmla="*/ 1295224 h 2407240"/>
                      <a:gd name="connsiteX5" fmla="*/ 95822 w 308474"/>
                      <a:gd name="connsiteY5" fmla="*/ 2241522 h 2407240"/>
                      <a:gd name="connsiteX6" fmla="*/ 308474 w 308474"/>
                      <a:gd name="connsiteY6" fmla="*/ 2401010 h 2407240"/>
                      <a:gd name="connsiteX0" fmla="*/ 202148 w 308474"/>
                      <a:gd name="connsiteY0" fmla="*/ 0 h 2366656"/>
                      <a:gd name="connsiteX1" fmla="*/ 129 w 308474"/>
                      <a:gd name="connsiteY1" fmla="*/ 148854 h 2366656"/>
                      <a:gd name="connsiteX2" fmla="*/ 170250 w 308474"/>
                      <a:gd name="connsiteY2" fmla="*/ 1031357 h 2366656"/>
                      <a:gd name="connsiteX3" fmla="*/ 85190 w 308474"/>
                      <a:gd name="connsiteY3" fmla="*/ 1212110 h 2366656"/>
                      <a:gd name="connsiteX4" fmla="*/ 170250 w 308474"/>
                      <a:gd name="connsiteY4" fmla="*/ 1254640 h 2366656"/>
                      <a:gd name="connsiteX5" fmla="*/ 95822 w 308474"/>
                      <a:gd name="connsiteY5" fmla="*/ 2200938 h 2366656"/>
                      <a:gd name="connsiteX6" fmla="*/ 308474 w 308474"/>
                      <a:gd name="connsiteY6" fmla="*/ 2360426 h 2366656"/>
                      <a:gd name="connsiteX0" fmla="*/ 212773 w 319099"/>
                      <a:gd name="connsiteY0" fmla="*/ 0 h 2366656"/>
                      <a:gd name="connsiteX1" fmla="*/ 121 w 319099"/>
                      <a:gd name="connsiteY1" fmla="*/ 148854 h 2366656"/>
                      <a:gd name="connsiteX2" fmla="*/ 180875 w 319099"/>
                      <a:gd name="connsiteY2" fmla="*/ 1031357 h 2366656"/>
                      <a:gd name="connsiteX3" fmla="*/ 95815 w 319099"/>
                      <a:gd name="connsiteY3" fmla="*/ 1212110 h 2366656"/>
                      <a:gd name="connsiteX4" fmla="*/ 180875 w 319099"/>
                      <a:gd name="connsiteY4" fmla="*/ 1254640 h 2366656"/>
                      <a:gd name="connsiteX5" fmla="*/ 106447 w 319099"/>
                      <a:gd name="connsiteY5" fmla="*/ 2200938 h 2366656"/>
                      <a:gd name="connsiteX6" fmla="*/ 319099 w 319099"/>
                      <a:gd name="connsiteY6" fmla="*/ 2360426 h 2366656"/>
                      <a:gd name="connsiteX0" fmla="*/ 219648 w 325974"/>
                      <a:gd name="connsiteY0" fmla="*/ 0 h 2366656"/>
                      <a:gd name="connsiteX1" fmla="*/ 6996 w 325974"/>
                      <a:gd name="connsiteY1" fmla="*/ 148854 h 2366656"/>
                      <a:gd name="connsiteX2" fmla="*/ 187750 w 325974"/>
                      <a:gd name="connsiteY2" fmla="*/ 1031357 h 2366656"/>
                      <a:gd name="connsiteX3" fmla="*/ 102690 w 325974"/>
                      <a:gd name="connsiteY3" fmla="*/ 1212110 h 2366656"/>
                      <a:gd name="connsiteX4" fmla="*/ 187750 w 325974"/>
                      <a:gd name="connsiteY4" fmla="*/ 1254640 h 2366656"/>
                      <a:gd name="connsiteX5" fmla="*/ 113322 w 325974"/>
                      <a:gd name="connsiteY5" fmla="*/ 2200938 h 2366656"/>
                      <a:gd name="connsiteX6" fmla="*/ 325974 w 325974"/>
                      <a:gd name="connsiteY6" fmla="*/ 2360426 h 2366656"/>
                      <a:gd name="connsiteX0" fmla="*/ 219537 w 325863"/>
                      <a:gd name="connsiteY0" fmla="*/ 0 h 2366656"/>
                      <a:gd name="connsiteX1" fmla="*/ 6885 w 325863"/>
                      <a:gd name="connsiteY1" fmla="*/ 148854 h 2366656"/>
                      <a:gd name="connsiteX2" fmla="*/ 187639 w 325863"/>
                      <a:gd name="connsiteY2" fmla="*/ 1031357 h 2366656"/>
                      <a:gd name="connsiteX3" fmla="*/ 77637 w 325863"/>
                      <a:gd name="connsiteY3" fmla="*/ 1170931 h 2366656"/>
                      <a:gd name="connsiteX4" fmla="*/ 187639 w 325863"/>
                      <a:gd name="connsiteY4" fmla="*/ 1254640 h 2366656"/>
                      <a:gd name="connsiteX5" fmla="*/ 113211 w 325863"/>
                      <a:gd name="connsiteY5" fmla="*/ 2200938 h 2366656"/>
                      <a:gd name="connsiteX6" fmla="*/ 325863 w 325863"/>
                      <a:gd name="connsiteY6" fmla="*/ 2360426 h 2366656"/>
                      <a:gd name="connsiteX0" fmla="*/ 155007 w 261333"/>
                      <a:gd name="connsiteY0" fmla="*/ 0 h 2366656"/>
                      <a:gd name="connsiteX1" fmla="*/ 8866 w 261333"/>
                      <a:gd name="connsiteY1" fmla="*/ 132383 h 2366656"/>
                      <a:gd name="connsiteX2" fmla="*/ 123109 w 261333"/>
                      <a:gd name="connsiteY2" fmla="*/ 1031357 h 2366656"/>
                      <a:gd name="connsiteX3" fmla="*/ 13107 w 261333"/>
                      <a:gd name="connsiteY3" fmla="*/ 1170931 h 2366656"/>
                      <a:gd name="connsiteX4" fmla="*/ 123109 w 261333"/>
                      <a:gd name="connsiteY4" fmla="*/ 1254640 h 2366656"/>
                      <a:gd name="connsiteX5" fmla="*/ 48681 w 261333"/>
                      <a:gd name="connsiteY5" fmla="*/ 2200938 h 2366656"/>
                      <a:gd name="connsiteX6" fmla="*/ 261333 w 261333"/>
                      <a:gd name="connsiteY6" fmla="*/ 2360426 h 2366656"/>
                      <a:gd name="connsiteX0" fmla="*/ 155007 w 261333"/>
                      <a:gd name="connsiteY0" fmla="*/ 0 h 2366656"/>
                      <a:gd name="connsiteX1" fmla="*/ 8866 w 261333"/>
                      <a:gd name="connsiteY1" fmla="*/ 132383 h 2366656"/>
                      <a:gd name="connsiteX2" fmla="*/ 123109 w 261333"/>
                      <a:gd name="connsiteY2" fmla="*/ 1031357 h 2366656"/>
                      <a:gd name="connsiteX3" fmla="*/ 13107 w 261333"/>
                      <a:gd name="connsiteY3" fmla="*/ 1170931 h 2366656"/>
                      <a:gd name="connsiteX4" fmla="*/ 123109 w 261333"/>
                      <a:gd name="connsiteY4" fmla="*/ 1254640 h 2366656"/>
                      <a:gd name="connsiteX5" fmla="*/ 48681 w 261333"/>
                      <a:gd name="connsiteY5" fmla="*/ 2200938 h 2366656"/>
                      <a:gd name="connsiteX6" fmla="*/ 261333 w 261333"/>
                      <a:gd name="connsiteY6" fmla="*/ 2360426 h 2366656"/>
                      <a:gd name="connsiteX0" fmla="*/ 141900 w 248226"/>
                      <a:gd name="connsiteY0" fmla="*/ 0 h 2366656"/>
                      <a:gd name="connsiteX1" fmla="*/ 29014 w 248226"/>
                      <a:gd name="connsiteY1" fmla="*/ 132383 h 2366656"/>
                      <a:gd name="connsiteX2" fmla="*/ 110002 w 248226"/>
                      <a:gd name="connsiteY2" fmla="*/ 1031357 h 2366656"/>
                      <a:gd name="connsiteX3" fmla="*/ 0 w 248226"/>
                      <a:gd name="connsiteY3" fmla="*/ 1170931 h 2366656"/>
                      <a:gd name="connsiteX4" fmla="*/ 110002 w 248226"/>
                      <a:gd name="connsiteY4" fmla="*/ 1254640 h 2366656"/>
                      <a:gd name="connsiteX5" fmla="*/ 35574 w 248226"/>
                      <a:gd name="connsiteY5" fmla="*/ 2200938 h 2366656"/>
                      <a:gd name="connsiteX6" fmla="*/ 248226 w 248226"/>
                      <a:gd name="connsiteY6" fmla="*/ 2360426 h 2366656"/>
                      <a:gd name="connsiteX0" fmla="*/ 142378 w 248704"/>
                      <a:gd name="connsiteY0" fmla="*/ 0 h 2366656"/>
                      <a:gd name="connsiteX1" fmla="*/ 29492 w 248704"/>
                      <a:gd name="connsiteY1" fmla="*/ 132383 h 2366656"/>
                      <a:gd name="connsiteX2" fmla="*/ 68910 w 248704"/>
                      <a:gd name="connsiteY2" fmla="*/ 1014886 h 2366656"/>
                      <a:gd name="connsiteX3" fmla="*/ 478 w 248704"/>
                      <a:gd name="connsiteY3" fmla="*/ 1170931 h 2366656"/>
                      <a:gd name="connsiteX4" fmla="*/ 110480 w 248704"/>
                      <a:gd name="connsiteY4" fmla="*/ 1254640 h 2366656"/>
                      <a:gd name="connsiteX5" fmla="*/ 36052 w 248704"/>
                      <a:gd name="connsiteY5" fmla="*/ 2200938 h 2366656"/>
                      <a:gd name="connsiteX6" fmla="*/ 248704 w 248704"/>
                      <a:gd name="connsiteY6" fmla="*/ 2360426 h 2366656"/>
                      <a:gd name="connsiteX0" fmla="*/ 141914 w 248240"/>
                      <a:gd name="connsiteY0" fmla="*/ 0 h 2366656"/>
                      <a:gd name="connsiteX1" fmla="*/ 29028 w 248240"/>
                      <a:gd name="connsiteY1" fmla="*/ 132383 h 2366656"/>
                      <a:gd name="connsiteX2" fmla="*/ 68446 w 248240"/>
                      <a:gd name="connsiteY2" fmla="*/ 1014886 h 2366656"/>
                      <a:gd name="connsiteX3" fmla="*/ 14 w 248240"/>
                      <a:gd name="connsiteY3" fmla="*/ 1170931 h 2366656"/>
                      <a:gd name="connsiteX4" fmla="*/ 110016 w 248240"/>
                      <a:gd name="connsiteY4" fmla="*/ 1254640 h 2366656"/>
                      <a:gd name="connsiteX5" fmla="*/ 35588 w 248240"/>
                      <a:gd name="connsiteY5" fmla="*/ 2200938 h 2366656"/>
                      <a:gd name="connsiteX6" fmla="*/ 248240 w 248240"/>
                      <a:gd name="connsiteY6" fmla="*/ 2360426 h 2366656"/>
                      <a:gd name="connsiteX0" fmla="*/ 482770 w 589096"/>
                      <a:gd name="connsiteY0" fmla="*/ 0 h 2366656"/>
                      <a:gd name="connsiteX1" fmla="*/ 369884 w 589096"/>
                      <a:gd name="connsiteY1" fmla="*/ 132383 h 2366656"/>
                      <a:gd name="connsiteX2" fmla="*/ 409302 w 589096"/>
                      <a:gd name="connsiteY2" fmla="*/ 1014886 h 2366656"/>
                      <a:gd name="connsiteX3" fmla="*/ 3 w 589096"/>
                      <a:gd name="connsiteY3" fmla="*/ 1401533 h 2366656"/>
                      <a:gd name="connsiteX4" fmla="*/ 450872 w 589096"/>
                      <a:gd name="connsiteY4" fmla="*/ 1254640 h 2366656"/>
                      <a:gd name="connsiteX5" fmla="*/ 376444 w 589096"/>
                      <a:gd name="connsiteY5" fmla="*/ 2200938 h 2366656"/>
                      <a:gd name="connsiteX6" fmla="*/ 589096 w 589096"/>
                      <a:gd name="connsiteY6" fmla="*/ 2360426 h 2366656"/>
                      <a:gd name="connsiteX0" fmla="*/ 484663 w 590989"/>
                      <a:gd name="connsiteY0" fmla="*/ 0 h 2366656"/>
                      <a:gd name="connsiteX1" fmla="*/ 371777 w 590989"/>
                      <a:gd name="connsiteY1" fmla="*/ 132383 h 2366656"/>
                      <a:gd name="connsiteX2" fmla="*/ 411195 w 590989"/>
                      <a:gd name="connsiteY2" fmla="*/ 1014886 h 2366656"/>
                      <a:gd name="connsiteX3" fmla="*/ 1896 w 590989"/>
                      <a:gd name="connsiteY3" fmla="*/ 1401533 h 2366656"/>
                      <a:gd name="connsiteX4" fmla="*/ 452765 w 590989"/>
                      <a:gd name="connsiteY4" fmla="*/ 1254640 h 2366656"/>
                      <a:gd name="connsiteX5" fmla="*/ 378337 w 590989"/>
                      <a:gd name="connsiteY5" fmla="*/ 2200938 h 2366656"/>
                      <a:gd name="connsiteX6" fmla="*/ 590989 w 590989"/>
                      <a:gd name="connsiteY6" fmla="*/ 2360426 h 2366656"/>
                      <a:gd name="connsiteX0" fmla="*/ 124869 w 231195"/>
                      <a:gd name="connsiteY0" fmla="*/ 0 h 2366656"/>
                      <a:gd name="connsiteX1" fmla="*/ 11983 w 231195"/>
                      <a:gd name="connsiteY1" fmla="*/ 132383 h 2366656"/>
                      <a:gd name="connsiteX2" fmla="*/ 51401 w 231195"/>
                      <a:gd name="connsiteY2" fmla="*/ 1014886 h 2366656"/>
                      <a:gd name="connsiteX3" fmla="*/ 7911 w 231195"/>
                      <a:gd name="connsiteY3" fmla="*/ 1129753 h 2366656"/>
                      <a:gd name="connsiteX4" fmla="*/ 92971 w 231195"/>
                      <a:gd name="connsiteY4" fmla="*/ 1254640 h 2366656"/>
                      <a:gd name="connsiteX5" fmla="*/ 18543 w 231195"/>
                      <a:gd name="connsiteY5" fmla="*/ 2200938 h 2366656"/>
                      <a:gd name="connsiteX6" fmla="*/ 231195 w 231195"/>
                      <a:gd name="connsiteY6" fmla="*/ 2360426 h 2366656"/>
                      <a:gd name="connsiteX0" fmla="*/ 119140 w 225466"/>
                      <a:gd name="connsiteY0" fmla="*/ 0 h 2366656"/>
                      <a:gd name="connsiteX1" fmla="*/ 6254 w 225466"/>
                      <a:gd name="connsiteY1" fmla="*/ 132383 h 2366656"/>
                      <a:gd name="connsiteX2" fmla="*/ 45672 w 225466"/>
                      <a:gd name="connsiteY2" fmla="*/ 1014886 h 2366656"/>
                      <a:gd name="connsiteX3" fmla="*/ 2182 w 225466"/>
                      <a:gd name="connsiteY3" fmla="*/ 1129753 h 2366656"/>
                      <a:gd name="connsiteX4" fmla="*/ 128812 w 225466"/>
                      <a:gd name="connsiteY4" fmla="*/ 1386412 h 2366656"/>
                      <a:gd name="connsiteX5" fmla="*/ 12814 w 225466"/>
                      <a:gd name="connsiteY5" fmla="*/ 2200938 h 2366656"/>
                      <a:gd name="connsiteX6" fmla="*/ 225466 w 225466"/>
                      <a:gd name="connsiteY6" fmla="*/ 2360426 h 2366656"/>
                      <a:gd name="connsiteX0" fmla="*/ 192902 w 299228"/>
                      <a:gd name="connsiteY0" fmla="*/ 0 h 2366656"/>
                      <a:gd name="connsiteX1" fmla="*/ 80016 w 299228"/>
                      <a:gd name="connsiteY1" fmla="*/ 132383 h 2366656"/>
                      <a:gd name="connsiteX2" fmla="*/ 119434 w 299228"/>
                      <a:gd name="connsiteY2" fmla="*/ 1014886 h 2366656"/>
                      <a:gd name="connsiteX3" fmla="*/ 1120 w 299228"/>
                      <a:gd name="connsiteY3" fmla="*/ 1121518 h 2366656"/>
                      <a:gd name="connsiteX4" fmla="*/ 202574 w 299228"/>
                      <a:gd name="connsiteY4" fmla="*/ 1386412 h 2366656"/>
                      <a:gd name="connsiteX5" fmla="*/ 86576 w 299228"/>
                      <a:gd name="connsiteY5" fmla="*/ 2200938 h 2366656"/>
                      <a:gd name="connsiteX6" fmla="*/ 299228 w 299228"/>
                      <a:gd name="connsiteY6" fmla="*/ 2360426 h 2366656"/>
                      <a:gd name="connsiteX0" fmla="*/ 192650 w 298976"/>
                      <a:gd name="connsiteY0" fmla="*/ 0 h 2366656"/>
                      <a:gd name="connsiteX1" fmla="*/ 79764 w 298976"/>
                      <a:gd name="connsiteY1" fmla="*/ 132383 h 2366656"/>
                      <a:gd name="connsiteX2" fmla="*/ 127496 w 298976"/>
                      <a:gd name="connsiteY2" fmla="*/ 874879 h 2366656"/>
                      <a:gd name="connsiteX3" fmla="*/ 868 w 298976"/>
                      <a:gd name="connsiteY3" fmla="*/ 1121518 h 2366656"/>
                      <a:gd name="connsiteX4" fmla="*/ 202322 w 298976"/>
                      <a:gd name="connsiteY4" fmla="*/ 1386412 h 2366656"/>
                      <a:gd name="connsiteX5" fmla="*/ 86324 w 298976"/>
                      <a:gd name="connsiteY5" fmla="*/ 2200938 h 2366656"/>
                      <a:gd name="connsiteX6" fmla="*/ 298976 w 298976"/>
                      <a:gd name="connsiteY6" fmla="*/ 2360426 h 2366656"/>
                      <a:gd name="connsiteX0" fmla="*/ 234040 w 340366"/>
                      <a:gd name="connsiteY0" fmla="*/ 0 h 2366656"/>
                      <a:gd name="connsiteX1" fmla="*/ 121154 w 340366"/>
                      <a:gd name="connsiteY1" fmla="*/ 132383 h 2366656"/>
                      <a:gd name="connsiteX2" fmla="*/ 168886 w 340366"/>
                      <a:gd name="connsiteY2" fmla="*/ 874879 h 2366656"/>
                      <a:gd name="connsiteX3" fmla="*/ 689 w 340366"/>
                      <a:gd name="connsiteY3" fmla="*/ 1146225 h 2366656"/>
                      <a:gd name="connsiteX4" fmla="*/ 243712 w 340366"/>
                      <a:gd name="connsiteY4" fmla="*/ 1386412 h 2366656"/>
                      <a:gd name="connsiteX5" fmla="*/ 127714 w 340366"/>
                      <a:gd name="connsiteY5" fmla="*/ 2200938 h 2366656"/>
                      <a:gd name="connsiteX6" fmla="*/ 340366 w 340366"/>
                      <a:gd name="connsiteY6" fmla="*/ 2360426 h 2366656"/>
                      <a:gd name="connsiteX0" fmla="*/ 241869 w 348195"/>
                      <a:gd name="connsiteY0" fmla="*/ 0 h 2366656"/>
                      <a:gd name="connsiteX1" fmla="*/ 128983 w 348195"/>
                      <a:gd name="connsiteY1" fmla="*/ 132383 h 2366656"/>
                      <a:gd name="connsiteX2" fmla="*/ 176715 w 348195"/>
                      <a:gd name="connsiteY2" fmla="*/ 874879 h 2366656"/>
                      <a:gd name="connsiteX3" fmla="*/ 66456 w 348195"/>
                      <a:gd name="connsiteY3" fmla="*/ 1066439 h 2366656"/>
                      <a:gd name="connsiteX4" fmla="*/ 8518 w 348195"/>
                      <a:gd name="connsiteY4" fmla="*/ 1146225 h 2366656"/>
                      <a:gd name="connsiteX5" fmla="*/ 251541 w 348195"/>
                      <a:gd name="connsiteY5" fmla="*/ 1386412 h 2366656"/>
                      <a:gd name="connsiteX6" fmla="*/ 135543 w 348195"/>
                      <a:gd name="connsiteY6" fmla="*/ 2200938 h 2366656"/>
                      <a:gd name="connsiteX7" fmla="*/ 348195 w 348195"/>
                      <a:gd name="connsiteY7" fmla="*/ 2360426 h 2366656"/>
                      <a:gd name="connsiteX0" fmla="*/ 237850 w 344176"/>
                      <a:gd name="connsiteY0" fmla="*/ 0 h 2366656"/>
                      <a:gd name="connsiteX1" fmla="*/ 124964 w 344176"/>
                      <a:gd name="connsiteY1" fmla="*/ 132383 h 2366656"/>
                      <a:gd name="connsiteX2" fmla="*/ 172696 w 344176"/>
                      <a:gd name="connsiteY2" fmla="*/ 874879 h 2366656"/>
                      <a:gd name="connsiteX3" fmla="*/ 95692 w 344176"/>
                      <a:gd name="connsiteY3" fmla="*/ 1091147 h 2366656"/>
                      <a:gd name="connsiteX4" fmla="*/ 4499 w 344176"/>
                      <a:gd name="connsiteY4" fmla="*/ 1146225 h 2366656"/>
                      <a:gd name="connsiteX5" fmla="*/ 247522 w 344176"/>
                      <a:gd name="connsiteY5" fmla="*/ 1386412 h 2366656"/>
                      <a:gd name="connsiteX6" fmla="*/ 131524 w 344176"/>
                      <a:gd name="connsiteY6" fmla="*/ 2200938 h 2366656"/>
                      <a:gd name="connsiteX7" fmla="*/ 344176 w 344176"/>
                      <a:gd name="connsiteY7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231154 h 2366656"/>
                      <a:gd name="connsiteX6" fmla="*/ 243108 w 339762"/>
                      <a:gd name="connsiteY6" fmla="*/ 1386412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243108 w 339762"/>
                      <a:gd name="connsiteY6" fmla="*/ 1386412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193224 w 339762"/>
                      <a:gd name="connsiteY6" fmla="*/ 1435826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33436 w 339762"/>
                      <a:gd name="connsiteY0" fmla="*/ 0 h 2366656"/>
                      <a:gd name="connsiteX1" fmla="*/ 120550 w 339762"/>
                      <a:gd name="connsiteY1" fmla="*/ 132383 h 2366656"/>
                      <a:gd name="connsiteX2" fmla="*/ 168282 w 339762"/>
                      <a:gd name="connsiteY2" fmla="*/ 874879 h 2366656"/>
                      <a:gd name="connsiteX3" fmla="*/ 91278 w 339762"/>
                      <a:gd name="connsiteY3" fmla="*/ 1091147 h 2366656"/>
                      <a:gd name="connsiteX4" fmla="*/ 85 w 339762"/>
                      <a:gd name="connsiteY4" fmla="*/ 1146225 h 2366656"/>
                      <a:gd name="connsiteX5" fmla="*/ 107907 w 339762"/>
                      <a:gd name="connsiteY5" fmla="*/ 1165268 h 2366656"/>
                      <a:gd name="connsiteX6" fmla="*/ 193224 w 339762"/>
                      <a:gd name="connsiteY6" fmla="*/ 1435826 h 2366656"/>
                      <a:gd name="connsiteX7" fmla="*/ 127110 w 339762"/>
                      <a:gd name="connsiteY7" fmla="*/ 2200938 h 2366656"/>
                      <a:gd name="connsiteX8" fmla="*/ 339762 w 339762"/>
                      <a:gd name="connsiteY8" fmla="*/ 2360426 h 2366656"/>
                      <a:gd name="connsiteX0" fmla="*/ 291632 w 339762"/>
                      <a:gd name="connsiteY0" fmla="*/ 0 h 2556079"/>
                      <a:gd name="connsiteX1" fmla="*/ 120550 w 339762"/>
                      <a:gd name="connsiteY1" fmla="*/ 321806 h 2556079"/>
                      <a:gd name="connsiteX2" fmla="*/ 168282 w 339762"/>
                      <a:gd name="connsiteY2" fmla="*/ 1064302 h 2556079"/>
                      <a:gd name="connsiteX3" fmla="*/ 91278 w 339762"/>
                      <a:gd name="connsiteY3" fmla="*/ 1280570 h 2556079"/>
                      <a:gd name="connsiteX4" fmla="*/ 85 w 339762"/>
                      <a:gd name="connsiteY4" fmla="*/ 1335648 h 2556079"/>
                      <a:gd name="connsiteX5" fmla="*/ 107907 w 339762"/>
                      <a:gd name="connsiteY5" fmla="*/ 1354691 h 2556079"/>
                      <a:gd name="connsiteX6" fmla="*/ 193224 w 339762"/>
                      <a:gd name="connsiteY6" fmla="*/ 1625249 h 2556079"/>
                      <a:gd name="connsiteX7" fmla="*/ 127110 w 339762"/>
                      <a:gd name="connsiteY7" fmla="*/ 2390361 h 2556079"/>
                      <a:gd name="connsiteX8" fmla="*/ 339762 w 339762"/>
                      <a:gd name="connsiteY8" fmla="*/ 2549849 h 25560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39762" h="2556079">
                        <a:moveTo>
                          <a:pt x="291632" y="0"/>
                        </a:moveTo>
                        <a:cubicBezTo>
                          <a:pt x="164173" y="62080"/>
                          <a:pt x="141108" y="144422"/>
                          <a:pt x="120550" y="321806"/>
                        </a:cubicBezTo>
                        <a:cubicBezTo>
                          <a:pt x="99992" y="499190"/>
                          <a:pt x="173161" y="904508"/>
                          <a:pt x="168282" y="1064302"/>
                        </a:cubicBezTo>
                        <a:cubicBezTo>
                          <a:pt x="163403" y="1224096"/>
                          <a:pt x="119311" y="1235346"/>
                          <a:pt x="91278" y="1280570"/>
                        </a:cubicBezTo>
                        <a:cubicBezTo>
                          <a:pt x="63245" y="1325794"/>
                          <a:pt x="-2686" y="1323295"/>
                          <a:pt x="85" y="1335648"/>
                        </a:cubicBezTo>
                        <a:cubicBezTo>
                          <a:pt x="2856" y="1348001"/>
                          <a:pt x="67403" y="1314660"/>
                          <a:pt x="107907" y="1354691"/>
                        </a:cubicBezTo>
                        <a:cubicBezTo>
                          <a:pt x="148411" y="1394722"/>
                          <a:pt x="190024" y="1452637"/>
                          <a:pt x="193224" y="1625249"/>
                        </a:cubicBezTo>
                        <a:cubicBezTo>
                          <a:pt x="196425" y="1797861"/>
                          <a:pt x="104073" y="2206063"/>
                          <a:pt x="127110" y="2390361"/>
                        </a:cubicBezTo>
                        <a:cubicBezTo>
                          <a:pt x="150147" y="2574659"/>
                          <a:pt x="244954" y="2562254"/>
                          <a:pt x="339762" y="2549849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ACCBD4E0-2320-0D87-26E9-D4E28B695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8</a:t>
            </a:fld>
            <a:endParaRPr lang="en-DE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2D5D4-4859-7A06-7BF5-8AFCD3A19397}"/>
              </a:ext>
            </a:extLst>
          </p:cNvPr>
          <p:cNvCxnSpPr/>
          <p:nvPr/>
        </p:nvCxnSpPr>
        <p:spPr>
          <a:xfrm>
            <a:off x="5950039" y="3429000"/>
            <a:ext cx="0" cy="206169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5CCA58-C4E6-1EC4-B3A0-967E1DF13F61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D6686C-0E9A-A27A-6435-E1E8743266C2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E175E1E-0653-52EF-1CE4-4FAB212A4CAA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79CD0BA-A56F-729A-908B-0141A6420B5E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4381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CAB098-E282-DF42-B64D-3E8DB19075DD}"/>
              </a:ext>
            </a:extLst>
          </p:cNvPr>
          <p:cNvSpPr txBox="1"/>
          <p:nvPr/>
        </p:nvSpPr>
        <p:spPr>
          <a:xfrm>
            <a:off x="6226395" y="3658368"/>
            <a:ext cx="4434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latin typeface="Modern Love Caps" pitchFamily="82" charset="0"/>
              </a:rPr>
              <a:t>The alignment limit</a:t>
            </a:r>
            <a:endParaRPr lang="en-DE" sz="3600" b="1" u="sng" dirty="0">
              <a:latin typeface="Modern Love Caps" pitchFamily="8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47CE31-C92D-A155-3FCD-F3F64CFC2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811" y="2717927"/>
            <a:ext cx="4414603" cy="75655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4B9488A-3864-F7DF-8205-D6364180B887}"/>
              </a:ext>
            </a:extLst>
          </p:cNvPr>
          <p:cNvGrpSpPr/>
          <p:nvPr/>
        </p:nvGrpSpPr>
        <p:grpSpPr>
          <a:xfrm>
            <a:off x="1319278" y="1764190"/>
            <a:ext cx="2065456" cy="946169"/>
            <a:chOff x="930402" y="1479235"/>
            <a:chExt cx="1833621" cy="83035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0F8318-C79F-D976-0AAD-2A3602A80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0402" y="1479235"/>
              <a:ext cx="1833621" cy="687608"/>
            </a:xfrm>
            <a:prstGeom prst="rect">
              <a:avLst/>
            </a:prstGeom>
          </p:spPr>
        </p:pic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98721E0-1D7F-C3CF-2376-1AB0633DE14B}"/>
                </a:ext>
              </a:extLst>
            </p:cNvPr>
            <p:cNvSpPr/>
            <p:nvPr/>
          </p:nvSpPr>
          <p:spPr>
            <a:xfrm rot="16200000">
              <a:off x="1745569" y="1489349"/>
              <a:ext cx="142748" cy="1497736"/>
            </a:xfrm>
            <a:custGeom>
              <a:avLst/>
              <a:gdLst>
                <a:gd name="csX0" fmla="*/ 122526 w 142748"/>
                <a:gd name="csY0" fmla="*/ 0 h 1497736"/>
                <a:gd name="csX1" fmla="*/ 50648 w 142748"/>
                <a:gd name="csY1" fmla="*/ 188562 h 1497736"/>
                <a:gd name="csX2" fmla="*/ 70702 w 142748"/>
                <a:gd name="csY2" fmla="*/ 623628 h 1497736"/>
                <a:gd name="csX3" fmla="*/ 38349 w 142748"/>
                <a:gd name="csY3" fmla="*/ 750350 h 1497736"/>
                <a:gd name="csX4" fmla="*/ 35 w 142748"/>
                <a:gd name="csY4" fmla="*/ 782623 h 1497736"/>
                <a:gd name="csX5" fmla="*/ 45336 w 142748"/>
                <a:gd name="csY5" fmla="*/ 793781 h 1497736"/>
                <a:gd name="csX6" fmla="*/ 81181 w 142748"/>
                <a:gd name="csY6" fmla="*/ 952315 h 1497736"/>
                <a:gd name="csX7" fmla="*/ 53404 w 142748"/>
                <a:gd name="csY7" fmla="*/ 1400633 h 1497736"/>
                <a:gd name="csX8" fmla="*/ 142748 w 142748"/>
                <a:gd name="csY8" fmla="*/ 1494085 h 149773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42748" h="1497736" extrusionOk="0">
                  <a:moveTo>
                    <a:pt x="122526" y="0"/>
                  </a:moveTo>
                  <a:cubicBezTo>
                    <a:pt x="68035" y="38024"/>
                    <a:pt x="54826" y="82783"/>
                    <a:pt x="50648" y="188562"/>
                  </a:cubicBezTo>
                  <a:cubicBezTo>
                    <a:pt x="56511" y="290359"/>
                    <a:pt x="67547" y="539477"/>
                    <a:pt x="70702" y="623628"/>
                  </a:cubicBezTo>
                  <a:cubicBezTo>
                    <a:pt x="67196" y="717745"/>
                    <a:pt x="49919" y="724097"/>
                    <a:pt x="38349" y="750350"/>
                  </a:cubicBezTo>
                  <a:cubicBezTo>
                    <a:pt x="27226" y="776425"/>
                    <a:pt x="-1684" y="775512"/>
                    <a:pt x="35" y="782623"/>
                  </a:cubicBezTo>
                  <a:cubicBezTo>
                    <a:pt x="4304" y="786910"/>
                    <a:pt x="32000" y="770568"/>
                    <a:pt x="45336" y="793781"/>
                  </a:cubicBezTo>
                  <a:cubicBezTo>
                    <a:pt x="65235" y="822164"/>
                    <a:pt x="75126" y="851072"/>
                    <a:pt x="81181" y="952315"/>
                  </a:cubicBezTo>
                  <a:cubicBezTo>
                    <a:pt x="97064" y="1055565"/>
                    <a:pt x="32590" y="1287561"/>
                    <a:pt x="53404" y="1400633"/>
                  </a:cubicBezTo>
                  <a:cubicBezTo>
                    <a:pt x="62393" y="1508827"/>
                    <a:pt x="104933" y="1498618"/>
                    <a:pt x="142748" y="1494085"/>
                  </a:cubicBezTo>
                </a:path>
              </a:pathLst>
            </a:custGeom>
            <a:noFill/>
            <a:ln w="28575">
              <a:extLst>
                <a:ext uri="{C807C97D-BFC1-408E-A445-0C87EB9F89A2}">
                  <ask:lineSketchStyleProps xmlns:ask="http://schemas.microsoft.com/office/drawing/2018/sketchyshapes" sd="981765707">
                    <a:custGeom>
                      <a:avLst/>
                      <a:gdLst>
                        <a:gd name="connsiteX0" fmla="*/ 256020 w 309183"/>
                        <a:gd name="connsiteY0" fmla="*/ 114663 h 2289934"/>
                        <a:gd name="connsiteX1" fmla="*/ 838 w 309183"/>
                        <a:gd name="connsiteY1" fmla="*/ 72132 h 2289934"/>
                        <a:gd name="connsiteX2" fmla="*/ 170959 w 309183"/>
                        <a:gd name="connsiteY2" fmla="*/ 954635 h 2289934"/>
                        <a:gd name="connsiteX3" fmla="*/ 85899 w 309183"/>
                        <a:gd name="connsiteY3" fmla="*/ 1135388 h 2289934"/>
                        <a:gd name="connsiteX4" fmla="*/ 170959 w 309183"/>
                        <a:gd name="connsiteY4" fmla="*/ 1177918 h 2289934"/>
                        <a:gd name="connsiteX5" fmla="*/ 96531 w 309183"/>
                        <a:gd name="connsiteY5" fmla="*/ 2124216 h 2289934"/>
                        <a:gd name="connsiteX6" fmla="*/ 309183 w 309183"/>
                        <a:gd name="connsiteY6" fmla="*/ 2283704 h 2289934"/>
                        <a:gd name="connsiteX0" fmla="*/ 202148 w 308474"/>
                        <a:gd name="connsiteY0" fmla="*/ 75428 h 2325126"/>
                        <a:gd name="connsiteX1" fmla="*/ 129 w 308474"/>
                        <a:gd name="connsiteY1" fmla="*/ 107324 h 2325126"/>
                        <a:gd name="connsiteX2" fmla="*/ 170250 w 308474"/>
                        <a:gd name="connsiteY2" fmla="*/ 989827 h 2325126"/>
                        <a:gd name="connsiteX3" fmla="*/ 85190 w 308474"/>
                        <a:gd name="connsiteY3" fmla="*/ 1170580 h 2325126"/>
                        <a:gd name="connsiteX4" fmla="*/ 170250 w 308474"/>
                        <a:gd name="connsiteY4" fmla="*/ 1213110 h 2325126"/>
                        <a:gd name="connsiteX5" fmla="*/ 95822 w 308474"/>
                        <a:gd name="connsiteY5" fmla="*/ 2159408 h 2325126"/>
                        <a:gd name="connsiteX6" fmla="*/ 308474 w 308474"/>
                        <a:gd name="connsiteY6" fmla="*/ 2318896 h 2325126"/>
                        <a:gd name="connsiteX0" fmla="*/ 202148 w 308474"/>
                        <a:gd name="connsiteY0" fmla="*/ 40584 h 2407240"/>
                        <a:gd name="connsiteX1" fmla="*/ 129 w 308474"/>
                        <a:gd name="connsiteY1" fmla="*/ 189438 h 2407240"/>
                        <a:gd name="connsiteX2" fmla="*/ 170250 w 308474"/>
                        <a:gd name="connsiteY2" fmla="*/ 1071941 h 2407240"/>
                        <a:gd name="connsiteX3" fmla="*/ 85190 w 308474"/>
                        <a:gd name="connsiteY3" fmla="*/ 1252694 h 2407240"/>
                        <a:gd name="connsiteX4" fmla="*/ 170250 w 308474"/>
                        <a:gd name="connsiteY4" fmla="*/ 1295224 h 2407240"/>
                        <a:gd name="connsiteX5" fmla="*/ 95822 w 308474"/>
                        <a:gd name="connsiteY5" fmla="*/ 2241522 h 2407240"/>
                        <a:gd name="connsiteX6" fmla="*/ 308474 w 308474"/>
                        <a:gd name="connsiteY6" fmla="*/ 2401010 h 2407240"/>
                        <a:gd name="connsiteX0" fmla="*/ 202148 w 308474"/>
                        <a:gd name="connsiteY0" fmla="*/ 0 h 2366656"/>
                        <a:gd name="connsiteX1" fmla="*/ 129 w 308474"/>
                        <a:gd name="connsiteY1" fmla="*/ 148854 h 2366656"/>
                        <a:gd name="connsiteX2" fmla="*/ 170250 w 308474"/>
                        <a:gd name="connsiteY2" fmla="*/ 1031357 h 2366656"/>
                        <a:gd name="connsiteX3" fmla="*/ 85190 w 308474"/>
                        <a:gd name="connsiteY3" fmla="*/ 1212110 h 2366656"/>
                        <a:gd name="connsiteX4" fmla="*/ 170250 w 308474"/>
                        <a:gd name="connsiteY4" fmla="*/ 1254640 h 2366656"/>
                        <a:gd name="connsiteX5" fmla="*/ 95822 w 308474"/>
                        <a:gd name="connsiteY5" fmla="*/ 2200938 h 2366656"/>
                        <a:gd name="connsiteX6" fmla="*/ 308474 w 308474"/>
                        <a:gd name="connsiteY6" fmla="*/ 2360426 h 2366656"/>
                        <a:gd name="connsiteX0" fmla="*/ 212773 w 319099"/>
                        <a:gd name="connsiteY0" fmla="*/ 0 h 2366656"/>
                        <a:gd name="connsiteX1" fmla="*/ 121 w 319099"/>
                        <a:gd name="connsiteY1" fmla="*/ 148854 h 2366656"/>
                        <a:gd name="connsiteX2" fmla="*/ 180875 w 319099"/>
                        <a:gd name="connsiteY2" fmla="*/ 1031357 h 2366656"/>
                        <a:gd name="connsiteX3" fmla="*/ 95815 w 319099"/>
                        <a:gd name="connsiteY3" fmla="*/ 1212110 h 2366656"/>
                        <a:gd name="connsiteX4" fmla="*/ 180875 w 319099"/>
                        <a:gd name="connsiteY4" fmla="*/ 1254640 h 2366656"/>
                        <a:gd name="connsiteX5" fmla="*/ 106447 w 319099"/>
                        <a:gd name="connsiteY5" fmla="*/ 2200938 h 2366656"/>
                        <a:gd name="connsiteX6" fmla="*/ 319099 w 319099"/>
                        <a:gd name="connsiteY6" fmla="*/ 2360426 h 2366656"/>
                        <a:gd name="connsiteX0" fmla="*/ 219648 w 325974"/>
                        <a:gd name="connsiteY0" fmla="*/ 0 h 2366656"/>
                        <a:gd name="connsiteX1" fmla="*/ 6996 w 325974"/>
                        <a:gd name="connsiteY1" fmla="*/ 148854 h 2366656"/>
                        <a:gd name="connsiteX2" fmla="*/ 187750 w 325974"/>
                        <a:gd name="connsiteY2" fmla="*/ 1031357 h 2366656"/>
                        <a:gd name="connsiteX3" fmla="*/ 102690 w 325974"/>
                        <a:gd name="connsiteY3" fmla="*/ 1212110 h 2366656"/>
                        <a:gd name="connsiteX4" fmla="*/ 187750 w 325974"/>
                        <a:gd name="connsiteY4" fmla="*/ 1254640 h 2366656"/>
                        <a:gd name="connsiteX5" fmla="*/ 113322 w 325974"/>
                        <a:gd name="connsiteY5" fmla="*/ 2200938 h 2366656"/>
                        <a:gd name="connsiteX6" fmla="*/ 325974 w 325974"/>
                        <a:gd name="connsiteY6" fmla="*/ 2360426 h 2366656"/>
                        <a:gd name="connsiteX0" fmla="*/ 219537 w 325863"/>
                        <a:gd name="connsiteY0" fmla="*/ 0 h 2366656"/>
                        <a:gd name="connsiteX1" fmla="*/ 6885 w 325863"/>
                        <a:gd name="connsiteY1" fmla="*/ 148854 h 2366656"/>
                        <a:gd name="connsiteX2" fmla="*/ 187639 w 325863"/>
                        <a:gd name="connsiteY2" fmla="*/ 1031357 h 2366656"/>
                        <a:gd name="connsiteX3" fmla="*/ 77637 w 325863"/>
                        <a:gd name="connsiteY3" fmla="*/ 1170931 h 2366656"/>
                        <a:gd name="connsiteX4" fmla="*/ 187639 w 325863"/>
                        <a:gd name="connsiteY4" fmla="*/ 1254640 h 2366656"/>
                        <a:gd name="connsiteX5" fmla="*/ 113211 w 325863"/>
                        <a:gd name="connsiteY5" fmla="*/ 2200938 h 2366656"/>
                        <a:gd name="connsiteX6" fmla="*/ 325863 w 325863"/>
                        <a:gd name="connsiteY6" fmla="*/ 2360426 h 2366656"/>
                        <a:gd name="connsiteX0" fmla="*/ 155007 w 261333"/>
                        <a:gd name="connsiteY0" fmla="*/ 0 h 2366656"/>
                        <a:gd name="connsiteX1" fmla="*/ 8866 w 261333"/>
                        <a:gd name="connsiteY1" fmla="*/ 132383 h 2366656"/>
                        <a:gd name="connsiteX2" fmla="*/ 123109 w 261333"/>
                        <a:gd name="connsiteY2" fmla="*/ 1031357 h 2366656"/>
                        <a:gd name="connsiteX3" fmla="*/ 13107 w 261333"/>
                        <a:gd name="connsiteY3" fmla="*/ 1170931 h 2366656"/>
                        <a:gd name="connsiteX4" fmla="*/ 123109 w 261333"/>
                        <a:gd name="connsiteY4" fmla="*/ 1254640 h 2366656"/>
                        <a:gd name="connsiteX5" fmla="*/ 48681 w 261333"/>
                        <a:gd name="connsiteY5" fmla="*/ 2200938 h 2366656"/>
                        <a:gd name="connsiteX6" fmla="*/ 261333 w 261333"/>
                        <a:gd name="connsiteY6" fmla="*/ 2360426 h 2366656"/>
                        <a:gd name="connsiteX0" fmla="*/ 155007 w 261333"/>
                        <a:gd name="connsiteY0" fmla="*/ 0 h 2366656"/>
                        <a:gd name="connsiteX1" fmla="*/ 8866 w 261333"/>
                        <a:gd name="connsiteY1" fmla="*/ 132383 h 2366656"/>
                        <a:gd name="connsiteX2" fmla="*/ 123109 w 261333"/>
                        <a:gd name="connsiteY2" fmla="*/ 1031357 h 2366656"/>
                        <a:gd name="connsiteX3" fmla="*/ 13107 w 261333"/>
                        <a:gd name="connsiteY3" fmla="*/ 1170931 h 2366656"/>
                        <a:gd name="connsiteX4" fmla="*/ 123109 w 261333"/>
                        <a:gd name="connsiteY4" fmla="*/ 1254640 h 2366656"/>
                        <a:gd name="connsiteX5" fmla="*/ 48681 w 261333"/>
                        <a:gd name="connsiteY5" fmla="*/ 2200938 h 2366656"/>
                        <a:gd name="connsiteX6" fmla="*/ 261333 w 261333"/>
                        <a:gd name="connsiteY6" fmla="*/ 2360426 h 2366656"/>
                        <a:gd name="connsiteX0" fmla="*/ 141900 w 248226"/>
                        <a:gd name="connsiteY0" fmla="*/ 0 h 2366656"/>
                        <a:gd name="connsiteX1" fmla="*/ 29014 w 248226"/>
                        <a:gd name="connsiteY1" fmla="*/ 132383 h 2366656"/>
                        <a:gd name="connsiteX2" fmla="*/ 110002 w 248226"/>
                        <a:gd name="connsiteY2" fmla="*/ 1031357 h 2366656"/>
                        <a:gd name="connsiteX3" fmla="*/ 0 w 248226"/>
                        <a:gd name="connsiteY3" fmla="*/ 1170931 h 2366656"/>
                        <a:gd name="connsiteX4" fmla="*/ 110002 w 248226"/>
                        <a:gd name="connsiteY4" fmla="*/ 1254640 h 2366656"/>
                        <a:gd name="connsiteX5" fmla="*/ 35574 w 248226"/>
                        <a:gd name="connsiteY5" fmla="*/ 2200938 h 2366656"/>
                        <a:gd name="connsiteX6" fmla="*/ 248226 w 248226"/>
                        <a:gd name="connsiteY6" fmla="*/ 2360426 h 2366656"/>
                        <a:gd name="connsiteX0" fmla="*/ 142378 w 248704"/>
                        <a:gd name="connsiteY0" fmla="*/ 0 h 2366656"/>
                        <a:gd name="connsiteX1" fmla="*/ 29492 w 248704"/>
                        <a:gd name="connsiteY1" fmla="*/ 132383 h 2366656"/>
                        <a:gd name="connsiteX2" fmla="*/ 68910 w 248704"/>
                        <a:gd name="connsiteY2" fmla="*/ 1014886 h 2366656"/>
                        <a:gd name="connsiteX3" fmla="*/ 478 w 248704"/>
                        <a:gd name="connsiteY3" fmla="*/ 1170931 h 2366656"/>
                        <a:gd name="connsiteX4" fmla="*/ 110480 w 248704"/>
                        <a:gd name="connsiteY4" fmla="*/ 1254640 h 2366656"/>
                        <a:gd name="connsiteX5" fmla="*/ 36052 w 248704"/>
                        <a:gd name="connsiteY5" fmla="*/ 2200938 h 2366656"/>
                        <a:gd name="connsiteX6" fmla="*/ 248704 w 248704"/>
                        <a:gd name="connsiteY6" fmla="*/ 2360426 h 2366656"/>
                        <a:gd name="connsiteX0" fmla="*/ 141914 w 248240"/>
                        <a:gd name="connsiteY0" fmla="*/ 0 h 2366656"/>
                        <a:gd name="connsiteX1" fmla="*/ 29028 w 248240"/>
                        <a:gd name="connsiteY1" fmla="*/ 132383 h 2366656"/>
                        <a:gd name="connsiteX2" fmla="*/ 68446 w 248240"/>
                        <a:gd name="connsiteY2" fmla="*/ 1014886 h 2366656"/>
                        <a:gd name="connsiteX3" fmla="*/ 14 w 248240"/>
                        <a:gd name="connsiteY3" fmla="*/ 1170931 h 2366656"/>
                        <a:gd name="connsiteX4" fmla="*/ 110016 w 248240"/>
                        <a:gd name="connsiteY4" fmla="*/ 1254640 h 2366656"/>
                        <a:gd name="connsiteX5" fmla="*/ 35588 w 248240"/>
                        <a:gd name="connsiteY5" fmla="*/ 2200938 h 2366656"/>
                        <a:gd name="connsiteX6" fmla="*/ 248240 w 248240"/>
                        <a:gd name="connsiteY6" fmla="*/ 2360426 h 2366656"/>
                        <a:gd name="connsiteX0" fmla="*/ 482770 w 589096"/>
                        <a:gd name="connsiteY0" fmla="*/ 0 h 2366656"/>
                        <a:gd name="connsiteX1" fmla="*/ 369884 w 589096"/>
                        <a:gd name="connsiteY1" fmla="*/ 132383 h 2366656"/>
                        <a:gd name="connsiteX2" fmla="*/ 409302 w 589096"/>
                        <a:gd name="connsiteY2" fmla="*/ 1014886 h 2366656"/>
                        <a:gd name="connsiteX3" fmla="*/ 3 w 589096"/>
                        <a:gd name="connsiteY3" fmla="*/ 1401533 h 2366656"/>
                        <a:gd name="connsiteX4" fmla="*/ 450872 w 589096"/>
                        <a:gd name="connsiteY4" fmla="*/ 1254640 h 2366656"/>
                        <a:gd name="connsiteX5" fmla="*/ 376444 w 589096"/>
                        <a:gd name="connsiteY5" fmla="*/ 2200938 h 2366656"/>
                        <a:gd name="connsiteX6" fmla="*/ 589096 w 589096"/>
                        <a:gd name="connsiteY6" fmla="*/ 2360426 h 2366656"/>
                        <a:gd name="connsiteX0" fmla="*/ 484663 w 590989"/>
                        <a:gd name="connsiteY0" fmla="*/ 0 h 2366656"/>
                        <a:gd name="connsiteX1" fmla="*/ 371777 w 590989"/>
                        <a:gd name="connsiteY1" fmla="*/ 132383 h 2366656"/>
                        <a:gd name="connsiteX2" fmla="*/ 411195 w 590989"/>
                        <a:gd name="connsiteY2" fmla="*/ 1014886 h 2366656"/>
                        <a:gd name="connsiteX3" fmla="*/ 1896 w 590989"/>
                        <a:gd name="connsiteY3" fmla="*/ 1401533 h 2366656"/>
                        <a:gd name="connsiteX4" fmla="*/ 452765 w 590989"/>
                        <a:gd name="connsiteY4" fmla="*/ 1254640 h 2366656"/>
                        <a:gd name="connsiteX5" fmla="*/ 378337 w 590989"/>
                        <a:gd name="connsiteY5" fmla="*/ 2200938 h 2366656"/>
                        <a:gd name="connsiteX6" fmla="*/ 590989 w 590989"/>
                        <a:gd name="connsiteY6" fmla="*/ 2360426 h 2366656"/>
                        <a:gd name="connsiteX0" fmla="*/ 124869 w 231195"/>
                        <a:gd name="connsiteY0" fmla="*/ 0 h 2366656"/>
                        <a:gd name="connsiteX1" fmla="*/ 11983 w 231195"/>
                        <a:gd name="connsiteY1" fmla="*/ 132383 h 2366656"/>
                        <a:gd name="connsiteX2" fmla="*/ 51401 w 231195"/>
                        <a:gd name="connsiteY2" fmla="*/ 1014886 h 2366656"/>
                        <a:gd name="connsiteX3" fmla="*/ 7911 w 231195"/>
                        <a:gd name="connsiteY3" fmla="*/ 1129753 h 2366656"/>
                        <a:gd name="connsiteX4" fmla="*/ 92971 w 231195"/>
                        <a:gd name="connsiteY4" fmla="*/ 1254640 h 2366656"/>
                        <a:gd name="connsiteX5" fmla="*/ 18543 w 231195"/>
                        <a:gd name="connsiteY5" fmla="*/ 2200938 h 2366656"/>
                        <a:gd name="connsiteX6" fmla="*/ 231195 w 231195"/>
                        <a:gd name="connsiteY6" fmla="*/ 2360426 h 2366656"/>
                        <a:gd name="connsiteX0" fmla="*/ 119140 w 225466"/>
                        <a:gd name="connsiteY0" fmla="*/ 0 h 2366656"/>
                        <a:gd name="connsiteX1" fmla="*/ 6254 w 225466"/>
                        <a:gd name="connsiteY1" fmla="*/ 132383 h 2366656"/>
                        <a:gd name="connsiteX2" fmla="*/ 45672 w 225466"/>
                        <a:gd name="connsiteY2" fmla="*/ 1014886 h 2366656"/>
                        <a:gd name="connsiteX3" fmla="*/ 2182 w 225466"/>
                        <a:gd name="connsiteY3" fmla="*/ 1129753 h 2366656"/>
                        <a:gd name="connsiteX4" fmla="*/ 128812 w 225466"/>
                        <a:gd name="connsiteY4" fmla="*/ 1386412 h 2366656"/>
                        <a:gd name="connsiteX5" fmla="*/ 12814 w 225466"/>
                        <a:gd name="connsiteY5" fmla="*/ 2200938 h 2366656"/>
                        <a:gd name="connsiteX6" fmla="*/ 225466 w 225466"/>
                        <a:gd name="connsiteY6" fmla="*/ 2360426 h 2366656"/>
                        <a:gd name="connsiteX0" fmla="*/ 192902 w 299228"/>
                        <a:gd name="connsiteY0" fmla="*/ 0 h 2366656"/>
                        <a:gd name="connsiteX1" fmla="*/ 80016 w 299228"/>
                        <a:gd name="connsiteY1" fmla="*/ 132383 h 2366656"/>
                        <a:gd name="connsiteX2" fmla="*/ 119434 w 299228"/>
                        <a:gd name="connsiteY2" fmla="*/ 1014886 h 2366656"/>
                        <a:gd name="connsiteX3" fmla="*/ 1120 w 299228"/>
                        <a:gd name="connsiteY3" fmla="*/ 1121518 h 2366656"/>
                        <a:gd name="connsiteX4" fmla="*/ 202574 w 299228"/>
                        <a:gd name="connsiteY4" fmla="*/ 1386412 h 2366656"/>
                        <a:gd name="connsiteX5" fmla="*/ 86576 w 299228"/>
                        <a:gd name="connsiteY5" fmla="*/ 2200938 h 2366656"/>
                        <a:gd name="connsiteX6" fmla="*/ 299228 w 299228"/>
                        <a:gd name="connsiteY6" fmla="*/ 2360426 h 2366656"/>
                        <a:gd name="connsiteX0" fmla="*/ 192650 w 298976"/>
                        <a:gd name="connsiteY0" fmla="*/ 0 h 2366656"/>
                        <a:gd name="connsiteX1" fmla="*/ 79764 w 298976"/>
                        <a:gd name="connsiteY1" fmla="*/ 132383 h 2366656"/>
                        <a:gd name="connsiteX2" fmla="*/ 127496 w 298976"/>
                        <a:gd name="connsiteY2" fmla="*/ 874879 h 2366656"/>
                        <a:gd name="connsiteX3" fmla="*/ 868 w 298976"/>
                        <a:gd name="connsiteY3" fmla="*/ 1121518 h 2366656"/>
                        <a:gd name="connsiteX4" fmla="*/ 202322 w 298976"/>
                        <a:gd name="connsiteY4" fmla="*/ 1386412 h 2366656"/>
                        <a:gd name="connsiteX5" fmla="*/ 86324 w 298976"/>
                        <a:gd name="connsiteY5" fmla="*/ 2200938 h 2366656"/>
                        <a:gd name="connsiteX6" fmla="*/ 298976 w 298976"/>
                        <a:gd name="connsiteY6" fmla="*/ 2360426 h 2366656"/>
                        <a:gd name="connsiteX0" fmla="*/ 234040 w 340366"/>
                        <a:gd name="connsiteY0" fmla="*/ 0 h 2366656"/>
                        <a:gd name="connsiteX1" fmla="*/ 121154 w 340366"/>
                        <a:gd name="connsiteY1" fmla="*/ 132383 h 2366656"/>
                        <a:gd name="connsiteX2" fmla="*/ 168886 w 340366"/>
                        <a:gd name="connsiteY2" fmla="*/ 874879 h 2366656"/>
                        <a:gd name="connsiteX3" fmla="*/ 689 w 340366"/>
                        <a:gd name="connsiteY3" fmla="*/ 1146225 h 2366656"/>
                        <a:gd name="connsiteX4" fmla="*/ 243712 w 340366"/>
                        <a:gd name="connsiteY4" fmla="*/ 1386412 h 2366656"/>
                        <a:gd name="connsiteX5" fmla="*/ 127714 w 340366"/>
                        <a:gd name="connsiteY5" fmla="*/ 2200938 h 2366656"/>
                        <a:gd name="connsiteX6" fmla="*/ 340366 w 340366"/>
                        <a:gd name="connsiteY6" fmla="*/ 2360426 h 2366656"/>
                        <a:gd name="connsiteX0" fmla="*/ 241869 w 348195"/>
                        <a:gd name="connsiteY0" fmla="*/ 0 h 2366656"/>
                        <a:gd name="connsiteX1" fmla="*/ 128983 w 348195"/>
                        <a:gd name="connsiteY1" fmla="*/ 132383 h 2366656"/>
                        <a:gd name="connsiteX2" fmla="*/ 176715 w 348195"/>
                        <a:gd name="connsiteY2" fmla="*/ 874879 h 2366656"/>
                        <a:gd name="connsiteX3" fmla="*/ 66456 w 348195"/>
                        <a:gd name="connsiteY3" fmla="*/ 1066439 h 2366656"/>
                        <a:gd name="connsiteX4" fmla="*/ 8518 w 348195"/>
                        <a:gd name="connsiteY4" fmla="*/ 1146225 h 2366656"/>
                        <a:gd name="connsiteX5" fmla="*/ 251541 w 348195"/>
                        <a:gd name="connsiteY5" fmla="*/ 1386412 h 2366656"/>
                        <a:gd name="connsiteX6" fmla="*/ 135543 w 348195"/>
                        <a:gd name="connsiteY6" fmla="*/ 2200938 h 2366656"/>
                        <a:gd name="connsiteX7" fmla="*/ 348195 w 348195"/>
                        <a:gd name="connsiteY7" fmla="*/ 2360426 h 2366656"/>
                        <a:gd name="connsiteX0" fmla="*/ 237850 w 344176"/>
                        <a:gd name="connsiteY0" fmla="*/ 0 h 2366656"/>
                        <a:gd name="connsiteX1" fmla="*/ 124964 w 344176"/>
                        <a:gd name="connsiteY1" fmla="*/ 132383 h 2366656"/>
                        <a:gd name="connsiteX2" fmla="*/ 172696 w 344176"/>
                        <a:gd name="connsiteY2" fmla="*/ 874879 h 2366656"/>
                        <a:gd name="connsiteX3" fmla="*/ 95692 w 344176"/>
                        <a:gd name="connsiteY3" fmla="*/ 1091147 h 2366656"/>
                        <a:gd name="connsiteX4" fmla="*/ 4499 w 344176"/>
                        <a:gd name="connsiteY4" fmla="*/ 1146225 h 2366656"/>
                        <a:gd name="connsiteX5" fmla="*/ 247522 w 344176"/>
                        <a:gd name="connsiteY5" fmla="*/ 1386412 h 2366656"/>
                        <a:gd name="connsiteX6" fmla="*/ 131524 w 344176"/>
                        <a:gd name="connsiteY6" fmla="*/ 2200938 h 2366656"/>
                        <a:gd name="connsiteX7" fmla="*/ 344176 w 344176"/>
                        <a:gd name="connsiteY7" fmla="*/ 2360426 h 2366656"/>
                        <a:gd name="connsiteX0" fmla="*/ 233436 w 339762"/>
                        <a:gd name="connsiteY0" fmla="*/ 0 h 2366656"/>
                        <a:gd name="connsiteX1" fmla="*/ 120550 w 339762"/>
                        <a:gd name="connsiteY1" fmla="*/ 132383 h 2366656"/>
                        <a:gd name="connsiteX2" fmla="*/ 168282 w 339762"/>
                        <a:gd name="connsiteY2" fmla="*/ 874879 h 2366656"/>
                        <a:gd name="connsiteX3" fmla="*/ 91278 w 339762"/>
                        <a:gd name="connsiteY3" fmla="*/ 1091147 h 2366656"/>
                        <a:gd name="connsiteX4" fmla="*/ 85 w 339762"/>
                        <a:gd name="connsiteY4" fmla="*/ 1146225 h 2366656"/>
                        <a:gd name="connsiteX5" fmla="*/ 107907 w 339762"/>
                        <a:gd name="connsiteY5" fmla="*/ 1231154 h 2366656"/>
                        <a:gd name="connsiteX6" fmla="*/ 243108 w 339762"/>
                        <a:gd name="connsiteY6" fmla="*/ 1386412 h 2366656"/>
                        <a:gd name="connsiteX7" fmla="*/ 127110 w 339762"/>
                        <a:gd name="connsiteY7" fmla="*/ 2200938 h 2366656"/>
                        <a:gd name="connsiteX8" fmla="*/ 339762 w 339762"/>
                        <a:gd name="connsiteY8" fmla="*/ 2360426 h 2366656"/>
                        <a:gd name="connsiteX0" fmla="*/ 233436 w 339762"/>
                        <a:gd name="connsiteY0" fmla="*/ 0 h 2366656"/>
                        <a:gd name="connsiteX1" fmla="*/ 120550 w 339762"/>
                        <a:gd name="connsiteY1" fmla="*/ 132383 h 2366656"/>
                        <a:gd name="connsiteX2" fmla="*/ 168282 w 339762"/>
                        <a:gd name="connsiteY2" fmla="*/ 874879 h 2366656"/>
                        <a:gd name="connsiteX3" fmla="*/ 91278 w 339762"/>
                        <a:gd name="connsiteY3" fmla="*/ 1091147 h 2366656"/>
                        <a:gd name="connsiteX4" fmla="*/ 85 w 339762"/>
                        <a:gd name="connsiteY4" fmla="*/ 1146225 h 2366656"/>
                        <a:gd name="connsiteX5" fmla="*/ 107907 w 339762"/>
                        <a:gd name="connsiteY5" fmla="*/ 1165268 h 2366656"/>
                        <a:gd name="connsiteX6" fmla="*/ 243108 w 339762"/>
                        <a:gd name="connsiteY6" fmla="*/ 1386412 h 2366656"/>
                        <a:gd name="connsiteX7" fmla="*/ 127110 w 339762"/>
                        <a:gd name="connsiteY7" fmla="*/ 2200938 h 2366656"/>
                        <a:gd name="connsiteX8" fmla="*/ 339762 w 339762"/>
                        <a:gd name="connsiteY8" fmla="*/ 2360426 h 2366656"/>
                        <a:gd name="connsiteX0" fmla="*/ 233436 w 339762"/>
                        <a:gd name="connsiteY0" fmla="*/ 0 h 2366656"/>
                        <a:gd name="connsiteX1" fmla="*/ 120550 w 339762"/>
                        <a:gd name="connsiteY1" fmla="*/ 132383 h 2366656"/>
                        <a:gd name="connsiteX2" fmla="*/ 168282 w 339762"/>
                        <a:gd name="connsiteY2" fmla="*/ 874879 h 2366656"/>
                        <a:gd name="connsiteX3" fmla="*/ 91278 w 339762"/>
                        <a:gd name="connsiteY3" fmla="*/ 1091147 h 2366656"/>
                        <a:gd name="connsiteX4" fmla="*/ 85 w 339762"/>
                        <a:gd name="connsiteY4" fmla="*/ 1146225 h 2366656"/>
                        <a:gd name="connsiteX5" fmla="*/ 107907 w 339762"/>
                        <a:gd name="connsiteY5" fmla="*/ 1165268 h 2366656"/>
                        <a:gd name="connsiteX6" fmla="*/ 193224 w 339762"/>
                        <a:gd name="connsiteY6" fmla="*/ 1435826 h 2366656"/>
                        <a:gd name="connsiteX7" fmla="*/ 127110 w 339762"/>
                        <a:gd name="connsiteY7" fmla="*/ 2200938 h 2366656"/>
                        <a:gd name="connsiteX8" fmla="*/ 339762 w 339762"/>
                        <a:gd name="connsiteY8" fmla="*/ 2360426 h 2366656"/>
                        <a:gd name="connsiteX0" fmla="*/ 233436 w 339762"/>
                        <a:gd name="connsiteY0" fmla="*/ 0 h 2366656"/>
                        <a:gd name="connsiteX1" fmla="*/ 120550 w 339762"/>
                        <a:gd name="connsiteY1" fmla="*/ 132383 h 2366656"/>
                        <a:gd name="connsiteX2" fmla="*/ 168282 w 339762"/>
                        <a:gd name="connsiteY2" fmla="*/ 874879 h 2366656"/>
                        <a:gd name="connsiteX3" fmla="*/ 91278 w 339762"/>
                        <a:gd name="connsiteY3" fmla="*/ 1091147 h 2366656"/>
                        <a:gd name="connsiteX4" fmla="*/ 85 w 339762"/>
                        <a:gd name="connsiteY4" fmla="*/ 1146225 h 2366656"/>
                        <a:gd name="connsiteX5" fmla="*/ 107907 w 339762"/>
                        <a:gd name="connsiteY5" fmla="*/ 1165268 h 2366656"/>
                        <a:gd name="connsiteX6" fmla="*/ 193224 w 339762"/>
                        <a:gd name="connsiteY6" fmla="*/ 1435826 h 2366656"/>
                        <a:gd name="connsiteX7" fmla="*/ 127110 w 339762"/>
                        <a:gd name="connsiteY7" fmla="*/ 2200938 h 2366656"/>
                        <a:gd name="connsiteX8" fmla="*/ 339762 w 339762"/>
                        <a:gd name="connsiteY8" fmla="*/ 2360426 h 2366656"/>
                        <a:gd name="connsiteX0" fmla="*/ 291632 w 339762"/>
                        <a:gd name="connsiteY0" fmla="*/ 0 h 2556079"/>
                        <a:gd name="connsiteX1" fmla="*/ 120550 w 339762"/>
                        <a:gd name="connsiteY1" fmla="*/ 321806 h 2556079"/>
                        <a:gd name="connsiteX2" fmla="*/ 168282 w 339762"/>
                        <a:gd name="connsiteY2" fmla="*/ 1064302 h 2556079"/>
                        <a:gd name="connsiteX3" fmla="*/ 91278 w 339762"/>
                        <a:gd name="connsiteY3" fmla="*/ 1280570 h 2556079"/>
                        <a:gd name="connsiteX4" fmla="*/ 85 w 339762"/>
                        <a:gd name="connsiteY4" fmla="*/ 1335648 h 2556079"/>
                        <a:gd name="connsiteX5" fmla="*/ 107907 w 339762"/>
                        <a:gd name="connsiteY5" fmla="*/ 1354691 h 2556079"/>
                        <a:gd name="connsiteX6" fmla="*/ 193224 w 339762"/>
                        <a:gd name="connsiteY6" fmla="*/ 1625249 h 2556079"/>
                        <a:gd name="connsiteX7" fmla="*/ 127110 w 339762"/>
                        <a:gd name="connsiteY7" fmla="*/ 2390361 h 2556079"/>
                        <a:gd name="connsiteX8" fmla="*/ 339762 w 339762"/>
                        <a:gd name="connsiteY8" fmla="*/ 2549849 h 25560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39762" h="2556079">
                          <a:moveTo>
                            <a:pt x="291632" y="0"/>
                          </a:moveTo>
                          <a:cubicBezTo>
                            <a:pt x="164173" y="62080"/>
                            <a:pt x="141108" y="144422"/>
                            <a:pt x="120550" y="321806"/>
                          </a:cubicBezTo>
                          <a:cubicBezTo>
                            <a:pt x="99992" y="499190"/>
                            <a:pt x="173161" y="904508"/>
                            <a:pt x="168282" y="1064302"/>
                          </a:cubicBezTo>
                          <a:cubicBezTo>
                            <a:pt x="163403" y="1224096"/>
                            <a:pt x="119311" y="1235346"/>
                            <a:pt x="91278" y="1280570"/>
                          </a:cubicBezTo>
                          <a:cubicBezTo>
                            <a:pt x="63245" y="1325794"/>
                            <a:pt x="-2686" y="1323295"/>
                            <a:pt x="85" y="1335648"/>
                          </a:cubicBezTo>
                          <a:cubicBezTo>
                            <a:pt x="2856" y="1348001"/>
                            <a:pt x="67403" y="1314660"/>
                            <a:pt x="107907" y="1354691"/>
                          </a:cubicBezTo>
                          <a:cubicBezTo>
                            <a:pt x="148411" y="1394722"/>
                            <a:pt x="190024" y="1452637"/>
                            <a:pt x="193224" y="1625249"/>
                          </a:cubicBezTo>
                          <a:cubicBezTo>
                            <a:pt x="196425" y="1797861"/>
                            <a:pt x="104073" y="2206063"/>
                            <a:pt x="127110" y="2390361"/>
                          </a:cubicBezTo>
                          <a:cubicBezTo>
                            <a:pt x="150147" y="2574659"/>
                            <a:pt x="244954" y="2562254"/>
                            <a:pt x="339762" y="2549849"/>
                          </a:cubicBezTo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  <p:sp>
        <p:nvSpPr>
          <p:cNvPr id="15" name="Down Arrow 14">
            <a:extLst>
              <a:ext uri="{FF2B5EF4-FFF2-40B4-BE49-F238E27FC236}">
                <a16:creationId xmlns:a16="http://schemas.microsoft.com/office/drawing/2014/main" id="{45E65E51-F8B3-7E17-801E-8D534F1645C6}"/>
              </a:ext>
            </a:extLst>
          </p:cNvPr>
          <p:cNvSpPr/>
          <p:nvPr/>
        </p:nvSpPr>
        <p:spPr>
          <a:xfrm>
            <a:off x="2301400" y="3587481"/>
            <a:ext cx="301546" cy="838468"/>
          </a:xfrm>
          <a:prstGeom prst="downArrow">
            <a:avLst/>
          </a:prstGeom>
          <a:solidFill>
            <a:srgbClr val="E0F8FD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99803E1F-7463-E7CD-B226-F83E19912778}"/>
              </a:ext>
            </a:extLst>
          </p:cNvPr>
          <p:cNvSpPr txBox="1">
            <a:spLocks/>
          </p:cNvSpPr>
          <p:nvPr/>
        </p:nvSpPr>
        <p:spPr>
          <a:xfrm>
            <a:off x="714757" y="777903"/>
            <a:ext cx="4551548" cy="674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u="sng" dirty="0">
                <a:highlight>
                  <a:srgbClr val="E0F8FD"/>
                </a:highlight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Do heavier scalars decouple?</a:t>
            </a:r>
            <a:endParaRPr lang="en-DE" sz="2800" u="sng" dirty="0">
              <a:highlight>
                <a:srgbClr val="E0F8FD"/>
              </a:highlight>
              <a:latin typeface="Modern Love Caps" panose="020F0502020204030204" pitchFamily="34" charset="0"/>
              <a:ea typeface="Tahoma" panose="020B0604030504040204" pitchFamily="34" charset="0"/>
              <a:cs typeface="Modern Love Caps" panose="020F050202020403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666BA04-458D-3F90-21C6-7B3A0B74827D}"/>
              </a:ext>
            </a:extLst>
          </p:cNvPr>
          <p:cNvSpPr txBox="1">
            <a:spLocks/>
          </p:cNvSpPr>
          <p:nvPr/>
        </p:nvSpPr>
        <p:spPr>
          <a:xfrm>
            <a:off x="1730564" y="4750307"/>
            <a:ext cx="2519934" cy="674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highlight>
                  <a:srgbClr val="E0F8FD"/>
                </a:highlight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Enter loop corrections</a:t>
            </a:r>
            <a:endParaRPr lang="en-DE" sz="2400" dirty="0">
              <a:highlight>
                <a:srgbClr val="E0F8FD"/>
              </a:highlight>
              <a:latin typeface="Modern Love Caps" panose="020F0502020204030204" pitchFamily="34" charset="0"/>
              <a:ea typeface="Tahoma" panose="020B0604030504040204" pitchFamily="34" charset="0"/>
              <a:cs typeface="Modern Love Caps" panose="020F050202020403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D6B08271-224E-1066-840C-E4EA663E44DD}"/>
              </a:ext>
            </a:extLst>
          </p:cNvPr>
          <p:cNvSpPr txBox="1">
            <a:spLocks/>
          </p:cNvSpPr>
          <p:nvPr/>
        </p:nvSpPr>
        <p:spPr>
          <a:xfrm>
            <a:off x="6096000" y="561021"/>
            <a:ext cx="5812711" cy="110874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u="sng" dirty="0">
                <a:highlight>
                  <a:srgbClr val="E0F8FD"/>
                </a:highlight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In w</a:t>
            </a:r>
            <a:r>
              <a:rPr lang="en-DE" sz="2800" u="sng" dirty="0">
                <a:highlight>
                  <a:srgbClr val="E0F8FD"/>
                </a:highlight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hich direction ews breaking occurs?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BF60496-9196-7A8A-AAD9-0D4494937D79}"/>
              </a:ext>
            </a:extLst>
          </p:cNvPr>
          <p:cNvCxnSpPr>
            <a:cxnSpLocks/>
          </p:cNvCxnSpPr>
          <p:nvPr/>
        </p:nvCxnSpPr>
        <p:spPr>
          <a:xfrm>
            <a:off x="7833494" y="1980323"/>
            <a:ext cx="0" cy="990689"/>
          </a:xfrm>
          <a:prstGeom prst="straightConnector1">
            <a:avLst/>
          </a:prstGeom>
          <a:ln w="762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1">
            <a:extLst>
              <a:ext uri="{FF2B5EF4-FFF2-40B4-BE49-F238E27FC236}">
                <a16:creationId xmlns:a16="http://schemas.microsoft.com/office/drawing/2014/main" id="{6F6BA427-D7A2-C7D3-D29C-DE3D6565BEF8}"/>
              </a:ext>
            </a:extLst>
          </p:cNvPr>
          <p:cNvSpPr txBox="1">
            <a:spLocks/>
          </p:cNvSpPr>
          <p:nvPr/>
        </p:nvSpPr>
        <p:spPr>
          <a:xfrm>
            <a:off x="5784072" y="4341049"/>
            <a:ext cx="5927283" cy="72572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DE" sz="2400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EW vacuum aligns with the lighter state,</a:t>
            </a:r>
            <a:r>
              <a:rPr lang="en-DE" sz="2400" b="1" i="1" dirty="0">
                <a:latin typeface="Times" pitchFamily="2" charset="0"/>
                <a:ea typeface="Tahoma" panose="020B0604030504040204" pitchFamily="34" charset="0"/>
                <a:cs typeface="Modern Love Caps" panose="020F0502020204030204" pitchFamily="34" charset="0"/>
              </a:rPr>
              <a:t>h</a:t>
            </a:r>
            <a:r>
              <a:rPr lang="en-DE" sz="2400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624FD06-1C2D-8FED-162F-E87BB300B3FE}"/>
                  </a:ext>
                </a:extLst>
              </p:cNvPr>
              <p:cNvSpPr txBox="1"/>
              <p:nvPr/>
            </p:nvSpPr>
            <p:spPr>
              <a:xfrm>
                <a:off x="6184275" y="1580213"/>
                <a:ext cx="524598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𝑆𝑀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2000" b="0" i="0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𝛼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DE" sz="2000" dirty="0">
                  <a:latin typeface="Modern Love" pitchFamily="82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624FD06-1C2D-8FED-162F-E87BB300B3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275" y="1580213"/>
                <a:ext cx="5245985" cy="400110"/>
              </a:xfrm>
              <a:prstGeom prst="rect">
                <a:avLst/>
              </a:prstGeom>
              <a:blipFill>
                <a:blip r:embed="rId7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D71BFD3-A4ED-8B4D-83AA-06BFD6862039}"/>
                  </a:ext>
                </a:extLst>
              </p:cNvPr>
              <p:cNvSpPr txBox="1"/>
              <p:nvPr/>
            </p:nvSpPr>
            <p:spPr>
              <a:xfrm>
                <a:off x="6552966" y="3050740"/>
                <a:ext cx="25808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DE" sz="2400" dirty="0">
                    <a:latin typeface="Times" pitchFamily="2" charset="0"/>
                  </a:rPr>
                  <a:t> </a:t>
                </a:r>
                <a:r>
                  <a:rPr lang="en-DE" sz="2400" dirty="0">
                    <a:latin typeface="Modern Love Caps" pitchFamily="82" charset="0"/>
                  </a:rPr>
                  <a:t>if</a:t>
                </a:r>
                <a:r>
                  <a:rPr lang="en-DE" sz="2400" dirty="0">
                    <a:latin typeface="Times" pitchFamily="2" charset="0"/>
                  </a:rPr>
                  <a:t> cos</a:t>
                </a:r>
                <a:r>
                  <a:rPr lang="en-DE" sz="2400" i="1" dirty="0">
                    <a:latin typeface="Times" pitchFamily="2" charset="0"/>
                  </a:rPr>
                  <a:t> </a:t>
                </a:r>
                <a:r>
                  <a:rPr lang="en-DE" sz="2400" dirty="0">
                    <a:latin typeface="Times" pitchFamily="2" charset="0"/>
                  </a:rPr>
                  <a:t>(</a:t>
                </a:r>
                <a:r>
                  <a:rPr lang="el-GR" sz="2400" i="1" dirty="0">
                    <a:latin typeface="Times" pitchFamily="2" charset="0"/>
                  </a:rPr>
                  <a:t>β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:r>
                  <a:rPr lang="el-GR" sz="2400" i="1" dirty="0">
                    <a:latin typeface="Times" pitchFamily="2" charset="0"/>
                  </a:rPr>
                  <a:t>-</a:t>
                </a:r>
                <a:r>
                  <a:rPr lang="en-US" sz="2400" i="1" dirty="0">
                    <a:latin typeface="Times" pitchFamily="2" charset="0"/>
                  </a:rPr>
                  <a:t> </a:t>
                </a:r>
                <a:r>
                  <a:rPr lang="el-GR" sz="2400" i="1" dirty="0">
                    <a:latin typeface="Times" pitchFamily="2" charset="0"/>
                  </a:rPr>
                  <a:t>α</a:t>
                </a:r>
                <a:r>
                  <a:rPr lang="en-DE" sz="2400" dirty="0">
                    <a:latin typeface="Times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→0</m:t>
                    </m:r>
                  </m:oMath>
                </a14:m>
                <a:endParaRPr lang="en-DE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D71BFD3-A4ED-8B4D-83AA-06BFD6862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966" y="3050740"/>
                <a:ext cx="2580872" cy="461665"/>
              </a:xfrm>
              <a:prstGeom prst="rect">
                <a:avLst/>
              </a:prstGeom>
              <a:blipFill>
                <a:blip r:embed="rId8"/>
                <a:stretch>
                  <a:fillRect l="-980" t="-16216" b="-324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A614213-8CBC-9F3E-1D33-7394DF1D5CC9}"/>
                  </a:ext>
                </a:extLst>
              </p:cNvPr>
              <p:cNvSpPr txBox="1"/>
              <p:nvPr/>
            </p:nvSpPr>
            <p:spPr>
              <a:xfrm>
                <a:off x="6894186" y="5171927"/>
                <a:ext cx="1245289" cy="461665"/>
              </a:xfrm>
              <a:prstGeom prst="rect">
                <a:avLst/>
              </a:prstGeom>
              <a:solidFill>
                <a:srgbClr val="E0F8FD"/>
              </a:solidFill>
            </p:spPr>
            <p:txBody>
              <a:bodyPr wrap="square">
                <a:spAutoFit/>
              </a:bodyPr>
              <a:lstStyle/>
              <a:p>
                <a:r>
                  <a:rPr lang="en-DE" sz="2400" i="1" dirty="0">
                    <a:latin typeface="Times" pitchFamily="2" charset="0"/>
                    <a:ea typeface="Tahoma" panose="020B0604030504040204" pitchFamily="34" charset="0"/>
                    <a:cs typeface="Modern Love Caps" panose="020F0502020204030204" pitchFamily="34" charset="0"/>
                  </a:rPr>
                  <a:t>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DE" sz="2400" i="1" dirty="0">
                    <a:latin typeface="Times" pitchFamily="2" charset="0"/>
                  </a:rPr>
                  <a:t> h</a:t>
                </a:r>
                <a:r>
                  <a:rPr lang="en-DE" sz="2400" i="1" baseline="-25000" dirty="0">
                    <a:latin typeface="Times" pitchFamily="2" charset="0"/>
                  </a:rPr>
                  <a:t>125</a:t>
                </a:r>
                <a:endParaRPr lang="en-DE" sz="2400" i="1" dirty="0">
                  <a:latin typeface="Times" pitchFamily="2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A614213-8CBC-9F3E-1D33-7394DF1D5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186" y="5171927"/>
                <a:ext cx="1245289" cy="461665"/>
              </a:xfrm>
              <a:prstGeom prst="rect">
                <a:avLst/>
              </a:prstGeom>
              <a:blipFill>
                <a:blip r:embed="rId9"/>
                <a:stretch>
                  <a:fillRect l="-7071" t="-10811" b="-29730"/>
                </a:stretch>
              </a:blipFill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itle 1">
            <a:extLst>
              <a:ext uri="{FF2B5EF4-FFF2-40B4-BE49-F238E27FC236}">
                <a16:creationId xmlns:a16="http://schemas.microsoft.com/office/drawing/2014/main" id="{6AFF0FC3-5CAC-6EA6-E0CA-5C175DC238CA}"/>
              </a:ext>
            </a:extLst>
          </p:cNvPr>
          <p:cNvSpPr txBox="1">
            <a:spLocks/>
          </p:cNvSpPr>
          <p:nvPr/>
        </p:nvSpPr>
        <p:spPr>
          <a:xfrm>
            <a:off x="8412259" y="5087794"/>
            <a:ext cx="2058482" cy="86048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S</a:t>
            </a:r>
            <a:r>
              <a:rPr lang="en-DE" sz="2000" dirty="0">
                <a:latin typeface="Modern Love Caps" panose="020F0502020204030204" pitchFamily="34" charset="0"/>
                <a:ea typeface="Tahoma" panose="020B0604030504040204" pitchFamily="34" charset="0"/>
                <a:cs typeface="Modern Love Caps" panose="020F0502020204030204" pitchFamily="34" charset="0"/>
              </a:rPr>
              <a:t>m-like couplings at tree-level </a:t>
            </a:r>
          </a:p>
        </p:txBody>
      </p:sp>
      <p:sp>
        <p:nvSpPr>
          <p:cNvPr id="30" name="Slide Number Placeholder 29">
            <a:extLst>
              <a:ext uri="{FF2B5EF4-FFF2-40B4-BE49-F238E27FC236}">
                <a16:creationId xmlns:a16="http://schemas.microsoft.com/office/drawing/2014/main" id="{34852FD1-11CA-C653-D6FE-1206C7BD3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11229-0397-4141-8919-2B5217029855}" type="slidenum">
              <a:rPr lang="en-DE" smtClean="0"/>
              <a:t>9</a:t>
            </a:fld>
            <a:endParaRPr lang="en-DE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85D744-8D33-2FDE-4A18-35B00770A47E}"/>
              </a:ext>
            </a:extLst>
          </p:cNvPr>
          <p:cNvGrpSpPr/>
          <p:nvPr/>
        </p:nvGrpSpPr>
        <p:grpSpPr>
          <a:xfrm>
            <a:off x="38637" y="6441275"/>
            <a:ext cx="10998558" cy="362580"/>
            <a:chOff x="38637" y="6441275"/>
            <a:chExt cx="10524900" cy="36258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6295EE-41C9-8C27-3B3E-E188AB38C815}"/>
                </a:ext>
              </a:extLst>
            </p:cNvPr>
            <p:cNvSpPr txBox="1"/>
            <p:nvPr/>
          </p:nvSpPr>
          <p:spPr>
            <a:xfrm>
              <a:off x="38637" y="6496078"/>
              <a:ext cx="368335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Herbstschule HEP 2026 </a:t>
              </a:r>
              <a:endParaRPr lang="en-DE" sz="12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3C3868-B3EB-A634-71AA-263041D1E37E}"/>
                </a:ext>
              </a:extLst>
            </p:cNvPr>
            <p:cNvSpPr/>
            <p:nvPr/>
          </p:nvSpPr>
          <p:spPr>
            <a:xfrm>
              <a:off x="2936384" y="6441275"/>
              <a:ext cx="7627153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7DADA1C-0745-E735-74EA-DD2A34569B69}"/>
                </a:ext>
              </a:extLst>
            </p:cNvPr>
            <p:cNvSpPr/>
            <p:nvPr/>
          </p:nvSpPr>
          <p:spPr>
            <a:xfrm>
              <a:off x="38637" y="6448439"/>
              <a:ext cx="865031" cy="341290"/>
            </a:xfrm>
            <a:prstGeom prst="rect">
              <a:avLst/>
            </a:prstGeom>
            <a:solidFill>
              <a:srgbClr val="E0F8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4890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2748</TotalTime>
  <Words>2260</Words>
  <Application>Microsoft Macintosh PowerPoint</Application>
  <PresentationFormat>Widescreen</PresentationFormat>
  <Paragraphs>278</Paragraphs>
  <Slides>33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9" baseType="lpstr">
      <vt:lpstr>Aptos</vt:lpstr>
      <vt:lpstr>Aptos Display</vt:lpstr>
      <vt:lpstr>Arial</vt:lpstr>
      <vt:lpstr>Calibri</vt:lpstr>
      <vt:lpstr>Cambria</vt:lpstr>
      <vt:lpstr>Cambria Math</vt:lpstr>
      <vt:lpstr>CMMI8</vt:lpstr>
      <vt:lpstr>Marker Felt Thin</vt:lpstr>
      <vt:lpstr>Modern Love</vt:lpstr>
      <vt:lpstr>Modern Love Caps</vt:lpstr>
      <vt:lpstr>Palatino</vt:lpstr>
      <vt:lpstr>TeXGyreTermesX</vt:lpstr>
      <vt:lpstr>Times</vt:lpstr>
      <vt:lpstr>Times New Roman</vt:lpstr>
      <vt:lpstr>Wingdings</vt:lpstr>
      <vt:lpstr>Office Theme</vt:lpstr>
      <vt:lpstr>Probing Features of a Strong First-Order Electroweak  Phase Transition in correlation to the Alignment Limit in the  Two-Higgs-Doublet Model of Type-I </vt:lpstr>
      <vt:lpstr>Probing Features of a Strong First-Order Electroweak  Phase Transition in correlation to the Alignment Limit in the  Two-Higgs-Doublet Model of Type-I </vt:lpstr>
      <vt:lpstr>Outline</vt:lpstr>
      <vt:lpstr>2012</vt:lpstr>
      <vt:lpstr>The Premise of interest</vt:lpstr>
      <vt:lpstr>PowerPoint Presentation</vt:lpstr>
      <vt:lpstr>PowerPoint Presentation</vt:lpstr>
      <vt:lpstr>PowerPoint Presentation</vt:lpstr>
      <vt:lpstr>PowerPoint Presentation</vt:lpstr>
      <vt:lpstr>Thermal Evolution of vacuum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Backup slides</vt:lpstr>
      <vt:lpstr>2HDM</vt:lpstr>
      <vt:lpstr>PowerPoint Presentation</vt:lpstr>
      <vt:lpstr>Thermal field formalism</vt:lpstr>
      <vt:lpstr>1-loop coleman-weineberg potential</vt:lpstr>
      <vt:lpstr>Daisy ring resummations</vt:lpstr>
      <vt:lpstr>PowerPoint Presentation</vt:lpstr>
      <vt:lpstr>PowerPoint Presentation</vt:lpstr>
      <vt:lpstr>PowerPoint Presentation</vt:lpstr>
      <vt:lpstr>Λcdm and ew baryogenesis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Debankana Nath</dc:creator>
  <cp:lastModifiedBy>Debankana Nath</cp:lastModifiedBy>
  <cp:revision>52</cp:revision>
  <dcterms:created xsi:type="dcterms:W3CDTF">2026-08-17T14:04:12Z</dcterms:created>
  <dcterms:modified xsi:type="dcterms:W3CDTF">2026-09-02T18:54:21Z</dcterms:modified>
</cp:coreProperties>
</file>