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1114" r:id="rId3"/>
    <p:sldId id="1132" r:id="rId4"/>
    <p:sldId id="1134" r:id="rId5"/>
    <p:sldId id="1140" r:id="rId6"/>
    <p:sldId id="1135" r:id="rId7"/>
    <p:sldId id="1141" r:id="rId8"/>
    <p:sldId id="1124" r:id="rId9"/>
    <p:sldId id="1137" r:id="rId10"/>
    <p:sldId id="1142" r:id="rId11"/>
    <p:sldId id="1126" r:id="rId12"/>
    <p:sldId id="1128" r:id="rId13"/>
    <p:sldId id="1129" r:id="rId14"/>
    <p:sldId id="1138" r:id="rId15"/>
    <p:sldId id="1131" r:id="rId16"/>
    <p:sldId id="1139" r:id="rId17"/>
    <p:sldId id="1108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8631"/>
    <a:srgbClr val="82B366"/>
    <a:srgbClr val="D6B656"/>
    <a:srgbClr val="9673A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E49D2-522C-4B3A-AF28-502877E1D0D0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830F1-14B6-47CF-ACC5-DCFF990E93F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07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6277-280B-07A2-DDE3-F2FBE13E3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3EA212-450C-ACFC-A0C6-482814545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A8FD01-8ECE-43F6-6789-B34F8C8F5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B32AB-0DD1-DE67-AED3-7EC24A402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15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04660-068C-E183-7E25-13F17E28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FD5E0-90F8-0BA1-6932-0444CE4C2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98E15A-D7B5-7762-ADCC-16C75C4A1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041D3-EAD4-74D9-ABFF-3C23E73CC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2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B5C2D-87E5-616C-3547-21BCDC8F7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6F5101-2E2B-B289-2A02-C15727606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072053-8A08-097B-FC66-9F7F59DDF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</a:t>
            </a:r>
          </a:p>
          <a:p>
            <a:r>
              <a:rPr lang="en-US" dirty="0"/>
              <a:t> - Redo Video with Clean GT DHM Data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4B6F9-61CD-85CD-34CE-606BD1A1A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30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Animation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874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F377-B959-1F8B-81C0-7E74754F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73B58-2114-0963-0683-A388F840C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6512B-F0DB-B67E-DD7E-20BD3E54F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Animation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21B4D-5859-5C9A-083C-5A73F8758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47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Animation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594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631C5-33CD-EF93-8055-9FF7D1610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90507-BC0C-E998-71BF-DCC25DD5A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C00BA4-AB3A-FDAA-1278-2B0C439D5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Animation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54500-9BAE-B984-B4F2-73BFDF4437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144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386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A1762-FD1E-C428-7E0A-8CD7179E5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647681-D3DA-9FAA-A391-D3F5C6772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7A76F-0AAE-34B2-8111-EB2A93C36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58300-9BCC-2D19-A632-7F1985FB0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90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mailto:ivo.Ihrke@uni-siegen.d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 userDrawn="1"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 userDrawn="1"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69" name="Rectangle 56"/>
          <p:cNvSpPr/>
          <p:nvPr userDrawn="1"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0" name="Rectangle 87"/>
          <p:cNvSpPr/>
          <p:nvPr userDrawn="1"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1" name="Rectangle 88"/>
          <p:cNvSpPr/>
          <p:nvPr userDrawn="1"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2" name="Rectangle 89"/>
          <p:cNvSpPr/>
          <p:nvPr userDrawn="1"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3" name="Rectangle 90"/>
          <p:cNvSpPr/>
          <p:nvPr userDrawn="1"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4" name="Rectangle 91"/>
          <p:cNvSpPr/>
          <p:nvPr userDrawn="1"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5" name="Rectangle 92"/>
          <p:cNvSpPr/>
          <p:nvPr userDrawn="1"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6" name="Rectangle 93"/>
          <p:cNvSpPr/>
          <p:nvPr userDrawn="1"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7" name="Rectangle 94"/>
          <p:cNvSpPr/>
          <p:nvPr userDrawn="1"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8" name="Rectangle 95"/>
          <p:cNvSpPr/>
          <p:nvPr userDrawn="1"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9" name="Rectangle 96"/>
          <p:cNvSpPr/>
          <p:nvPr userDrawn="1"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0" name="Rectangle 97"/>
          <p:cNvSpPr/>
          <p:nvPr userDrawn="1"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1" name="Rectangle 98"/>
          <p:cNvSpPr/>
          <p:nvPr userDrawn="1"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2" name="Rectangle 99"/>
          <p:cNvSpPr/>
          <p:nvPr userDrawn="1"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3" name="Rectangle 100"/>
          <p:cNvSpPr/>
          <p:nvPr userDrawn="1"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4" name="Rectangle 101"/>
          <p:cNvSpPr/>
          <p:nvPr userDrawn="1"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5" name="Rectangle 102"/>
          <p:cNvSpPr/>
          <p:nvPr userDrawn="1"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6" name="Rectangle 103"/>
          <p:cNvSpPr/>
          <p:nvPr userDrawn="1"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7" name="Rectangle 104"/>
          <p:cNvSpPr/>
          <p:nvPr userDrawn="1"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8" name="Rectangle 105"/>
          <p:cNvSpPr/>
          <p:nvPr userDrawn="1"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9" name="Rectangle 106"/>
          <p:cNvSpPr/>
          <p:nvPr userDrawn="1"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0" name="Rectangle 148"/>
          <p:cNvSpPr/>
          <p:nvPr userDrawn="1"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1" name="Rectangle 323"/>
          <p:cNvSpPr/>
          <p:nvPr userDrawn="1"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2" name="Rectangle 324"/>
          <p:cNvSpPr/>
          <p:nvPr userDrawn="1"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3" name="Rectangle 325"/>
          <p:cNvSpPr/>
          <p:nvPr userDrawn="1"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4" name="Rectangle 326"/>
          <p:cNvSpPr/>
          <p:nvPr userDrawn="1"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5" name="Rectangle 371"/>
          <p:cNvSpPr/>
          <p:nvPr userDrawn="1"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6" name="Rectangle 373"/>
          <p:cNvSpPr/>
          <p:nvPr userDrawn="1"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7" name="Rectangle 375"/>
          <p:cNvSpPr/>
          <p:nvPr userDrawn="1"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8" name="Rectangle 376"/>
          <p:cNvSpPr/>
          <p:nvPr userDrawn="1"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9" name="Rectangle 377"/>
          <p:cNvSpPr/>
          <p:nvPr userDrawn="1"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0" name="Rectangle 378"/>
          <p:cNvSpPr/>
          <p:nvPr userDrawn="1"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1" name="Rectangle 138"/>
          <p:cNvSpPr/>
          <p:nvPr userDrawn="1"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2" name="Rectangle 139"/>
          <p:cNvSpPr/>
          <p:nvPr userDrawn="1"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3" name="Rectangle 140"/>
          <p:cNvSpPr/>
          <p:nvPr userDrawn="1"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4" name="Rectangle 141"/>
          <p:cNvSpPr/>
          <p:nvPr userDrawn="1"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5" name="Rectangle 142"/>
          <p:cNvSpPr/>
          <p:nvPr userDrawn="1"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6" name="Rectangle 372"/>
          <p:cNvSpPr/>
          <p:nvPr userDrawn="1"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7" name="Rectangle 374"/>
          <p:cNvSpPr/>
          <p:nvPr userDrawn="1"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8" name="Teardrop 3"/>
          <p:cNvSpPr/>
          <p:nvPr userDrawn="1"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9" name="Oval 1608"/>
          <p:cNvSpPr/>
          <p:nvPr userDrawn="1"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0" name="Teardrop 3"/>
          <p:cNvSpPr/>
          <p:nvPr userDrawn="1"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1" name="Oval 1610"/>
          <p:cNvSpPr/>
          <p:nvPr userDrawn="1"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2" name="Teardrop 3"/>
          <p:cNvSpPr/>
          <p:nvPr userDrawn="1"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3" name="Teardrop 3"/>
          <p:cNvSpPr/>
          <p:nvPr userDrawn="1"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4" name="Teardrop 3"/>
          <p:cNvSpPr/>
          <p:nvPr userDrawn="1"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5" name="Teardrop 3"/>
          <p:cNvSpPr/>
          <p:nvPr userDrawn="1"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6" name="Teardrop 3"/>
          <p:cNvSpPr/>
          <p:nvPr userDrawn="1"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7" name="Teardrop 3"/>
          <p:cNvSpPr/>
          <p:nvPr userDrawn="1"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8" name="Oval 1617"/>
          <p:cNvSpPr/>
          <p:nvPr userDrawn="1"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9" name="Oval 1618"/>
          <p:cNvSpPr/>
          <p:nvPr userDrawn="1"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0" name="Oval 1619"/>
          <p:cNvSpPr/>
          <p:nvPr userDrawn="1"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1" name="Oval 1620"/>
          <p:cNvSpPr/>
          <p:nvPr userDrawn="1"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2" name="Oval 1621"/>
          <p:cNvSpPr/>
          <p:nvPr userDrawn="1"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3" name="Oval 1622"/>
          <p:cNvSpPr/>
          <p:nvPr userDrawn="1"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4" name="Oval 1623"/>
          <p:cNvSpPr/>
          <p:nvPr userDrawn="1"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5" name="Teardrop 3"/>
          <p:cNvSpPr/>
          <p:nvPr userDrawn="1"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6" name="Oval 1625"/>
          <p:cNvSpPr/>
          <p:nvPr userDrawn="1"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7" name="Teardrop 3"/>
          <p:cNvSpPr/>
          <p:nvPr userDrawn="1"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8" name="Oval 1627"/>
          <p:cNvSpPr/>
          <p:nvPr userDrawn="1"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9" name="Teardrop 3"/>
          <p:cNvSpPr/>
          <p:nvPr userDrawn="1"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0" name="Oval 1629"/>
          <p:cNvSpPr/>
          <p:nvPr userDrawn="1"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1" name="Teardrop 3"/>
          <p:cNvSpPr/>
          <p:nvPr userDrawn="1"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2" name="Oval 1631"/>
          <p:cNvSpPr/>
          <p:nvPr userDrawn="1"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3" name="Teardrop 3"/>
          <p:cNvSpPr/>
          <p:nvPr userDrawn="1"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4" name="Teardrop 3"/>
          <p:cNvSpPr/>
          <p:nvPr userDrawn="1"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5" name="Oval 1634"/>
          <p:cNvSpPr/>
          <p:nvPr userDrawn="1"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6" name="Teardrop 3"/>
          <p:cNvSpPr/>
          <p:nvPr userDrawn="1"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7" name="Oval 1636"/>
          <p:cNvSpPr/>
          <p:nvPr userDrawn="1"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8" name="Oval 167"/>
          <p:cNvSpPr/>
          <p:nvPr userDrawn="1"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9" name="Oval 1638"/>
          <p:cNvSpPr/>
          <p:nvPr userDrawn="1"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0" name="Oval 1639"/>
          <p:cNvSpPr/>
          <p:nvPr userDrawn="1"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1" name="Oval 1640"/>
          <p:cNvSpPr/>
          <p:nvPr userDrawn="1"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2" name="Oval 1641"/>
          <p:cNvSpPr/>
          <p:nvPr userDrawn="1"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3" name="Oval 1642"/>
          <p:cNvSpPr/>
          <p:nvPr userDrawn="1"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4" name="Oval 1643"/>
          <p:cNvSpPr/>
          <p:nvPr userDrawn="1"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5" name="Oval 1644"/>
          <p:cNvSpPr/>
          <p:nvPr userDrawn="1"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6" name="Oval 1645"/>
          <p:cNvSpPr/>
          <p:nvPr userDrawn="1"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7" name="Oval 1646"/>
          <p:cNvSpPr/>
          <p:nvPr userDrawn="1"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8" name="Oval 1647"/>
          <p:cNvSpPr/>
          <p:nvPr userDrawn="1"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9" name="Oval 1648"/>
          <p:cNvSpPr/>
          <p:nvPr userDrawn="1"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0" name="Oval 1649"/>
          <p:cNvSpPr/>
          <p:nvPr userDrawn="1"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1" name="Oval 1650"/>
          <p:cNvSpPr/>
          <p:nvPr userDrawn="1"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2" name="Teardrop 3"/>
          <p:cNvSpPr/>
          <p:nvPr userDrawn="1"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3" name="Teardrop 3"/>
          <p:cNvSpPr/>
          <p:nvPr userDrawn="1"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4" name="Teardrop 3"/>
          <p:cNvSpPr/>
          <p:nvPr userDrawn="1"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5" name="Teardrop 3"/>
          <p:cNvSpPr/>
          <p:nvPr userDrawn="1"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6" name="Teardrop 3"/>
          <p:cNvSpPr/>
          <p:nvPr userDrawn="1"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7" name="Teardrop 3"/>
          <p:cNvSpPr/>
          <p:nvPr userDrawn="1"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8" name="Teardrop 3"/>
          <p:cNvSpPr/>
          <p:nvPr userDrawn="1"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9" name="Teardrop 3"/>
          <p:cNvSpPr/>
          <p:nvPr userDrawn="1"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0" name="Teardrop 3"/>
          <p:cNvSpPr/>
          <p:nvPr userDrawn="1"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1" name="Teardrop 3"/>
          <p:cNvSpPr/>
          <p:nvPr userDrawn="1"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2" name="Teardrop 3"/>
          <p:cNvSpPr/>
          <p:nvPr userDrawn="1"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3" name="Teardrop 3"/>
          <p:cNvSpPr/>
          <p:nvPr userDrawn="1"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4" name="Teardrop 3"/>
          <p:cNvSpPr/>
          <p:nvPr userDrawn="1"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5" name="Teardrop 3"/>
          <p:cNvSpPr/>
          <p:nvPr userDrawn="1"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6" name="Teardrop 3"/>
          <p:cNvSpPr/>
          <p:nvPr userDrawn="1"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7" name="Oval 1666"/>
          <p:cNvSpPr/>
          <p:nvPr userDrawn="1"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8" name="Oval 1667"/>
          <p:cNvSpPr/>
          <p:nvPr userDrawn="1"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9" name="Oval 1668"/>
          <p:cNvSpPr/>
          <p:nvPr userDrawn="1"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0" name="Oval 1669"/>
          <p:cNvSpPr/>
          <p:nvPr userDrawn="1"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1" name="Oval 1670"/>
          <p:cNvSpPr/>
          <p:nvPr userDrawn="1"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2" name="Oval 1671"/>
          <p:cNvSpPr/>
          <p:nvPr userDrawn="1"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3" name="Oval 1672"/>
          <p:cNvSpPr/>
          <p:nvPr userDrawn="1"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4" name="Oval 1673"/>
          <p:cNvSpPr/>
          <p:nvPr userDrawn="1"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5" name="Oval 1674"/>
          <p:cNvSpPr/>
          <p:nvPr userDrawn="1"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6" name="Oval 1675"/>
          <p:cNvSpPr/>
          <p:nvPr userDrawn="1"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7" name="Oval 1676"/>
          <p:cNvSpPr/>
          <p:nvPr userDrawn="1"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8" name="Oval 1677"/>
          <p:cNvSpPr/>
          <p:nvPr userDrawn="1"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9" name="Oval 1678"/>
          <p:cNvSpPr/>
          <p:nvPr userDrawn="1"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0" name="Oval 860"/>
          <p:cNvSpPr/>
          <p:nvPr userDrawn="1"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1" name="Oval 1680"/>
          <p:cNvSpPr/>
          <p:nvPr userDrawn="1"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2" name="Teardrop 3"/>
          <p:cNvSpPr/>
          <p:nvPr userDrawn="1"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3" name="Teardrop 3"/>
          <p:cNvSpPr/>
          <p:nvPr userDrawn="1"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4" name="Teardrop 3"/>
          <p:cNvSpPr/>
          <p:nvPr userDrawn="1"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5" name="Teardrop 3"/>
          <p:cNvSpPr/>
          <p:nvPr userDrawn="1"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6" name="Teardrop 3"/>
          <p:cNvSpPr/>
          <p:nvPr userDrawn="1"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7" name="Teardrop 3"/>
          <p:cNvSpPr/>
          <p:nvPr userDrawn="1"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8" name="Teardrop 3"/>
          <p:cNvSpPr/>
          <p:nvPr userDrawn="1"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9" name="Teardrop 3"/>
          <p:cNvSpPr/>
          <p:nvPr userDrawn="1"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0" name="Teardrop 3"/>
          <p:cNvSpPr/>
          <p:nvPr userDrawn="1"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1" name="Teardrop 3"/>
          <p:cNvSpPr/>
          <p:nvPr userDrawn="1"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2" name="Teardrop 3"/>
          <p:cNvSpPr/>
          <p:nvPr userDrawn="1"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3" name="Teardrop 3"/>
          <p:cNvSpPr/>
          <p:nvPr userDrawn="1"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4" name="Teardrop 3"/>
          <p:cNvSpPr/>
          <p:nvPr userDrawn="1"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5" name="Teardrop 3"/>
          <p:cNvSpPr/>
          <p:nvPr userDrawn="1"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6" name="Teardrop 3"/>
          <p:cNvSpPr/>
          <p:nvPr userDrawn="1"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7" name="Oval 881"/>
          <p:cNvSpPr/>
          <p:nvPr userDrawn="1"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8" name="Oval 882"/>
          <p:cNvSpPr/>
          <p:nvPr userDrawn="1"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9" name="Oval 883"/>
          <p:cNvSpPr/>
          <p:nvPr userDrawn="1"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0" name="Teardrop 3"/>
          <p:cNvSpPr/>
          <p:nvPr userDrawn="1"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1" name="Oval 1700"/>
          <p:cNvSpPr/>
          <p:nvPr userDrawn="1"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2" name="Teardrop 3"/>
          <p:cNvSpPr/>
          <p:nvPr userDrawn="1"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3" name="Oval 1702"/>
          <p:cNvSpPr/>
          <p:nvPr userDrawn="1"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4" name="Teardrop 3"/>
          <p:cNvSpPr/>
          <p:nvPr userDrawn="1"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5" name="Teardrop 3"/>
          <p:cNvSpPr/>
          <p:nvPr userDrawn="1"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6" name="Teardrop 3"/>
          <p:cNvSpPr/>
          <p:nvPr userDrawn="1"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7" name="Teardrop 3"/>
          <p:cNvSpPr/>
          <p:nvPr userDrawn="1"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8" name="Teardrop 3"/>
          <p:cNvSpPr/>
          <p:nvPr userDrawn="1"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9" name="Teardrop 3"/>
          <p:cNvSpPr/>
          <p:nvPr userDrawn="1"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0" name="Oval 1709"/>
          <p:cNvSpPr/>
          <p:nvPr userDrawn="1"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1" name="Oval 1710"/>
          <p:cNvSpPr/>
          <p:nvPr userDrawn="1"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2" name="Oval 1711"/>
          <p:cNvSpPr/>
          <p:nvPr userDrawn="1"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3" name="Oval 1712"/>
          <p:cNvSpPr/>
          <p:nvPr userDrawn="1"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4" name="Oval 1713"/>
          <p:cNvSpPr/>
          <p:nvPr userDrawn="1"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5" name="Oval 1714"/>
          <p:cNvSpPr/>
          <p:nvPr userDrawn="1"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6" name="Oval 1715"/>
          <p:cNvSpPr/>
          <p:nvPr userDrawn="1"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7" name="Teardrop 3"/>
          <p:cNvSpPr/>
          <p:nvPr userDrawn="1"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8" name="Oval 1717"/>
          <p:cNvSpPr/>
          <p:nvPr userDrawn="1"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9" name="Teardrop 3"/>
          <p:cNvSpPr/>
          <p:nvPr userDrawn="1"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0" name="Oval 1719"/>
          <p:cNvSpPr/>
          <p:nvPr userDrawn="1"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1" name="Teardrop 3"/>
          <p:cNvSpPr/>
          <p:nvPr userDrawn="1"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2" name="Oval 1721"/>
          <p:cNvSpPr/>
          <p:nvPr userDrawn="1"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3" name="Teardrop 3"/>
          <p:cNvSpPr/>
          <p:nvPr userDrawn="1"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4" name="Oval 1723"/>
          <p:cNvSpPr/>
          <p:nvPr userDrawn="1"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5" name="Teardrop 3"/>
          <p:cNvSpPr/>
          <p:nvPr userDrawn="1"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6" name="Teardrop 3"/>
          <p:cNvSpPr/>
          <p:nvPr userDrawn="1"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7" name="Oval 1726"/>
          <p:cNvSpPr/>
          <p:nvPr userDrawn="1"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8" name="Teardrop 3"/>
          <p:cNvSpPr/>
          <p:nvPr userDrawn="1"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9" name="Oval 1728"/>
          <p:cNvSpPr/>
          <p:nvPr userDrawn="1"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0" name="Oval 1729"/>
          <p:cNvSpPr/>
          <p:nvPr userDrawn="1"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1" name="Oval 1730"/>
          <p:cNvSpPr/>
          <p:nvPr userDrawn="1"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2" name="Oval 1731"/>
          <p:cNvSpPr/>
          <p:nvPr userDrawn="1"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3" name="Oval 1732"/>
          <p:cNvSpPr/>
          <p:nvPr userDrawn="1"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4" name="Oval 1733"/>
          <p:cNvSpPr/>
          <p:nvPr userDrawn="1"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5" name="Oval 1734"/>
          <p:cNvSpPr/>
          <p:nvPr userDrawn="1"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6" name="Oval 1735"/>
          <p:cNvSpPr/>
          <p:nvPr userDrawn="1"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7" name="Oval 1736"/>
          <p:cNvSpPr/>
          <p:nvPr userDrawn="1"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8" name="Oval 1737"/>
          <p:cNvSpPr/>
          <p:nvPr userDrawn="1"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9" name="Oval 1738"/>
          <p:cNvSpPr/>
          <p:nvPr userDrawn="1"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0" name="Oval 1739"/>
          <p:cNvSpPr/>
          <p:nvPr userDrawn="1"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1" name="Oval 1740"/>
          <p:cNvSpPr/>
          <p:nvPr userDrawn="1"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2" name="Oval 1741"/>
          <p:cNvSpPr/>
          <p:nvPr userDrawn="1"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3" name="Teardrop 3"/>
          <p:cNvSpPr/>
          <p:nvPr userDrawn="1"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4" name="Teardrop 3"/>
          <p:cNvSpPr/>
          <p:nvPr userDrawn="1"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5" name="Teardrop 3"/>
          <p:cNvSpPr/>
          <p:nvPr userDrawn="1"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6" name="Teardrop 3"/>
          <p:cNvSpPr/>
          <p:nvPr userDrawn="1"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7" name="Teardrop 3"/>
          <p:cNvSpPr/>
          <p:nvPr userDrawn="1"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8" name="Teardrop 3"/>
          <p:cNvSpPr/>
          <p:nvPr userDrawn="1"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9" name="Teardrop 3"/>
          <p:cNvSpPr/>
          <p:nvPr userDrawn="1"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0" name="Teardrop 3"/>
          <p:cNvSpPr/>
          <p:nvPr userDrawn="1"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1" name="Teardrop 3"/>
          <p:cNvSpPr/>
          <p:nvPr userDrawn="1"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2" name="Teardrop 3"/>
          <p:cNvSpPr/>
          <p:nvPr userDrawn="1"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3" name="Teardrop 3"/>
          <p:cNvSpPr/>
          <p:nvPr userDrawn="1"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4" name="Teardrop 3"/>
          <p:cNvSpPr/>
          <p:nvPr userDrawn="1"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5" name="Teardrop 3"/>
          <p:cNvSpPr/>
          <p:nvPr userDrawn="1"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6" name="Teardrop 3"/>
          <p:cNvSpPr/>
          <p:nvPr userDrawn="1"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7" name="Teardrop 3"/>
          <p:cNvSpPr/>
          <p:nvPr userDrawn="1"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8" name="Oval 1757"/>
          <p:cNvSpPr/>
          <p:nvPr userDrawn="1"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9" name="Oval 1758"/>
          <p:cNvSpPr/>
          <p:nvPr userDrawn="1"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0" name="Oval 1759"/>
          <p:cNvSpPr/>
          <p:nvPr userDrawn="1"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1" name="Oval 1760"/>
          <p:cNvSpPr/>
          <p:nvPr userDrawn="1"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2" name="Oval 1761"/>
          <p:cNvSpPr/>
          <p:nvPr userDrawn="1"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3" name="Oval 1762"/>
          <p:cNvSpPr/>
          <p:nvPr userDrawn="1"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4" name="Oval 1763"/>
          <p:cNvSpPr/>
          <p:nvPr userDrawn="1"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5" name="Oval 1764"/>
          <p:cNvSpPr/>
          <p:nvPr userDrawn="1"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6" name="Oval 1765"/>
          <p:cNvSpPr/>
          <p:nvPr userDrawn="1"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7" name="Oval 1766"/>
          <p:cNvSpPr/>
          <p:nvPr userDrawn="1"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8" name="Oval 1767"/>
          <p:cNvSpPr/>
          <p:nvPr userDrawn="1"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9" name="Oval 1768"/>
          <p:cNvSpPr/>
          <p:nvPr userDrawn="1"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0" name="Oval 1769"/>
          <p:cNvSpPr/>
          <p:nvPr userDrawn="1"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1" name="Oval 1770"/>
          <p:cNvSpPr/>
          <p:nvPr userDrawn="1"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2" name="Teardrop 3"/>
          <p:cNvSpPr/>
          <p:nvPr userDrawn="1"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3" name="Oval 1772"/>
          <p:cNvSpPr/>
          <p:nvPr userDrawn="1"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4" name="Teardrop 3"/>
          <p:cNvSpPr/>
          <p:nvPr userDrawn="1"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5" name="Oval 1774"/>
          <p:cNvSpPr/>
          <p:nvPr userDrawn="1"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6" name="Teardrop 3"/>
          <p:cNvSpPr/>
          <p:nvPr userDrawn="1"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7" name="Teardrop 3"/>
          <p:cNvSpPr/>
          <p:nvPr userDrawn="1"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8" name="Teardrop 3"/>
          <p:cNvSpPr/>
          <p:nvPr userDrawn="1"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9" name="Teardrop 3"/>
          <p:cNvSpPr/>
          <p:nvPr userDrawn="1"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0" name="Teardrop 3"/>
          <p:cNvSpPr/>
          <p:nvPr userDrawn="1"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1" name="Teardrop 3"/>
          <p:cNvSpPr/>
          <p:nvPr userDrawn="1"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2" name="Oval 1781"/>
          <p:cNvSpPr/>
          <p:nvPr userDrawn="1"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3" name="Oval 1782"/>
          <p:cNvSpPr/>
          <p:nvPr userDrawn="1"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4" name="Oval 1783"/>
          <p:cNvSpPr/>
          <p:nvPr userDrawn="1"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5" name="Oval 1784"/>
          <p:cNvSpPr/>
          <p:nvPr userDrawn="1"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6" name="Oval 1785"/>
          <p:cNvSpPr/>
          <p:nvPr userDrawn="1"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7" name="Oval 1786"/>
          <p:cNvSpPr/>
          <p:nvPr userDrawn="1"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8" name="Oval 1787"/>
          <p:cNvSpPr/>
          <p:nvPr userDrawn="1"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9" name="Teardrop 3"/>
          <p:cNvSpPr/>
          <p:nvPr userDrawn="1"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0" name="Oval 1789"/>
          <p:cNvSpPr/>
          <p:nvPr userDrawn="1"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1" name="Teardrop 3"/>
          <p:cNvSpPr/>
          <p:nvPr userDrawn="1"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2" name="Oval 1791"/>
          <p:cNvSpPr/>
          <p:nvPr userDrawn="1"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3" name="Teardrop 3"/>
          <p:cNvSpPr/>
          <p:nvPr userDrawn="1"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4" name="Oval 1793"/>
          <p:cNvSpPr/>
          <p:nvPr userDrawn="1"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5" name="Teardrop 3"/>
          <p:cNvSpPr/>
          <p:nvPr userDrawn="1"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6" name="Oval 1795"/>
          <p:cNvSpPr/>
          <p:nvPr userDrawn="1"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7" name="Teardrop 3"/>
          <p:cNvSpPr/>
          <p:nvPr userDrawn="1"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8" name="Teardrop 3"/>
          <p:cNvSpPr/>
          <p:nvPr userDrawn="1"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9" name="Oval 1798"/>
          <p:cNvSpPr/>
          <p:nvPr userDrawn="1"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0" name="Teardrop 3"/>
          <p:cNvSpPr/>
          <p:nvPr userDrawn="1"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1" name="Oval 1800"/>
          <p:cNvSpPr/>
          <p:nvPr userDrawn="1"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2" name="Oval 1801"/>
          <p:cNvSpPr/>
          <p:nvPr userDrawn="1"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3" name="Oval 1802"/>
          <p:cNvSpPr/>
          <p:nvPr userDrawn="1"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4" name="Oval 1803"/>
          <p:cNvSpPr/>
          <p:nvPr userDrawn="1"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5" name="Oval 1804"/>
          <p:cNvSpPr/>
          <p:nvPr userDrawn="1"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6" name="Oval 1805"/>
          <p:cNvSpPr/>
          <p:nvPr userDrawn="1"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7" name="Oval 1806"/>
          <p:cNvSpPr/>
          <p:nvPr userDrawn="1"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8" name="Oval 1807"/>
          <p:cNvSpPr/>
          <p:nvPr userDrawn="1"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9" name="Oval 1808"/>
          <p:cNvSpPr/>
          <p:nvPr userDrawn="1"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0" name="Oval 1809"/>
          <p:cNvSpPr/>
          <p:nvPr userDrawn="1"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1" name="Oval 1810"/>
          <p:cNvSpPr/>
          <p:nvPr userDrawn="1"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2" name="Oval 1811"/>
          <p:cNvSpPr/>
          <p:nvPr userDrawn="1"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3" name="Oval 1812"/>
          <p:cNvSpPr/>
          <p:nvPr userDrawn="1"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4" name="Oval 1813"/>
          <p:cNvSpPr/>
          <p:nvPr userDrawn="1"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5" name="Teardrop 3"/>
          <p:cNvSpPr/>
          <p:nvPr userDrawn="1"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6" name="Teardrop 3"/>
          <p:cNvSpPr/>
          <p:nvPr userDrawn="1"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7" name="Teardrop 3"/>
          <p:cNvSpPr/>
          <p:nvPr userDrawn="1"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8" name="Teardrop 3"/>
          <p:cNvSpPr/>
          <p:nvPr userDrawn="1"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9" name="Teardrop 3"/>
          <p:cNvSpPr/>
          <p:nvPr userDrawn="1"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0" name="Teardrop 3"/>
          <p:cNvSpPr/>
          <p:nvPr userDrawn="1"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1" name="Teardrop 3"/>
          <p:cNvSpPr/>
          <p:nvPr userDrawn="1"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2" name="Teardrop 3"/>
          <p:cNvSpPr/>
          <p:nvPr userDrawn="1"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3" name="Teardrop 3"/>
          <p:cNvSpPr/>
          <p:nvPr userDrawn="1"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4" name="Teardrop 3"/>
          <p:cNvSpPr/>
          <p:nvPr userDrawn="1"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5" name="Teardrop 3"/>
          <p:cNvSpPr/>
          <p:nvPr userDrawn="1"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6" name="Teardrop 3"/>
          <p:cNvSpPr/>
          <p:nvPr userDrawn="1"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7" name="Teardrop 3"/>
          <p:cNvSpPr/>
          <p:nvPr userDrawn="1"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8" name="Teardrop 3"/>
          <p:cNvSpPr/>
          <p:nvPr userDrawn="1"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9" name="Teardrop 3"/>
          <p:cNvSpPr/>
          <p:nvPr userDrawn="1"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0" name="Oval 1829"/>
          <p:cNvSpPr/>
          <p:nvPr userDrawn="1"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1" name="Oval 1830"/>
          <p:cNvSpPr/>
          <p:nvPr userDrawn="1"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2" name="Oval 1831"/>
          <p:cNvSpPr/>
          <p:nvPr userDrawn="1"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3" name="Oval 1832"/>
          <p:cNvSpPr/>
          <p:nvPr userDrawn="1"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4" name="Oval 1833"/>
          <p:cNvSpPr/>
          <p:nvPr userDrawn="1"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5" name="Oval 1834"/>
          <p:cNvSpPr/>
          <p:nvPr userDrawn="1"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6" name="Oval 1835"/>
          <p:cNvSpPr/>
          <p:nvPr userDrawn="1"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7" name="Oval 1836"/>
          <p:cNvSpPr/>
          <p:nvPr userDrawn="1"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8" name="Oval 1837"/>
          <p:cNvSpPr/>
          <p:nvPr userDrawn="1"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9" name="Oval 1838"/>
          <p:cNvSpPr/>
          <p:nvPr userDrawn="1"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0" name="Oval 1839"/>
          <p:cNvSpPr/>
          <p:nvPr userDrawn="1"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1" name="Oval 1840"/>
          <p:cNvSpPr/>
          <p:nvPr userDrawn="1"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2" name="Oval 1841"/>
          <p:cNvSpPr/>
          <p:nvPr userDrawn="1"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3" name="Oval 1842"/>
          <p:cNvSpPr/>
          <p:nvPr userDrawn="1"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4" name="Teardrop 3"/>
          <p:cNvSpPr/>
          <p:nvPr userDrawn="1"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5" name="Oval 1844"/>
          <p:cNvSpPr/>
          <p:nvPr userDrawn="1"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6" name="Teardrop 3"/>
          <p:cNvSpPr/>
          <p:nvPr userDrawn="1"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7" name="Oval 1846"/>
          <p:cNvSpPr/>
          <p:nvPr userDrawn="1"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8" name="Teardrop 3"/>
          <p:cNvSpPr/>
          <p:nvPr userDrawn="1"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9" name="Teardrop 3"/>
          <p:cNvSpPr/>
          <p:nvPr userDrawn="1"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0" name="Teardrop 3"/>
          <p:cNvSpPr/>
          <p:nvPr userDrawn="1"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1" name="Teardrop 3"/>
          <p:cNvSpPr/>
          <p:nvPr userDrawn="1"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2" name="Teardrop 3"/>
          <p:cNvSpPr/>
          <p:nvPr userDrawn="1"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3" name="Teardrop 3"/>
          <p:cNvSpPr/>
          <p:nvPr userDrawn="1"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4" name="Oval 1853"/>
          <p:cNvSpPr/>
          <p:nvPr userDrawn="1"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5" name="Oval 1854"/>
          <p:cNvSpPr/>
          <p:nvPr userDrawn="1"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6" name="Oval 1855"/>
          <p:cNvSpPr/>
          <p:nvPr userDrawn="1"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7" name="Oval 1856"/>
          <p:cNvSpPr/>
          <p:nvPr userDrawn="1"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8" name="Oval 1857"/>
          <p:cNvSpPr/>
          <p:nvPr userDrawn="1"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9" name="Oval 1858"/>
          <p:cNvSpPr/>
          <p:nvPr userDrawn="1"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0" name="Oval 1859"/>
          <p:cNvSpPr/>
          <p:nvPr userDrawn="1"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1" name="Teardrop 3"/>
          <p:cNvSpPr/>
          <p:nvPr userDrawn="1"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2" name="Oval 1861"/>
          <p:cNvSpPr/>
          <p:nvPr userDrawn="1"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3" name="Teardrop 3"/>
          <p:cNvSpPr/>
          <p:nvPr userDrawn="1"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4" name="Oval 1863"/>
          <p:cNvSpPr/>
          <p:nvPr userDrawn="1"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5" name="Teardrop 3"/>
          <p:cNvSpPr/>
          <p:nvPr userDrawn="1"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6" name="Oval 1865"/>
          <p:cNvSpPr/>
          <p:nvPr userDrawn="1"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7" name="Teardrop 3"/>
          <p:cNvSpPr/>
          <p:nvPr userDrawn="1"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8" name="Oval 1867"/>
          <p:cNvSpPr/>
          <p:nvPr userDrawn="1"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9" name="Teardrop 3"/>
          <p:cNvSpPr/>
          <p:nvPr userDrawn="1"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0" name="Teardrop 3"/>
          <p:cNvSpPr/>
          <p:nvPr userDrawn="1"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1" name="Oval 1870"/>
          <p:cNvSpPr/>
          <p:nvPr userDrawn="1"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2" name="Teardrop 3"/>
          <p:cNvSpPr/>
          <p:nvPr userDrawn="1"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3" name="Oval 1872"/>
          <p:cNvSpPr/>
          <p:nvPr userDrawn="1"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4" name="Oval 1873"/>
          <p:cNvSpPr/>
          <p:nvPr userDrawn="1"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5" name="Oval 1874"/>
          <p:cNvSpPr/>
          <p:nvPr userDrawn="1"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6" name="Oval 1875"/>
          <p:cNvSpPr/>
          <p:nvPr userDrawn="1"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7" name="Oval 1876"/>
          <p:cNvSpPr/>
          <p:nvPr userDrawn="1"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8" name="Oval 1877"/>
          <p:cNvSpPr/>
          <p:nvPr userDrawn="1"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9" name="Oval 1878"/>
          <p:cNvSpPr/>
          <p:nvPr userDrawn="1"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0" name="Oval 1879"/>
          <p:cNvSpPr/>
          <p:nvPr userDrawn="1"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1" name="Oval 1880"/>
          <p:cNvSpPr/>
          <p:nvPr userDrawn="1"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2" name="Oval 1881"/>
          <p:cNvSpPr/>
          <p:nvPr userDrawn="1"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3" name="Oval 1882"/>
          <p:cNvSpPr/>
          <p:nvPr userDrawn="1"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4" name="Oval 1883"/>
          <p:cNvSpPr/>
          <p:nvPr userDrawn="1"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5" name="Oval 1884"/>
          <p:cNvSpPr/>
          <p:nvPr userDrawn="1"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6" name="Oval 1885"/>
          <p:cNvSpPr/>
          <p:nvPr userDrawn="1"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7" name="Teardrop 3"/>
          <p:cNvSpPr/>
          <p:nvPr userDrawn="1"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8" name="Teardrop 3"/>
          <p:cNvSpPr/>
          <p:nvPr userDrawn="1"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9" name="Teardrop 3"/>
          <p:cNvSpPr/>
          <p:nvPr userDrawn="1"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0" name="Teardrop 3"/>
          <p:cNvSpPr/>
          <p:nvPr userDrawn="1"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1" name="Teardrop 3"/>
          <p:cNvSpPr/>
          <p:nvPr userDrawn="1"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2" name="Teardrop 3"/>
          <p:cNvSpPr/>
          <p:nvPr userDrawn="1"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3" name="Teardrop 3"/>
          <p:cNvSpPr/>
          <p:nvPr userDrawn="1"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4" name="Teardrop 3"/>
          <p:cNvSpPr/>
          <p:nvPr userDrawn="1"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5" name="Teardrop 3"/>
          <p:cNvSpPr/>
          <p:nvPr userDrawn="1"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6" name="Teardrop 3"/>
          <p:cNvSpPr/>
          <p:nvPr userDrawn="1"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7" name="Teardrop 3"/>
          <p:cNvSpPr/>
          <p:nvPr userDrawn="1"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8" name="Teardrop 3"/>
          <p:cNvSpPr/>
          <p:nvPr userDrawn="1"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9" name="Teardrop 3"/>
          <p:cNvSpPr/>
          <p:nvPr userDrawn="1"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0" name="Teardrop 3"/>
          <p:cNvSpPr/>
          <p:nvPr userDrawn="1"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1" name="Teardrop 3"/>
          <p:cNvSpPr/>
          <p:nvPr userDrawn="1"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2" name="Oval 1901"/>
          <p:cNvSpPr/>
          <p:nvPr userDrawn="1"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3" name="Oval 1902"/>
          <p:cNvSpPr/>
          <p:nvPr userDrawn="1"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4" name="Oval 1903"/>
          <p:cNvSpPr/>
          <p:nvPr userDrawn="1"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5" name="Oval 1904"/>
          <p:cNvSpPr/>
          <p:nvPr userDrawn="1"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6" name="Oval 1905"/>
          <p:cNvSpPr/>
          <p:nvPr userDrawn="1"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7" name="Oval 1906"/>
          <p:cNvSpPr/>
          <p:nvPr userDrawn="1"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8" name="Oval 1907"/>
          <p:cNvSpPr/>
          <p:nvPr userDrawn="1"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9" name="Oval 1908"/>
          <p:cNvSpPr/>
          <p:nvPr userDrawn="1"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0" name="Oval 1909"/>
          <p:cNvSpPr/>
          <p:nvPr userDrawn="1"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1" name="Oval 1910"/>
          <p:cNvSpPr/>
          <p:nvPr userDrawn="1"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2" name="Oval 1911"/>
          <p:cNvSpPr/>
          <p:nvPr userDrawn="1"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3" name="Oval 1912"/>
          <p:cNvSpPr/>
          <p:nvPr userDrawn="1"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4" name="Oval 1913"/>
          <p:cNvSpPr/>
          <p:nvPr userDrawn="1"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5" name="Oval 1914"/>
          <p:cNvSpPr/>
          <p:nvPr userDrawn="1"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6" name="Teardrop 3"/>
          <p:cNvSpPr/>
          <p:nvPr userDrawn="1"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7" name="Oval 1916"/>
          <p:cNvSpPr/>
          <p:nvPr userDrawn="1"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8" name="Teardrop 3"/>
          <p:cNvSpPr/>
          <p:nvPr userDrawn="1"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9" name="Oval 1918"/>
          <p:cNvSpPr/>
          <p:nvPr userDrawn="1"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0" name="Teardrop 3"/>
          <p:cNvSpPr/>
          <p:nvPr userDrawn="1"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1" name="Teardrop 3"/>
          <p:cNvSpPr/>
          <p:nvPr userDrawn="1"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2" name="Teardrop 3"/>
          <p:cNvSpPr/>
          <p:nvPr userDrawn="1"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3" name="Teardrop 3"/>
          <p:cNvSpPr/>
          <p:nvPr userDrawn="1"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4" name="Teardrop 3"/>
          <p:cNvSpPr/>
          <p:nvPr userDrawn="1"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5" name="Teardrop 3"/>
          <p:cNvSpPr/>
          <p:nvPr userDrawn="1"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6" name="Oval 1925"/>
          <p:cNvSpPr/>
          <p:nvPr userDrawn="1"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7" name="Oval 1926"/>
          <p:cNvSpPr/>
          <p:nvPr userDrawn="1"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8" name="Oval 1927"/>
          <p:cNvSpPr/>
          <p:nvPr userDrawn="1"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9" name="Oval 1928"/>
          <p:cNvSpPr/>
          <p:nvPr userDrawn="1"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0" name="Oval 1929"/>
          <p:cNvSpPr/>
          <p:nvPr userDrawn="1"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1" name="Oval 1930"/>
          <p:cNvSpPr/>
          <p:nvPr userDrawn="1"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2" name="Oval 1931"/>
          <p:cNvSpPr/>
          <p:nvPr userDrawn="1"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3" name="Teardrop 3"/>
          <p:cNvSpPr/>
          <p:nvPr userDrawn="1"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4" name="Oval 1933"/>
          <p:cNvSpPr/>
          <p:nvPr userDrawn="1"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5" name="Teardrop 3"/>
          <p:cNvSpPr/>
          <p:nvPr userDrawn="1"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6" name="Oval 1935"/>
          <p:cNvSpPr/>
          <p:nvPr userDrawn="1"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7" name="Teardrop 3"/>
          <p:cNvSpPr/>
          <p:nvPr userDrawn="1"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8" name="Oval 1937"/>
          <p:cNvSpPr/>
          <p:nvPr userDrawn="1"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9" name="Teardrop 3"/>
          <p:cNvSpPr/>
          <p:nvPr userDrawn="1"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0" name="Oval 1939"/>
          <p:cNvSpPr/>
          <p:nvPr userDrawn="1"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1" name="Teardrop 3"/>
          <p:cNvSpPr/>
          <p:nvPr userDrawn="1"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2" name="Teardrop 3"/>
          <p:cNvSpPr/>
          <p:nvPr userDrawn="1"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3" name="Oval 1942"/>
          <p:cNvSpPr/>
          <p:nvPr userDrawn="1"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4" name="Teardrop 3"/>
          <p:cNvSpPr/>
          <p:nvPr userDrawn="1"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5" name="Oval 1944"/>
          <p:cNvSpPr/>
          <p:nvPr userDrawn="1"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6" name="Oval 1945"/>
          <p:cNvSpPr/>
          <p:nvPr userDrawn="1"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7" name="Oval 1946"/>
          <p:cNvSpPr/>
          <p:nvPr userDrawn="1"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8" name="Oval 1947"/>
          <p:cNvSpPr/>
          <p:nvPr userDrawn="1"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9" name="Oval 1948"/>
          <p:cNvSpPr/>
          <p:nvPr userDrawn="1"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0" name="Oval 1949"/>
          <p:cNvSpPr/>
          <p:nvPr userDrawn="1"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1" name="Oval 1950"/>
          <p:cNvSpPr/>
          <p:nvPr userDrawn="1"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2" name="Oval 1951"/>
          <p:cNvSpPr/>
          <p:nvPr userDrawn="1"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3" name="Oval 1952"/>
          <p:cNvSpPr/>
          <p:nvPr userDrawn="1"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4" name="Oval 1953"/>
          <p:cNvSpPr/>
          <p:nvPr userDrawn="1"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5" name="Oval 1954"/>
          <p:cNvSpPr/>
          <p:nvPr userDrawn="1"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6" name="Oval 1955"/>
          <p:cNvSpPr/>
          <p:nvPr userDrawn="1"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7" name="Oval 1956"/>
          <p:cNvSpPr/>
          <p:nvPr userDrawn="1"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8" name="Oval 1957"/>
          <p:cNvSpPr/>
          <p:nvPr userDrawn="1"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9" name="Teardrop 3"/>
          <p:cNvSpPr/>
          <p:nvPr userDrawn="1"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0" name="Teardrop 3"/>
          <p:cNvSpPr/>
          <p:nvPr userDrawn="1"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1" name="Teardrop 3"/>
          <p:cNvSpPr/>
          <p:nvPr userDrawn="1"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2" name="Teardrop 3"/>
          <p:cNvSpPr/>
          <p:nvPr userDrawn="1"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3" name="Teardrop 3"/>
          <p:cNvSpPr/>
          <p:nvPr userDrawn="1"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4" name="Teardrop 3"/>
          <p:cNvSpPr/>
          <p:nvPr userDrawn="1"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5" name="Teardrop 3"/>
          <p:cNvSpPr/>
          <p:nvPr userDrawn="1"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6" name="Teardrop 3"/>
          <p:cNvSpPr/>
          <p:nvPr userDrawn="1"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7" name="Teardrop 3"/>
          <p:cNvSpPr/>
          <p:nvPr userDrawn="1"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8" name="Teardrop 3"/>
          <p:cNvSpPr/>
          <p:nvPr userDrawn="1"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9" name="Teardrop 3"/>
          <p:cNvSpPr/>
          <p:nvPr userDrawn="1"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0" name="Teardrop 3"/>
          <p:cNvSpPr/>
          <p:nvPr userDrawn="1"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1" name="Teardrop 3"/>
          <p:cNvSpPr/>
          <p:nvPr userDrawn="1"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2" name="Teardrop 3"/>
          <p:cNvSpPr/>
          <p:nvPr userDrawn="1"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3" name="Teardrop 3"/>
          <p:cNvSpPr/>
          <p:nvPr userDrawn="1"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4" name="Oval 1973"/>
          <p:cNvSpPr/>
          <p:nvPr userDrawn="1"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5" name="Oval 1974"/>
          <p:cNvSpPr/>
          <p:nvPr userDrawn="1"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6" name="Oval 1975"/>
          <p:cNvSpPr/>
          <p:nvPr userDrawn="1"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7" name="Oval 1976"/>
          <p:cNvSpPr/>
          <p:nvPr userDrawn="1"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8" name="Oval 1977"/>
          <p:cNvSpPr/>
          <p:nvPr userDrawn="1"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9" name="Oval 1978"/>
          <p:cNvSpPr/>
          <p:nvPr userDrawn="1"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0" name="Oval 1979"/>
          <p:cNvSpPr/>
          <p:nvPr userDrawn="1"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1" name="Oval 1980"/>
          <p:cNvSpPr/>
          <p:nvPr userDrawn="1"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2" name="Oval 1981"/>
          <p:cNvSpPr/>
          <p:nvPr userDrawn="1"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3" name="Oval 1982"/>
          <p:cNvSpPr/>
          <p:nvPr userDrawn="1"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4" name="Oval 1983"/>
          <p:cNvSpPr/>
          <p:nvPr userDrawn="1"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5" name="Oval 1984"/>
          <p:cNvSpPr/>
          <p:nvPr userDrawn="1"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6" name="Oval 1985"/>
          <p:cNvSpPr/>
          <p:nvPr userDrawn="1"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7" name="Oval 1986"/>
          <p:cNvSpPr/>
          <p:nvPr userDrawn="1"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8" name="Teardrop 3"/>
          <p:cNvSpPr/>
          <p:nvPr userDrawn="1"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9" name="Teardrop 3"/>
          <p:cNvSpPr/>
          <p:nvPr userDrawn="1"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0" name="Teardrop 3"/>
          <p:cNvSpPr/>
          <p:nvPr userDrawn="1"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1" name="Teardrop 3"/>
          <p:cNvSpPr/>
          <p:nvPr userDrawn="1"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2" name="Teardrop 3"/>
          <p:cNvSpPr/>
          <p:nvPr userDrawn="1"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3" name="Teardrop 3"/>
          <p:cNvSpPr/>
          <p:nvPr userDrawn="1"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4" name="Teardrop 3"/>
          <p:cNvSpPr/>
          <p:nvPr userDrawn="1"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5" name="Teardrop 3"/>
          <p:cNvSpPr/>
          <p:nvPr userDrawn="1"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6" name="Teardrop 3"/>
          <p:cNvSpPr/>
          <p:nvPr userDrawn="1"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7" name="Teardrop 3"/>
          <p:cNvSpPr/>
          <p:nvPr userDrawn="1"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8" name="Teardrop 3"/>
          <p:cNvSpPr/>
          <p:nvPr userDrawn="1"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9" name="Teardrop 3"/>
          <p:cNvSpPr/>
          <p:nvPr userDrawn="1"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000" name="Teardrop 3"/>
          <p:cNvSpPr/>
          <p:nvPr userDrawn="1"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001" name="Teardrop 3"/>
          <p:cNvSpPr/>
          <p:nvPr userDrawn="1"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002" name="Teardrop 3"/>
          <p:cNvSpPr/>
          <p:nvPr userDrawn="1"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003" name="Oval 1651"/>
          <p:cNvSpPr/>
          <p:nvPr userDrawn="1"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493" y="4670257"/>
            <a:ext cx="7783893" cy="1219118"/>
          </a:xfrm>
        </p:spPr>
        <p:txBody>
          <a:bodyPr anchor="t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84465"/>
            <a:ext cx="3200400" cy="120491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0482" y="4679900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1D7D0B8-E7F5-4462-AFA5-079ACB7E4621}"/>
              </a:ext>
            </a:extLst>
          </p:cNvPr>
          <p:cNvGrpSpPr/>
          <p:nvPr userDrawn="1"/>
        </p:nvGrpSpPr>
        <p:grpSpPr>
          <a:xfrm>
            <a:off x="43763" y="5533549"/>
            <a:ext cx="5691491" cy="1599301"/>
            <a:chOff x="43763" y="5533549"/>
            <a:chExt cx="5691491" cy="1599301"/>
          </a:xfrm>
        </p:grpSpPr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3A308838-4F55-473D-A380-6E8E56E8B254}"/>
                </a:ext>
              </a:extLst>
            </p:cNvPr>
            <p:cNvGrpSpPr/>
            <p:nvPr userDrawn="1"/>
          </p:nvGrpSpPr>
          <p:grpSpPr>
            <a:xfrm>
              <a:off x="263635" y="5533549"/>
              <a:ext cx="5471619" cy="1599301"/>
              <a:chOff x="263635" y="5533549"/>
              <a:chExt cx="5471619" cy="1599301"/>
            </a:xfrm>
          </p:grpSpPr>
          <p:pic>
            <p:nvPicPr>
              <p:cNvPr id="456" name="Picture 455">
                <a:extLst>
                  <a:ext uri="{FF2B5EF4-FFF2-40B4-BE49-F238E27FC236}">
                    <a16:creationId xmlns:a16="http://schemas.microsoft.com/office/drawing/2014/main" id="{C7E82DAD-FC24-4A43-872B-F057837B93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r="628" b="907"/>
              <a:stretch/>
            </p:blipFill>
            <p:spPr>
              <a:xfrm>
                <a:off x="263635" y="5533549"/>
                <a:ext cx="1040295" cy="1002540"/>
              </a:xfrm>
              <a:prstGeom prst="rect">
                <a:avLst/>
              </a:prstGeom>
            </p:spPr>
          </p:pic>
          <p:sp>
            <p:nvSpPr>
              <p:cNvPr id="457" name="Title 1">
                <a:extLst>
                  <a:ext uri="{FF2B5EF4-FFF2-40B4-BE49-F238E27FC236}">
                    <a16:creationId xmlns:a16="http://schemas.microsoft.com/office/drawing/2014/main" id="{5EA06E1D-FCD7-49F8-806D-E911348702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6221" y="5669810"/>
                <a:ext cx="4449033" cy="14630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r" defTabSz="914400" rtl="0" eaLnBrk="1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  <a:defRPr sz="5000" kern="1200" cap="all" spc="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1600" dirty="0"/>
                  <a:t>Chair for </a:t>
                </a:r>
              </a:p>
              <a:p>
                <a:pPr algn="l"/>
                <a:r>
                  <a:rPr lang="en-US" sz="1600" dirty="0"/>
                  <a:t>computational sensing &amp; </a:t>
                </a:r>
              </a:p>
              <a:p>
                <a:pPr algn="l"/>
                <a:r>
                  <a:rPr lang="en-US" sz="1600" dirty="0"/>
                  <a:t>communications engineering</a:t>
                </a:r>
              </a:p>
              <a:p>
                <a:pPr algn="l"/>
                <a:r>
                  <a:rPr lang="en-US" sz="1600" dirty="0"/>
                  <a:t>Siegen university</a:t>
                </a:r>
                <a:endParaRPr lang="en-DE" sz="1600" dirty="0"/>
              </a:p>
            </p:txBody>
          </p:sp>
        </p:grpSp>
        <p:pic>
          <p:nvPicPr>
            <p:cNvPr id="458" name="Graphic 457">
              <a:extLst>
                <a:ext uri="{FF2B5EF4-FFF2-40B4-BE49-F238E27FC236}">
                  <a16:creationId xmlns:a16="http://schemas.microsoft.com/office/drawing/2014/main" id="{AFBDC6E1-5A11-4A21-97FA-3C2FF2A8A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763" y="6464965"/>
              <a:ext cx="1145109" cy="324358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A72CFBA-B762-6826-3478-0E0FD6251D80}"/>
              </a:ext>
            </a:extLst>
          </p:cNvPr>
          <p:cNvSpPr/>
          <p:nvPr userDrawn="1"/>
        </p:nvSpPr>
        <p:spPr>
          <a:xfrm>
            <a:off x="0" y="-52813"/>
            <a:ext cx="7194925" cy="1177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B1110D-66B4-13AA-6384-1074D8735D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6" y="-50321"/>
            <a:ext cx="12192000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3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4816717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DBBF64C-D20A-4273-AFFE-A0B0DA7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493" y="4670257"/>
            <a:ext cx="7783893" cy="1219118"/>
          </a:xfrm>
        </p:spPr>
        <p:txBody>
          <a:bodyPr anchor="t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9E00E7A-F330-4E00-93E6-23564C5D01A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610600" y="4684465"/>
            <a:ext cx="3200400" cy="120491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5071D3-EC8C-4ED4-A4A1-3A6B7C5F7B9A}"/>
              </a:ext>
            </a:extLst>
          </p:cNvPr>
          <p:cNvGrpSpPr/>
          <p:nvPr userDrawn="1"/>
        </p:nvGrpSpPr>
        <p:grpSpPr>
          <a:xfrm>
            <a:off x="43763" y="5533549"/>
            <a:ext cx="5691491" cy="1599301"/>
            <a:chOff x="43763" y="5533549"/>
            <a:chExt cx="5691491" cy="15993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1EEEE4-4433-449E-9093-D052BFB465CA}"/>
                </a:ext>
              </a:extLst>
            </p:cNvPr>
            <p:cNvGrpSpPr/>
            <p:nvPr userDrawn="1"/>
          </p:nvGrpSpPr>
          <p:grpSpPr>
            <a:xfrm>
              <a:off x="263635" y="5533549"/>
              <a:ext cx="5471619" cy="1599301"/>
              <a:chOff x="263635" y="5533549"/>
              <a:chExt cx="5471619" cy="159930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D3D41D4-BFF4-4726-BB5B-1D965A45B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r="628" b="907"/>
              <a:stretch/>
            </p:blipFill>
            <p:spPr>
              <a:xfrm>
                <a:off x="263635" y="5533549"/>
                <a:ext cx="1040295" cy="1002540"/>
              </a:xfrm>
              <a:prstGeom prst="rect">
                <a:avLst/>
              </a:prstGeom>
            </p:spPr>
          </p:pic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1305136C-3044-457B-9980-B1C1B51EB0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6221" y="5669810"/>
                <a:ext cx="4449033" cy="14630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r" defTabSz="914400" rtl="0" eaLnBrk="1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  <a:defRPr sz="5000" kern="1200" cap="all" spc="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1600" dirty="0"/>
                  <a:t>Chair for </a:t>
                </a:r>
              </a:p>
              <a:p>
                <a:pPr algn="l"/>
                <a:r>
                  <a:rPr lang="en-US" sz="1600" dirty="0"/>
                  <a:t>computational sensing &amp; </a:t>
                </a:r>
              </a:p>
              <a:p>
                <a:pPr algn="l"/>
                <a:r>
                  <a:rPr lang="en-US" sz="1600" dirty="0"/>
                  <a:t>communications engineering</a:t>
                </a:r>
              </a:p>
              <a:p>
                <a:pPr algn="l"/>
                <a:r>
                  <a:rPr lang="en-US" sz="1600" dirty="0"/>
                  <a:t>Siegen university</a:t>
                </a:r>
                <a:endParaRPr lang="en-DE" sz="1600" dirty="0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5711CA1-0DC2-404A-AA3C-304A8D1B15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763" y="6464965"/>
              <a:ext cx="1145109" cy="324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952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91D28-28FB-4A15-911E-F6478E45D1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C2C497-E8B5-4529-BE63-513DDF12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5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56311-542F-4569-A2AB-2C5D2393C8F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3C52BA-ECA5-4D9F-99DB-A5DBA3863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20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1BDA1-5C7C-05BF-9D0E-8A2C815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700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388" indent="-179388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658384-4834-4A35-A992-C83EDBF145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</p:spTree>
    <p:extLst>
      <p:ext uri="{BB962C8B-B14F-4D97-AF65-F5344CB8AC3E}">
        <p14:creationId xmlns:p14="http://schemas.microsoft.com/office/powerpoint/2010/main" val="24615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cxnSp>
        <p:nvCxnSpPr>
          <p:cNvPr id="8" name="Straight Connector 7"/>
          <p:cNvCxnSpPr/>
          <p:nvPr/>
        </p:nvCxnSpPr>
        <p:spPr>
          <a:xfrm flipV="1">
            <a:off x="8386842" y="4793181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" name="Title 1">
            <a:extLst>
              <a:ext uri="{FF2B5EF4-FFF2-40B4-BE49-F238E27FC236}">
                <a16:creationId xmlns:a16="http://schemas.microsoft.com/office/drawing/2014/main" id="{8DFED320-60E9-4551-A071-DC4D66197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493" y="4670257"/>
            <a:ext cx="7783893" cy="1219118"/>
          </a:xfrm>
        </p:spPr>
        <p:txBody>
          <a:bodyPr anchor="t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61" name="Subtitle 2">
            <a:extLst>
              <a:ext uri="{FF2B5EF4-FFF2-40B4-BE49-F238E27FC236}">
                <a16:creationId xmlns:a16="http://schemas.microsoft.com/office/drawing/2014/main" id="{2B64D79E-6C2E-45FB-8514-77C5591AF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684465"/>
            <a:ext cx="3200400" cy="120491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A1F1B4D2-9D16-48F6-9EDB-0A1ACD1CC823}"/>
              </a:ext>
            </a:extLst>
          </p:cNvPr>
          <p:cNvGrpSpPr/>
          <p:nvPr userDrawn="1"/>
        </p:nvGrpSpPr>
        <p:grpSpPr>
          <a:xfrm>
            <a:off x="43763" y="5533549"/>
            <a:ext cx="5691491" cy="1599301"/>
            <a:chOff x="43763" y="5533549"/>
            <a:chExt cx="5691491" cy="1599301"/>
          </a:xfrm>
        </p:grpSpPr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B8178D68-8220-4E50-A550-A09C14D74501}"/>
                </a:ext>
              </a:extLst>
            </p:cNvPr>
            <p:cNvGrpSpPr/>
            <p:nvPr userDrawn="1"/>
          </p:nvGrpSpPr>
          <p:grpSpPr>
            <a:xfrm>
              <a:off x="263635" y="5533549"/>
              <a:ext cx="5471619" cy="1599301"/>
              <a:chOff x="263635" y="5533549"/>
              <a:chExt cx="5471619" cy="1599301"/>
            </a:xfrm>
          </p:grpSpPr>
          <p:pic>
            <p:nvPicPr>
              <p:cNvPr id="465" name="Picture 464">
                <a:extLst>
                  <a:ext uri="{FF2B5EF4-FFF2-40B4-BE49-F238E27FC236}">
                    <a16:creationId xmlns:a16="http://schemas.microsoft.com/office/drawing/2014/main" id="{54066E8C-C86E-4C00-B05A-37D98F6AB6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r="628" b="907"/>
              <a:stretch/>
            </p:blipFill>
            <p:spPr>
              <a:xfrm>
                <a:off x="263635" y="5533549"/>
                <a:ext cx="1040295" cy="1002540"/>
              </a:xfrm>
              <a:prstGeom prst="rect">
                <a:avLst/>
              </a:prstGeom>
            </p:spPr>
          </p:pic>
          <p:sp>
            <p:nvSpPr>
              <p:cNvPr id="466" name="Title 1">
                <a:extLst>
                  <a:ext uri="{FF2B5EF4-FFF2-40B4-BE49-F238E27FC236}">
                    <a16:creationId xmlns:a16="http://schemas.microsoft.com/office/drawing/2014/main" id="{75F446C7-B074-483D-B2EA-5D7EF8E94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6221" y="5669810"/>
                <a:ext cx="4449033" cy="14630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r" defTabSz="914400" rtl="0" eaLnBrk="1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  <a:defRPr sz="5000" kern="1200" cap="all" spc="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1600" dirty="0"/>
                  <a:t>Chair for </a:t>
                </a:r>
              </a:p>
              <a:p>
                <a:pPr algn="l"/>
                <a:r>
                  <a:rPr lang="en-US" sz="1600" dirty="0"/>
                  <a:t>computational sensing &amp; </a:t>
                </a:r>
              </a:p>
              <a:p>
                <a:pPr algn="l"/>
                <a:r>
                  <a:rPr lang="en-US" sz="1600" dirty="0"/>
                  <a:t>communications engineering</a:t>
                </a:r>
              </a:p>
              <a:p>
                <a:pPr algn="l"/>
                <a:r>
                  <a:rPr lang="en-US" sz="1600" dirty="0"/>
                  <a:t>Siegen university</a:t>
                </a:r>
                <a:endParaRPr lang="en-DE" sz="1600" dirty="0"/>
              </a:p>
            </p:txBody>
          </p:sp>
        </p:grpSp>
        <p:pic>
          <p:nvPicPr>
            <p:cNvPr id="464" name="Graphic 463">
              <a:extLst>
                <a:ext uri="{FF2B5EF4-FFF2-40B4-BE49-F238E27FC236}">
                  <a16:creationId xmlns:a16="http://schemas.microsoft.com/office/drawing/2014/main" id="{2328719C-8DE0-469D-82EF-09EFAA669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763" y="6464965"/>
              <a:ext cx="1145109" cy="324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251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DD981B-E9D1-45A7-8A75-817B1C142E80}"/>
              </a:ext>
            </a:extLst>
          </p:cNvPr>
          <p:cNvSpPr/>
          <p:nvPr userDrawn="1"/>
        </p:nvSpPr>
        <p:spPr>
          <a:xfrm>
            <a:off x="0" y="51019"/>
            <a:ext cx="12130517" cy="1691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AB3BD6-B9FE-428B-860D-D36A17D5E194}"/>
              </a:ext>
            </a:extLst>
          </p:cNvPr>
          <p:cNvSpPr/>
          <p:nvPr userDrawn="1"/>
        </p:nvSpPr>
        <p:spPr>
          <a:xfrm>
            <a:off x="90263" y="4933001"/>
            <a:ext cx="12040254" cy="1691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4EAB0-F8BF-8954-4450-06A1AC0855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2919"/>
            <a:ext cx="12192000" cy="11704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8810DA0-42D8-4E04-BBC0-C24DB876F3F8}"/>
              </a:ext>
            </a:extLst>
          </p:cNvPr>
          <p:cNvGrpSpPr/>
          <p:nvPr userDrawn="1"/>
        </p:nvGrpSpPr>
        <p:grpSpPr>
          <a:xfrm>
            <a:off x="3871483" y="1066339"/>
            <a:ext cx="4449033" cy="5558106"/>
            <a:chOff x="3375632" y="1053581"/>
            <a:chExt cx="4449033" cy="55581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44F3EA-A8E0-4A0C-A12B-1608BCEE36C1}"/>
                </a:ext>
              </a:extLst>
            </p:cNvPr>
            <p:cNvGrpSpPr/>
            <p:nvPr userDrawn="1"/>
          </p:nvGrpSpPr>
          <p:grpSpPr>
            <a:xfrm>
              <a:off x="3375632" y="1053581"/>
              <a:ext cx="4449033" cy="5558106"/>
              <a:chOff x="-643019" y="3675122"/>
              <a:chExt cx="4449033" cy="55581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89164BC-D4B0-4ADE-B8F4-9BB0093BA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r="628" b="907"/>
              <a:stretch/>
            </p:blipFill>
            <p:spPr>
              <a:xfrm>
                <a:off x="60572" y="3675122"/>
                <a:ext cx="2812136" cy="2710074"/>
              </a:xfrm>
              <a:prstGeom prst="rect">
                <a:avLst/>
              </a:prstGeom>
            </p:spPr>
          </p:pic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9AA22AD0-1185-4D10-B0F3-7A86EEBBC4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643019" y="7770188"/>
                <a:ext cx="4449033" cy="14630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r" defTabSz="914400" rtl="0" eaLnBrk="1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  <a:defRPr sz="5000" kern="1200" cap="all" spc="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600" dirty="0"/>
                  <a:t>Chair for </a:t>
                </a:r>
              </a:p>
              <a:p>
                <a:pPr algn="ctr"/>
                <a:r>
                  <a:rPr lang="en-US" sz="1600" dirty="0"/>
                  <a:t>computational sensing &amp; </a:t>
                </a:r>
              </a:p>
              <a:p>
                <a:pPr algn="ctr"/>
                <a:r>
                  <a:rPr lang="en-US" sz="1600" dirty="0"/>
                  <a:t>communications engineering</a:t>
                </a:r>
              </a:p>
              <a:p>
                <a:pPr algn="ctr"/>
                <a:r>
                  <a:rPr lang="en-US" sz="1600" dirty="0"/>
                  <a:t>Siegen university</a:t>
                </a:r>
              </a:p>
              <a:p>
                <a:pPr algn="ctr"/>
                <a:endParaRPr lang="en-US" sz="1600" dirty="0"/>
              </a:p>
              <a:p>
                <a:pPr algn="ctr"/>
                <a:r>
                  <a:rPr lang="en-US" sz="1600" dirty="0"/>
                  <a:t>Contact: </a:t>
                </a:r>
                <a:r>
                  <a:rPr lang="en-US" sz="1600" dirty="0">
                    <a:hlinkClick r:id="rId4"/>
                  </a:rPr>
                  <a:t>ivo.Ihrke@uni-siegen.de</a:t>
                </a:r>
                <a:endParaRPr lang="en-US" sz="1600" dirty="0"/>
              </a:p>
              <a:p>
                <a:pPr algn="ctr"/>
                <a:endParaRPr lang="en-US" sz="1600" dirty="0"/>
              </a:p>
            </p:txBody>
          </p:sp>
        </p:grp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AF63525-F6F9-4146-8D4D-2D4EAB119D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12965" y="3501421"/>
              <a:ext cx="3095470" cy="876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19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753" y="1600200"/>
            <a:ext cx="4754880" cy="47091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1600200"/>
            <a:ext cx="4754880" cy="47091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51F2-ACB0-4526-B298-0832A81D35C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28904A3-76BB-4B85-9EF8-518C67F3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355C526-C9D7-4A74-9A7E-CC464D8E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7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147478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381250"/>
            <a:ext cx="4754880" cy="39281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147478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381250"/>
            <a:ext cx="4754880" cy="39281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502930-0815-4074-9D6A-EB7E234A53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5165806-B660-42D9-9124-8A510024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56EC78A-2FE3-494A-993B-BB1D925A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0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83467-E75B-4DC6-9CAA-8BF37C8252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51B7C-3192-4B1F-9BDB-AA204BD7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5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3BBB92-7E7E-4A26-AAC8-41979BCA48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C5D1B3-774B-4288-AE12-0190B60A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4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DA2227-2901-43B6-A76F-92C0075DDD73}"/>
              </a:ext>
            </a:extLst>
          </p:cNvPr>
          <p:cNvSpPr/>
          <p:nvPr userDrawn="1"/>
        </p:nvSpPr>
        <p:spPr>
          <a:xfrm>
            <a:off x="5335524" y="1074520"/>
            <a:ext cx="6373876" cy="824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9328" y="0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5925" y="219075"/>
            <a:ext cx="5897499" cy="61340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328" y="1952705"/>
            <a:ext cx="4389120" cy="4400469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E8D083-2B0F-493C-8832-59D62ABD21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39C9EB-5DEA-4EB9-A9DD-FBC0AABA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356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0737654-74A6-E662-6C4A-FC3C15E468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3437" r="603"/>
          <a:stretch/>
        </p:blipFill>
        <p:spPr>
          <a:xfrm>
            <a:off x="0" y="-2072"/>
            <a:ext cx="10480431" cy="14367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904" y="1561481"/>
            <a:ext cx="10961496" cy="474787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B1EBAC-CC26-437E-A6D0-9C2D1FDC0B0B}"/>
              </a:ext>
            </a:extLst>
          </p:cNvPr>
          <p:cNvCxnSpPr>
            <a:cxnSpLocks/>
          </p:cNvCxnSpPr>
          <p:nvPr userDrawn="1"/>
        </p:nvCxnSpPr>
        <p:spPr>
          <a:xfrm flipV="1">
            <a:off x="419919" y="6478552"/>
            <a:ext cx="11451584" cy="31396"/>
          </a:xfrm>
          <a:prstGeom prst="line">
            <a:avLst/>
          </a:prstGeom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4DD10AB-A829-48EE-A346-6B4073EA4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628" b="907"/>
          <a:stretch/>
        </p:blipFill>
        <p:spPr>
          <a:xfrm>
            <a:off x="11167872" y="201284"/>
            <a:ext cx="824285" cy="79436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5400619-64E3-4268-8216-5E9F47A3715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64277" y="84542"/>
            <a:ext cx="824285" cy="233483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0CA9407-9C7F-4CD5-9F43-98A165A86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510729"/>
            <a:ext cx="5613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2538-85A4-427B-9A21-18F6B3A60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192" y="6481195"/>
            <a:ext cx="4241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8B2EAF1D-D1C5-4755-8C26-3D5441EC8F4B}" type="slidenum">
              <a:rPr lang="en-DE" smtClean="0"/>
              <a:pPr/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29047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trackopt%20-%20kickoff.pptx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hyperlink" Target="https://anvajo.com/solutions/fluidlab-r300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4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D3EA-486D-4D34-8A27-100ABACE22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trackopt</a:t>
            </a:r>
            <a:r>
              <a:rPr lang="en-US" dirty="0"/>
              <a:t> - Update</a:t>
            </a:r>
            <a:endParaRPr lang="en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C6203-3D37-48E6-8D9B-CCFE842BD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3291" y="4684464"/>
            <a:ext cx="3818709" cy="2082096"/>
          </a:xfrm>
        </p:spPr>
        <p:txBody>
          <a:bodyPr>
            <a:normAutofit/>
          </a:bodyPr>
          <a:lstStyle/>
          <a:p>
            <a:r>
              <a:rPr lang="en-US" dirty="0"/>
              <a:t>Jannis Maron</a:t>
            </a:r>
          </a:p>
          <a:p>
            <a:r>
              <a:rPr lang="en-US" dirty="0"/>
              <a:t>Universität Siegen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35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10A24-5307-7287-94E2-3B854D3FD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F7209-BD1F-E478-37CC-32F0DC9C8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</p:spPr>
        <p:txBody>
          <a:bodyPr anchor="ctr">
            <a:normAutofit/>
          </a:bodyPr>
          <a:lstStyle/>
          <a:p>
            <a:r>
              <a:rPr lang="de-DE" dirty="0"/>
              <a:t>Frame-by-Frame Pose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489CB-F8C9-AD6A-E24D-3BF8E5E8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3BF65-14A1-3FCE-4506-D53C8BDC0C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0" y="6510729"/>
            <a:ext cx="56134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Chair for Computational Sensing / Communications Engineering, Siegen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867832-358B-32AF-EEB4-F4A8D73B849D}"/>
              </a:ext>
            </a:extLst>
          </p:cNvPr>
          <p:cNvSpPr txBox="1"/>
          <p:nvPr/>
        </p:nvSpPr>
        <p:spPr>
          <a:xfrm>
            <a:off x="400657" y="1564303"/>
            <a:ext cx="224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Next Frame:</a:t>
            </a:r>
            <a:endParaRPr lang="en-DE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D704D5-9360-1201-18A3-2BE65BDF08D6}"/>
              </a:ext>
            </a:extLst>
          </p:cNvPr>
          <p:cNvSpPr txBox="1"/>
          <p:nvPr/>
        </p:nvSpPr>
        <p:spPr>
          <a:xfrm>
            <a:off x="338933" y="4422181"/>
            <a:ext cx="224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Regularization:</a:t>
            </a:r>
            <a:endParaRPr lang="en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905502-CFAB-E364-D847-63BD45BE461D}"/>
              </a:ext>
            </a:extLst>
          </p:cNvPr>
          <p:cNvSpPr txBox="1"/>
          <p:nvPr/>
        </p:nvSpPr>
        <p:spPr>
          <a:xfrm>
            <a:off x="598810" y="1892722"/>
            <a:ext cx="484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Initialize the next frame with the best pose of the previous frame.</a:t>
            </a:r>
            <a:endParaRPr lang="en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FC1F4-78EC-9956-533E-3417B3D8BE72}"/>
              </a:ext>
            </a:extLst>
          </p:cNvPr>
          <p:cNvSpPr txBox="1"/>
          <p:nvPr/>
        </p:nvSpPr>
        <p:spPr>
          <a:xfrm>
            <a:off x="577918" y="4735515"/>
            <a:ext cx="4996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an additional </a:t>
            </a:r>
            <a:r>
              <a:rPr lang="en-US" dirty="0">
                <a:solidFill>
                  <a:srgbClr val="DB8631"/>
                </a:solidFill>
              </a:rPr>
              <a:t>Regularization</a:t>
            </a:r>
            <a:r>
              <a:rPr lang="en-US" dirty="0">
                <a:solidFill>
                  <a:schemeClr val="accent2"/>
                </a:solidFill>
              </a:rPr>
              <a:t> Loss </a:t>
            </a:r>
            <a:r>
              <a:rPr lang="en-US" dirty="0"/>
              <a:t>to our previous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Loss </a:t>
            </a:r>
            <a:r>
              <a:rPr lang="en-US" dirty="0"/>
              <a:t>to encourage a smooth pose trajectory.</a:t>
            </a:r>
            <a:endParaRPr lang="en-D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E28BB6-34EC-52B0-6049-628942FE3DA1}"/>
              </a:ext>
            </a:extLst>
          </p:cNvPr>
          <p:cNvSpPr txBox="1"/>
          <p:nvPr/>
        </p:nvSpPr>
        <p:spPr>
          <a:xfrm>
            <a:off x="713071" y="5598386"/>
            <a:ext cx="4902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L2 Distance</a:t>
            </a:r>
            <a:r>
              <a:rPr lang="en-US" dirty="0"/>
              <a:t> between subsequent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Kalman Filter</a:t>
            </a:r>
            <a:r>
              <a:rPr lang="en-US" dirty="0"/>
              <a:t> predictions for subsequent Rotations</a:t>
            </a:r>
          </a:p>
        </p:txBody>
      </p:sp>
      <p:pic>
        <p:nvPicPr>
          <p:cNvPr id="34" name="Picture 33" descr="A diagram of a computer&#10;&#10;AI-generated content may be incorrect.">
            <a:extLst>
              <a:ext uri="{FF2B5EF4-FFF2-40B4-BE49-F238E27FC236}">
                <a16:creationId xmlns:a16="http://schemas.microsoft.com/office/drawing/2014/main" id="{111D4530-4CDD-8522-F218-2DC7C510D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0" y="2603347"/>
            <a:ext cx="4099116" cy="2003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79B2A73-1708-06E3-710C-9127D9F09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87" y="4461153"/>
            <a:ext cx="6332782" cy="15831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35C5B69-3681-825C-87A5-BD26A4BB9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87" y="1933635"/>
            <a:ext cx="6371713" cy="158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3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14D32-E364-8517-E794-4A4423291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1188-C953-3E42-A1B8-FD814BE6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</p:spPr>
        <p:txBody>
          <a:bodyPr anchor="ctr">
            <a:normAutofit/>
          </a:bodyPr>
          <a:lstStyle/>
          <a:p>
            <a:r>
              <a:rPr lang="de-DE" dirty="0"/>
              <a:t>Frame-by-Frame Pose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F9CB9-3249-4FE4-4573-7F360065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2B1CB-9965-9074-F336-BE27DA15B26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0" y="6510729"/>
            <a:ext cx="56134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Chair for Computational Sensing / Communications Engineering, Siegen University</a:t>
            </a:r>
          </a:p>
        </p:txBody>
      </p:sp>
      <p:pic>
        <p:nvPicPr>
          <p:cNvPr id="13" name="DHM PoseOpt Phase">
            <a:hlinkClick r:id="" action="ppaction://media"/>
            <a:extLst>
              <a:ext uri="{FF2B5EF4-FFF2-40B4-BE49-F238E27FC236}">
                <a16:creationId xmlns:a16="http://schemas.microsoft.com/office/drawing/2014/main" id="{58C288FB-4858-A27F-B441-D046ED0BCA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8006" t="21372" r="6640" b="19558"/>
          <a:stretch>
            <a:fillRect/>
          </a:stretch>
        </p:blipFill>
        <p:spPr>
          <a:xfrm>
            <a:off x="223737" y="1780674"/>
            <a:ext cx="11485663" cy="397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2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B6D11-9E22-8BB3-A2B7-A901F29B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Optimization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9F025-D82D-2C03-D258-3CF004A1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1E412-B333-3733-BFA2-87219E3D348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9BC4F7-4BEF-6BA7-DB3D-752DDE201C55}"/>
              </a:ext>
            </a:extLst>
          </p:cNvPr>
          <p:cNvSpPr txBox="1"/>
          <p:nvPr/>
        </p:nvSpPr>
        <p:spPr>
          <a:xfrm>
            <a:off x="327296" y="1564303"/>
            <a:ext cx="31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Problem:</a:t>
            </a:r>
            <a:endParaRPr lang="en-D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95A9D-76EB-F93D-44CE-31A5A230741D}"/>
              </a:ext>
            </a:extLst>
          </p:cNvPr>
          <p:cNvSpPr txBox="1"/>
          <p:nvPr/>
        </p:nvSpPr>
        <p:spPr>
          <a:xfrm>
            <a:off x="525449" y="1892722"/>
            <a:ext cx="9010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were unable to utilize the improved pose estimates to apply non-scattering RI-Tomography and obtain a better RI Distribution.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D966E-4BB2-AA58-507A-2330E76AA905}"/>
              </a:ext>
            </a:extLst>
          </p:cNvPr>
          <p:cNvSpPr txBox="1"/>
          <p:nvPr/>
        </p:nvSpPr>
        <p:spPr>
          <a:xfrm>
            <a:off x="338817" y="2733249"/>
            <a:ext cx="31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Solution:</a:t>
            </a:r>
            <a:endParaRPr lang="en-DE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748FE-A09C-A53F-007D-EFD2B1A498B6}"/>
              </a:ext>
            </a:extLst>
          </p:cNvPr>
          <p:cNvSpPr txBox="1"/>
          <p:nvPr/>
        </p:nvSpPr>
        <p:spPr>
          <a:xfrm>
            <a:off x="393020" y="3027202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en-US" b="1" i="1" dirty="0"/>
              <a:t>Use our Simulation!</a:t>
            </a:r>
            <a:endParaRPr lang="en-DE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A4C565-BB2D-6274-F612-2C535376A97F}"/>
              </a:ext>
            </a:extLst>
          </p:cNvPr>
          <p:cNvSpPr txBox="1"/>
          <p:nvPr/>
        </p:nvSpPr>
        <p:spPr>
          <a:xfrm>
            <a:off x="448797" y="3348197"/>
            <a:ext cx="538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Rather than updating the poses, update the 3D volume.</a:t>
            </a:r>
            <a:endParaRPr lang="en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30A81A-80C3-5321-BC47-11463E01ECBD}"/>
              </a:ext>
            </a:extLst>
          </p:cNvPr>
          <p:cNvSpPr txBox="1"/>
          <p:nvPr/>
        </p:nvSpPr>
        <p:spPr>
          <a:xfrm>
            <a:off x="327290" y="3902195"/>
            <a:ext cx="31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Reconstruction Optimization:</a:t>
            </a:r>
            <a:endParaRPr lang="en-DE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AFC3C-A1E1-46DE-98E5-505AEE259FBD}"/>
              </a:ext>
            </a:extLst>
          </p:cNvPr>
          <p:cNvSpPr txBox="1"/>
          <p:nvPr/>
        </p:nvSpPr>
        <p:spPr>
          <a:xfrm>
            <a:off x="525449" y="4217060"/>
            <a:ext cx="5038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 the simulation for every optimized pose/frame and accumulate gradients. </a:t>
            </a:r>
            <a:r>
              <a:rPr lang="en-US" dirty="0">
                <a:solidFill>
                  <a:srgbClr val="FF0000"/>
                </a:solidFill>
              </a:rPr>
              <a:t>Update </a:t>
            </a:r>
            <a:r>
              <a:rPr lang="en-US" dirty="0"/>
              <a:t>the 3D Volume once we have passed every pose.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F363CF-B408-D6B0-FED6-F9405700F24E}"/>
              </a:ext>
            </a:extLst>
          </p:cNvPr>
          <p:cNvSpPr txBox="1"/>
          <p:nvPr/>
        </p:nvSpPr>
        <p:spPr>
          <a:xfrm>
            <a:off x="327291" y="5270589"/>
            <a:ext cx="31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Reconstruction Regularization:</a:t>
            </a:r>
            <a:endParaRPr lang="en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B15ED2-A8B6-958B-2C3A-3563806C9F88}"/>
              </a:ext>
            </a:extLst>
          </p:cNvPr>
          <p:cNvSpPr txBox="1"/>
          <p:nvPr/>
        </p:nvSpPr>
        <p:spPr>
          <a:xfrm>
            <a:off x="525449" y="5549533"/>
            <a:ext cx="595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a </a:t>
            </a:r>
            <a:r>
              <a:rPr lang="en-US" i="1" dirty="0"/>
              <a:t>TV Regularization</a:t>
            </a:r>
            <a:r>
              <a:rPr lang="en-US" dirty="0"/>
              <a:t> to encourage a smooth 3D volume.</a:t>
            </a:r>
            <a:endParaRPr lang="en-DE" dirty="0"/>
          </a:p>
        </p:txBody>
      </p:sp>
      <p:pic>
        <p:nvPicPr>
          <p:cNvPr id="19" name="Content Placeholder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041996-6D36-0571-7F1F-509F498BE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88" y="3005271"/>
            <a:ext cx="5872163" cy="1770376"/>
          </a:xfrm>
        </p:spPr>
      </p:pic>
    </p:spTree>
    <p:extLst>
      <p:ext uri="{BB962C8B-B14F-4D97-AF65-F5344CB8AC3E}">
        <p14:creationId xmlns:p14="http://schemas.microsoft.com/office/powerpoint/2010/main" val="2426230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447FB-246E-848F-C487-B60602DD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Simulation Tomography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2F029-4ECE-78A2-B7EA-19A2270DE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AF1B6-25E1-6B09-9E08-9A15BBC3DFF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pic>
        <p:nvPicPr>
          <p:cNvPr id="13" name="Content Placeholder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A56EE2B-8E39-22CA-CB36-AC60F02D2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94" y="1281176"/>
            <a:ext cx="6194904" cy="5139318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8E4306-5075-7DF1-16B2-344A5FAB16ED}"/>
              </a:ext>
            </a:extLst>
          </p:cNvPr>
          <p:cNvSpPr txBox="1"/>
          <p:nvPr/>
        </p:nvSpPr>
        <p:spPr>
          <a:xfrm>
            <a:off x="200451" y="1521765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en-US" b="1" i="1" dirty="0"/>
              <a:t>End-to-End Optimization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7119D-DE0F-7454-2D1F-104810341282}"/>
              </a:ext>
            </a:extLst>
          </p:cNvPr>
          <p:cNvSpPr txBox="1"/>
          <p:nvPr/>
        </p:nvSpPr>
        <p:spPr>
          <a:xfrm>
            <a:off x="417288" y="3277989"/>
            <a:ext cx="4749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i="1" dirty="0"/>
              <a:t>Perform </a:t>
            </a:r>
            <a:r>
              <a:rPr lang="en-US" i="1" dirty="0">
                <a:solidFill>
                  <a:srgbClr val="82B366"/>
                </a:solidFill>
              </a:rPr>
              <a:t>Pose Optimization </a:t>
            </a:r>
            <a:r>
              <a:rPr lang="en-US" i="1" dirty="0"/>
              <a:t>to get updated poses.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Update Volume with the </a:t>
            </a:r>
            <a:r>
              <a:rPr lang="en-US" i="1" dirty="0">
                <a:solidFill>
                  <a:srgbClr val="DB8631"/>
                </a:solidFill>
              </a:rPr>
              <a:t>Reconstruction Optimization</a:t>
            </a:r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/>
              <a:t>using the updated poses.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Repeat with updated RI. Distribution and pose of the first frame.</a:t>
            </a:r>
            <a:endParaRPr lang="en-DE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7A01CF-F76C-D2F3-9DC7-DAD3EA798D59}"/>
              </a:ext>
            </a:extLst>
          </p:cNvPr>
          <p:cNvSpPr txBox="1"/>
          <p:nvPr/>
        </p:nvSpPr>
        <p:spPr>
          <a:xfrm>
            <a:off x="329472" y="1978047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Initialization: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183013-40E2-D3DC-A0D9-E5143355E670}"/>
              </a:ext>
            </a:extLst>
          </p:cNvPr>
          <p:cNvSpPr txBox="1"/>
          <p:nvPr/>
        </p:nvSpPr>
        <p:spPr>
          <a:xfrm>
            <a:off x="529239" y="2255803"/>
            <a:ext cx="463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Estimated RI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Guessed Pose for first frame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A77917-F6D0-6D96-CD0B-D9A9671B9C97}"/>
              </a:ext>
            </a:extLst>
          </p:cNvPr>
          <p:cNvSpPr txBox="1"/>
          <p:nvPr/>
        </p:nvSpPr>
        <p:spPr>
          <a:xfrm>
            <a:off x="329473" y="3006373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Combined Optimization: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66A4A7-F780-1561-BF0C-DF197A2B640D}"/>
              </a:ext>
            </a:extLst>
          </p:cNvPr>
          <p:cNvSpPr txBox="1"/>
          <p:nvPr/>
        </p:nvSpPr>
        <p:spPr>
          <a:xfrm>
            <a:off x="329472" y="5320837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Update Domain Adaptations: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296F8C-8AE1-7BAD-62EB-3D1274E6E3A3}"/>
              </a:ext>
            </a:extLst>
          </p:cNvPr>
          <p:cNvSpPr txBox="1"/>
          <p:nvPr/>
        </p:nvSpPr>
        <p:spPr>
          <a:xfrm>
            <a:off x="529239" y="5648299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Reduce Gaussian blur every full loop.</a:t>
            </a:r>
          </a:p>
        </p:txBody>
      </p:sp>
    </p:spTree>
    <p:extLst>
      <p:ext uri="{BB962C8B-B14F-4D97-AF65-F5344CB8AC3E}">
        <p14:creationId xmlns:p14="http://schemas.microsoft.com/office/powerpoint/2010/main" val="1158826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078E2-5DA3-7A18-D957-46726EA0A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A37D-0FA8-41A5-7B54-421DE1C8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Simulation Tomography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8F050-DD1A-1EC2-739A-312620689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91D03-F29A-23CE-8AB7-F7775D91C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pic>
        <p:nvPicPr>
          <p:cNvPr id="3" name="DHM Combined Opt">
            <a:hlinkClick r:id="" action="ppaction://media"/>
            <a:extLst>
              <a:ext uri="{FF2B5EF4-FFF2-40B4-BE49-F238E27FC236}">
                <a16:creationId xmlns:a16="http://schemas.microsoft.com/office/drawing/2014/main" id="{89959AE4-CD11-3399-3728-68A0BA3A50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7029" t="15755" r="5560" b="18271"/>
          <a:stretch>
            <a:fillRect/>
          </a:stretch>
        </p:blipFill>
        <p:spPr>
          <a:xfrm>
            <a:off x="571440" y="1879588"/>
            <a:ext cx="10657211" cy="402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7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DDDD6-2419-DEF3-9999-6DCC17DA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things</a:t>
            </a:r>
            <a:endParaRPr lang="LID4096" dirty="0"/>
          </a:p>
        </p:txBody>
      </p:sp>
      <p:pic>
        <p:nvPicPr>
          <p:cNvPr id="6" name="Moser-Fail">
            <a:hlinkClick r:id="" action="ppaction://media"/>
            <a:extLst>
              <a:ext uri="{FF2B5EF4-FFF2-40B4-BE49-F238E27FC236}">
                <a16:creationId xmlns:a16="http://schemas.microsoft.com/office/drawing/2014/main" id="{061CBB08-80AD-660F-F537-C06204928A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7698" t="13828" r="6842" b="16654"/>
          <a:stretch>
            <a:fillRect/>
          </a:stretch>
        </p:blipFill>
        <p:spPr>
          <a:xfrm>
            <a:off x="1144986" y="3221925"/>
            <a:ext cx="9127805" cy="32997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8102C-AF66-51B2-B145-F5E526E2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2FBB7-7AD7-0078-DEDE-B6E8EF3A0C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193350-B3FA-7A56-908C-D3CCDE2949FC}"/>
              </a:ext>
            </a:extLst>
          </p:cNvPr>
          <p:cNvSpPr txBox="1"/>
          <p:nvPr/>
        </p:nvSpPr>
        <p:spPr>
          <a:xfrm>
            <a:off x="429871" y="1523390"/>
            <a:ext cx="31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aren’t the first to do this!</a:t>
            </a:r>
            <a:endParaRPr lang="en-DE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F80DB-1BDE-0C89-DCFC-2FADC48A9327}"/>
              </a:ext>
            </a:extLst>
          </p:cNvPr>
          <p:cNvSpPr txBox="1"/>
          <p:nvPr/>
        </p:nvSpPr>
        <p:spPr>
          <a:xfrm>
            <a:off x="549141" y="1776591"/>
            <a:ext cx="901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Moser et al.: Optical tomography reconstructing 3D motion and structure of multi-scattering samples under rotational actuation</a:t>
            </a:r>
            <a:r>
              <a:rPr lang="en-US" dirty="0"/>
              <a:t> </a:t>
            </a:r>
            <a:endParaRPr lang="en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C3CCA-3BD6-2215-93E9-1E56DFE77D84}"/>
              </a:ext>
            </a:extLst>
          </p:cNvPr>
          <p:cNvSpPr txBox="1"/>
          <p:nvPr/>
        </p:nvSpPr>
        <p:spPr>
          <a:xfrm>
            <a:off x="675859" y="2475460"/>
            <a:ext cx="89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far, we haven’t been able to reproduce their method successfully.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92767-3BD7-3038-5CA2-3C1AEA0E1479}"/>
              </a:ext>
            </a:extLst>
          </p:cNvPr>
          <p:cNvSpPr txBox="1"/>
          <p:nvPr/>
        </p:nvSpPr>
        <p:spPr>
          <a:xfrm>
            <a:off x="429870" y="2153724"/>
            <a:ext cx="31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Problem:</a:t>
            </a:r>
            <a:endParaRPr lang="en-DE" b="1" dirty="0"/>
          </a:p>
        </p:txBody>
      </p:sp>
    </p:spTree>
    <p:extLst>
      <p:ext uri="{BB962C8B-B14F-4D97-AF65-F5344CB8AC3E}">
        <p14:creationId xmlns:p14="http://schemas.microsoft.com/office/powerpoint/2010/main" val="382037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93768-FEB6-88AB-1D02-E91DFB4DE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DF9C-603D-4BA1-CD70-8A87EDD1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87258-0D99-6F31-CDCC-DCD746FD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09059-87E2-98BC-E6DC-44772C53E2F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358F4-B9AE-E563-1938-5B6DADCF5506}"/>
              </a:ext>
            </a:extLst>
          </p:cNvPr>
          <p:cNvSpPr txBox="1"/>
          <p:nvPr/>
        </p:nvSpPr>
        <p:spPr>
          <a:xfrm>
            <a:off x="440309" y="1430109"/>
            <a:ext cx="31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Soon:</a:t>
            </a:r>
            <a:endParaRPr lang="en-DE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848A6-5C25-DBF2-8E54-89333DEA41E0}"/>
              </a:ext>
            </a:extLst>
          </p:cNvPr>
          <p:cNvSpPr txBox="1"/>
          <p:nvPr/>
        </p:nvSpPr>
        <p:spPr>
          <a:xfrm>
            <a:off x="604277" y="3459288"/>
            <a:ext cx="89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Tasks, new challenges.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77761-02E9-A498-A1F3-670BA3E41A38}"/>
              </a:ext>
            </a:extLst>
          </p:cNvPr>
          <p:cNvSpPr txBox="1"/>
          <p:nvPr/>
        </p:nvSpPr>
        <p:spPr>
          <a:xfrm>
            <a:off x="429870" y="3077057"/>
            <a:ext cx="31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And then?</a:t>
            </a:r>
            <a:endParaRPr lang="en-DE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153F9E-A179-4B77-0BA7-A4DBF6546732}"/>
              </a:ext>
            </a:extLst>
          </p:cNvPr>
          <p:cNvSpPr/>
          <p:nvPr/>
        </p:nvSpPr>
        <p:spPr>
          <a:xfrm>
            <a:off x="1538140" y="3952271"/>
            <a:ext cx="4009583" cy="284544"/>
          </a:xfrm>
          <a:prstGeom prst="rect">
            <a:avLst/>
          </a:prstGeom>
          <a:solidFill>
            <a:srgbClr val="AEAEA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Elastic Deformation</a:t>
            </a:r>
            <a:endParaRPr lang="en-DE" sz="16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3B7E5D-37F1-C0C3-8A9A-9B53B4033D99}"/>
              </a:ext>
            </a:extLst>
          </p:cNvPr>
          <p:cNvSpPr/>
          <p:nvPr/>
        </p:nvSpPr>
        <p:spPr>
          <a:xfrm>
            <a:off x="6366708" y="3937218"/>
            <a:ext cx="2142451" cy="284544"/>
          </a:xfrm>
          <a:prstGeom prst="rect">
            <a:avLst/>
          </a:prstGeom>
          <a:solidFill>
            <a:srgbClr val="AEAEA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Holographic Particles</a:t>
            </a:r>
            <a:endParaRPr lang="en-DE" sz="1600" b="1" dirty="0">
              <a:solidFill>
                <a:schemeClr val="tx1"/>
              </a:solidFill>
            </a:endParaRPr>
          </a:p>
        </p:txBody>
      </p:sp>
      <p:pic>
        <p:nvPicPr>
          <p:cNvPr id="20" name="Picture 19" descr="A grey and yellow background with small squares&#10;&#10;AI-generated content may be incorrect.">
            <a:extLst>
              <a:ext uri="{FF2B5EF4-FFF2-40B4-BE49-F238E27FC236}">
                <a16:creationId xmlns:a16="http://schemas.microsoft.com/office/drawing/2014/main" id="{0DEC2C4C-4BE1-B511-D155-BB84482B1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08" y="4222938"/>
            <a:ext cx="2142451" cy="2137364"/>
          </a:xfrm>
          <a:prstGeom prst="rect">
            <a:avLst/>
          </a:prstGeom>
        </p:spPr>
      </p:pic>
      <p:pic>
        <p:nvPicPr>
          <p:cNvPr id="21" name="010222_ext_p4_w1_20x">
            <a:hlinkClick r:id="" action="ppaction://media"/>
            <a:extLst>
              <a:ext uri="{FF2B5EF4-FFF2-40B4-BE49-F238E27FC236}">
                <a16:creationId xmlns:a16="http://schemas.microsoft.com/office/drawing/2014/main" id="{AB39576E-BD9A-0050-F0A9-47BCC3EE2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8140" y="4236815"/>
            <a:ext cx="4009583" cy="21385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DCF8B4-8B12-1AC9-1830-9FA3568753A8}"/>
              </a:ext>
            </a:extLst>
          </p:cNvPr>
          <p:cNvSpPr txBox="1"/>
          <p:nvPr/>
        </p:nvSpPr>
        <p:spPr>
          <a:xfrm>
            <a:off x="604277" y="1773484"/>
            <a:ext cx="901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Novelty to Moser et al. and publish results.</a:t>
            </a:r>
            <a:endParaRPr lang="en-D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1173BF-A336-B675-DCB6-05B18DD3B759}"/>
              </a:ext>
            </a:extLst>
          </p:cNvPr>
          <p:cNvSpPr txBox="1"/>
          <p:nvPr/>
        </p:nvSpPr>
        <p:spPr>
          <a:xfrm>
            <a:off x="930281" y="2142816"/>
            <a:ext cx="5650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Extend to new data (Coded WFS)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Technical ablation (What does work, what doesn’t)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Incremental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9C657-A85F-8EA3-4BE7-04FDCF9C54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18863" y="6521450"/>
            <a:ext cx="973137" cy="27463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0FF41-914C-6761-16A8-9557D3EF796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578600" y="6510338"/>
            <a:ext cx="56134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Chair for Computational Sensing / Communications Engineering, Siegen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BE2FE-179B-689C-0EC4-35637D92D382}"/>
              </a:ext>
            </a:extLst>
          </p:cNvPr>
          <p:cNvSpPr txBox="1"/>
          <p:nvPr/>
        </p:nvSpPr>
        <p:spPr>
          <a:xfrm>
            <a:off x="1019175" y="2085975"/>
            <a:ext cx="2251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Thank you! </a:t>
            </a:r>
            <a:endParaRPr kumimoji="0" lang="en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989414-7628-DB49-A5F8-74BBA36CED08}"/>
              </a:ext>
            </a:extLst>
          </p:cNvPr>
          <p:cNvSpPr txBox="1"/>
          <p:nvPr/>
        </p:nvSpPr>
        <p:spPr>
          <a:xfrm>
            <a:off x="5301916" y="6105040"/>
            <a:ext cx="36495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spc="300" dirty="0">
                <a:latin typeface="+mj-lt"/>
                <a:hlinkClick r:id="rId2" action="ppaction://hlinkpres?slideindex=1&amp;slidetitle="/>
              </a:rPr>
              <a:t>Jannis.Maron@uni-siegen.de</a:t>
            </a:r>
            <a:endParaRPr lang="de-DE" sz="1400" spc="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1231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68E98-7553-9AE4-14C3-A1C7FF34D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4B18-D130-BE39-9BE2-1F7BE2212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390AC-30AF-089B-8EE6-C028416E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BD9A9-AAAC-A8EA-51A7-39635E16FB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Chair for Computational Sensing / Communications Engineering, Siegen University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D77149-6FEE-2702-7C51-85F353F3B6C0}"/>
              </a:ext>
            </a:extLst>
          </p:cNvPr>
          <p:cNvSpPr/>
          <p:nvPr/>
        </p:nvSpPr>
        <p:spPr>
          <a:xfrm>
            <a:off x="809891" y="1960177"/>
            <a:ext cx="2749261" cy="360000"/>
          </a:xfrm>
          <a:prstGeom prst="rect">
            <a:avLst/>
          </a:prstGeom>
          <a:solidFill>
            <a:srgbClr val="AEAEA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Rigid Body Motion</a:t>
            </a:r>
            <a:endParaRPr lang="en-DE" sz="16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A09EF8-FB7D-8F06-CF5E-DFB80E6862E7}"/>
              </a:ext>
            </a:extLst>
          </p:cNvPr>
          <p:cNvSpPr/>
          <p:nvPr/>
        </p:nvSpPr>
        <p:spPr>
          <a:xfrm>
            <a:off x="3554065" y="1964065"/>
            <a:ext cx="5168245" cy="360000"/>
          </a:xfrm>
          <a:prstGeom prst="rect">
            <a:avLst/>
          </a:prstGeom>
          <a:solidFill>
            <a:srgbClr val="AEAEA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Elastic Deformation</a:t>
            </a:r>
            <a:endParaRPr lang="en-DE" sz="16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0C9F2-D718-B015-E363-220A1F3D8FD8}"/>
              </a:ext>
            </a:extLst>
          </p:cNvPr>
          <p:cNvSpPr/>
          <p:nvPr/>
        </p:nvSpPr>
        <p:spPr>
          <a:xfrm>
            <a:off x="8719031" y="1960177"/>
            <a:ext cx="2761562" cy="360000"/>
          </a:xfrm>
          <a:prstGeom prst="rect">
            <a:avLst/>
          </a:prstGeom>
          <a:solidFill>
            <a:srgbClr val="AEAEA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Holographic Particles</a:t>
            </a:r>
            <a:endParaRPr lang="en-DE" sz="16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grey and yellow background with small squares&#10;&#10;AI-generated content may be incorrect.">
            <a:extLst>
              <a:ext uri="{FF2B5EF4-FFF2-40B4-BE49-F238E27FC236}">
                <a16:creationId xmlns:a16="http://schemas.microsoft.com/office/drawing/2014/main" id="{B6CF8F95-B6D8-F5EF-0846-EF998BFF7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031" y="2316292"/>
            <a:ext cx="2761562" cy="2755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D9DA11-86F5-755E-51B0-5EB33B93D6B5}"/>
              </a:ext>
            </a:extLst>
          </p:cNvPr>
          <p:cNvSpPr txBox="1"/>
          <p:nvPr/>
        </p:nvSpPr>
        <p:spPr>
          <a:xfrm>
            <a:off x="3318795" y="5183742"/>
            <a:ext cx="5162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i="0" dirty="0">
                <a:solidFill>
                  <a:srgbClr val="000000"/>
                </a:solidFill>
                <a:effectLst/>
              </a:rPr>
              <a:t>Source: Prof. Jari Hyttinen, </a:t>
            </a:r>
            <a:r>
              <a:rPr lang="de-DE" sz="1200" b="0" i="0" dirty="0">
                <a:solidFill>
                  <a:srgbClr val="000000"/>
                </a:solidFill>
                <a:effectLst/>
              </a:rPr>
              <a:t>Tampere University</a:t>
            </a:r>
            <a:endParaRPr lang="de-DE" sz="120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B2C0B-8777-7E94-D7E5-DFC17FD34563}"/>
              </a:ext>
            </a:extLst>
          </p:cNvPr>
          <p:cNvSpPr txBox="1"/>
          <p:nvPr/>
        </p:nvSpPr>
        <p:spPr>
          <a:xfrm>
            <a:off x="8725182" y="5183742"/>
            <a:ext cx="274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Source: </a:t>
            </a:r>
            <a:r>
              <a:rPr lang="de-DE" sz="1200" dirty="0">
                <a:hlinkClick r:id="rId7"/>
              </a:rPr>
              <a:t>anvajo - fludlab-r300</a:t>
            </a:r>
            <a:endParaRPr lang="de-DE" sz="1200" dirty="0"/>
          </a:p>
        </p:txBody>
      </p:sp>
      <p:pic>
        <p:nvPicPr>
          <p:cNvPr id="3" name="kurama_int_phase_smooth_1_video">
            <a:hlinkClick r:id="" action="ppaction://media"/>
            <a:extLst>
              <a:ext uri="{FF2B5EF4-FFF2-40B4-BE49-F238E27FC236}">
                <a16:creationId xmlns:a16="http://schemas.microsoft.com/office/drawing/2014/main" id="{7559C47A-42C0-EDA8-E27F-B2A0092CE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206" y="2316292"/>
            <a:ext cx="2752058" cy="2752058"/>
          </a:xfrm>
          <a:prstGeom prst="rect">
            <a:avLst/>
          </a:prstGeom>
        </p:spPr>
      </p:pic>
      <p:pic>
        <p:nvPicPr>
          <p:cNvPr id="12" name="010222_ext_p4_w1_20x">
            <a:hlinkClick r:id="" action="ppaction://media"/>
            <a:extLst>
              <a:ext uri="{FF2B5EF4-FFF2-40B4-BE49-F238E27FC236}">
                <a16:creationId xmlns:a16="http://schemas.microsoft.com/office/drawing/2014/main" id="{8A1367E6-B482-126A-196D-02F5C3AA7B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9152" y="2319241"/>
            <a:ext cx="5159879" cy="27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6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5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0C274-31BB-51D6-D6FC-954993598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2DFA0-22C4-133A-0EDE-8E987C463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Body Motion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830CF-DE79-092A-E833-D5DAE697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9D0B1-6350-1019-F0C7-3A9A68346A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Chair for Computational Sensing / Communications Engineering, Siegen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69D64-81ED-C833-5238-A4FEEA7C2208}"/>
              </a:ext>
            </a:extLst>
          </p:cNvPr>
          <p:cNvSpPr txBox="1"/>
          <p:nvPr/>
        </p:nvSpPr>
        <p:spPr>
          <a:xfrm>
            <a:off x="336881" y="1429076"/>
            <a:ext cx="541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Observed: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D20D95-E63A-057F-61D0-DFDB738917F1}"/>
              </a:ext>
            </a:extLst>
          </p:cNvPr>
          <p:cNvSpPr txBox="1"/>
          <p:nvPr/>
        </p:nvSpPr>
        <p:spPr>
          <a:xfrm>
            <a:off x="535696" y="1767006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Phase-Video of a rotating transparent HEK Cell.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588FF-4D40-03FA-4254-1C588EE6ACE8}"/>
              </a:ext>
            </a:extLst>
          </p:cNvPr>
          <p:cNvSpPr txBox="1"/>
          <p:nvPr/>
        </p:nvSpPr>
        <p:spPr>
          <a:xfrm>
            <a:off x="301955" y="3455372"/>
            <a:ext cx="541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Problem: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F4EC5-055D-369F-BDDC-D2C9CDC3B0A2}"/>
              </a:ext>
            </a:extLst>
          </p:cNvPr>
          <p:cNvSpPr txBox="1"/>
          <p:nvPr/>
        </p:nvSpPr>
        <p:spPr>
          <a:xfrm>
            <a:off x="594999" y="3979492"/>
            <a:ext cx="4519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Geometry of the cell.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Pose for any given frame.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Rotation</a:t>
            </a:r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7468ED-EDA7-F67A-8FED-6136FD56085B}"/>
              </a:ext>
            </a:extLst>
          </p:cNvPr>
          <p:cNvSpPr txBox="1"/>
          <p:nvPr/>
        </p:nvSpPr>
        <p:spPr>
          <a:xfrm>
            <a:off x="331607" y="5112336"/>
            <a:ext cx="541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to do?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D12577-E0F7-69B8-12F3-5150710A3BB6}"/>
              </a:ext>
            </a:extLst>
          </p:cNvPr>
          <p:cNvSpPr txBox="1"/>
          <p:nvPr/>
        </p:nvSpPr>
        <p:spPr>
          <a:xfrm>
            <a:off x="535695" y="5419542"/>
            <a:ext cx="5822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Work with some initial assumptions.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Simulate the scattering of the wavefield.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Then optimize geometry/poses to fit the video sequence.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6E032-73C1-45BA-BEC3-A4A4A6BB11CC}"/>
              </a:ext>
            </a:extLst>
          </p:cNvPr>
          <p:cNvSpPr txBox="1"/>
          <p:nvPr/>
        </p:nvSpPr>
        <p:spPr>
          <a:xfrm>
            <a:off x="6933085" y="5813244"/>
            <a:ext cx="3939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Observed Phase of a rotating HEK 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D13683-163B-DB19-3D05-BC9B1F41F56A}"/>
              </a:ext>
            </a:extLst>
          </p:cNvPr>
          <p:cNvSpPr txBox="1"/>
          <p:nvPr/>
        </p:nvSpPr>
        <p:spPr>
          <a:xfrm>
            <a:off x="331608" y="2200350"/>
            <a:ext cx="541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Goal: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CA5093-DF27-ECFC-932E-4C552D1953A3}"/>
              </a:ext>
            </a:extLst>
          </p:cNvPr>
          <p:cNvSpPr txBox="1"/>
          <p:nvPr/>
        </p:nvSpPr>
        <p:spPr>
          <a:xfrm>
            <a:off x="535695" y="2447471"/>
            <a:ext cx="5712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 the Refractive Index (RI) distribution of the cell as a 3D Volume.</a:t>
            </a:r>
            <a:endParaRPr lang="en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73DEA1-3328-C7D0-0778-267214E8717C}"/>
              </a:ext>
            </a:extLst>
          </p:cNvPr>
          <p:cNvSpPr txBox="1"/>
          <p:nvPr/>
        </p:nvSpPr>
        <p:spPr>
          <a:xfrm>
            <a:off x="535695" y="3086040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en-US" b="1" i="1" dirty="0"/>
              <a:t>RI-Tomography</a:t>
            </a:r>
            <a:endParaRPr lang="en-DE" b="1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947B49-9C29-ABF7-89E1-7F1DA28D9260}"/>
              </a:ext>
            </a:extLst>
          </p:cNvPr>
          <p:cNvSpPr txBox="1"/>
          <p:nvPr/>
        </p:nvSpPr>
        <p:spPr>
          <a:xfrm>
            <a:off x="535695" y="3709172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don’t know:</a:t>
            </a:r>
            <a:endParaRPr lang="en-DE" dirty="0"/>
          </a:p>
        </p:txBody>
      </p:sp>
      <p:pic>
        <p:nvPicPr>
          <p:cNvPr id="26" name="DHM Ground Truth Phase">
            <a:hlinkClick r:id="" action="ppaction://media"/>
            <a:extLst>
              <a:ext uri="{FF2B5EF4-FFF2-40B4-BE49-F238E27FC236}">
                <a16:creationId xmlns:a16="http://schemas.microsoft.com/office/drawing/2014/main" id="{4C47C844-024A-E341-2290-D580B58D1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5584" t="6378" r="26663"/>
          <a:stretch>
            <a:fillRect/>
          </a:stretch>
        </p:blipFill>
        <p:spPr>
          <a:xfrm>
            <a:off x="6883982" y="1845840"/>
            <a:ext cx="4037434" cy="39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844E4-1043-436A-7AC4-9E31A8D3E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rward Render">
            <a:hlinkClick r:id="" action="ppaction://media"/>
            <a:extLst>
              <a:ext uri="{FF2B5EF4-FFF2-40B4-BE49-F238E27FC236}">
                <a16:creationId xmlns:a16="http://schemas.microsoft.com/office/drawing/2014/main" id="{8017704C-24B8-0F35-56F4-AF1875FBA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4658" t="31436" r="33372" b="31383"/>
          <a:stretch>
            <a:fillRect/>
          </a:stretch>
        </p:blipFill>
        <p:spPr>
          <a:xfrm>
            <a:off x="5894307" y="1440249"/>
            <a:ext cx="2601158" cy="22687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70062-60BD-5F06-C9BF-9D097ABEC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71D99-249D-FCC8-629B-9999ECF97AB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Chair for Computational Sensing / Communications Engineering, Siegen University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90C86F9-9C22-2748-A8E0-DCC23FE5DF0A}"/>
              </a:ext>
            </a:extLst>
          </p:cNvPr>
          <p:cNvSpPr txBox="1">
            <a:spLocks/>
          </p:cNvSpPr>
          <p:nvPr/>
        </p:nvSpPr>
        <p:spPr>
          <a:xfrm>
            <a:off x="747902" y="114681"/>
            <a:ext cx="10304289" cy="1155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Recap: Last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D85970-8B21-641E-9100-73323D3BA95C}"/>
              </a:ext>
            </a:extLst>
          </p:cNvPr>
          <p:cNvSpPr txBox="1"/>
          <p:nvPr/>
        </p:nvSpPr>
        <p:spPr>
          <a:xfrm>
            <a:off x="376301" y="4192342"/>
            <a:ext cx="471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Simulate scattering of a wavefield through an RI Distribution, where we are in control of:</a:t>
            </a:r>
            <a:endParaRPr lang="de-DE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589C05-C86B-28FA-CF48-B7D9ECC8B29E}"/>
              </a:ext>
            </a:extLst>
          </p:cNvPr>
          <p:cNvSpPr txBox="1"/>
          <p:nvPr/>
        </p:nvSpPr>
        <p:spPr>
          <a:xfrm>
            <a:off x="471866" y="4806582"/>
            <a:ext cx="3457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Rotation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F98A88-6826-EFF1-92E2-07FAE8B2EF99}"/>
              </a:ext>
            </a:extLst>
          </p:cNvPr>
          <p:cNvSpPr txBox="1"/>
          <p:nvPr/>
        </p:nvSpPr>
        <p:spPr>
          <a:xfrm>
            <a:off x="471866" y="1899931"/>
            <a:ext cx="452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Based on a non-scattering tomography with sensible poses.</a:t>
            </a:r>
            <a:endParaRPr lang="de-DE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5EA9E6-8057-3FA0-1886-49E94CB61BD3}"/>
              </a:ext>
            </a:extLst>
          </p:cNvPr>
          <p:cNvSpPr txBox="1"/>
          <p:nvPr/>
        </p:nvSpPr>
        <p:spPr>
          <a:xfrm>
            <a:off x="259309" y="1613208"/>
            <a:ext cx="421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Estimated Initial RI Distribution: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BCC874-060B-03EE-593D-6BC9BAF8F249}"/>
              </a:ext>
            </a:extLst>
          </p:cNvPr>
          <p:cNvSpPr txBox="1"/>
          <p:nvPr/>
        </p:nvSpPr>
        <p:spPr>
          <a:xfrm>
            <a:off x="247966" y="3823010"/>
            <a:ext cx="4239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Wavefield Simulation: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A544CD-4F3C-9552-EA80-2F4E0197ED88}"/>
              </a:ext>
            </a:extLst>
          </p:cNvPr>
          <p:cNvSpPr txBox="1"/>
          <p:nvPr/>
        </p:nvSpPr>
        <p:spPr>
          <a:xfrm>
            <a:off x="550817" y="2509819"/>
            <a:ext cx="345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Fixed position/rotation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Constant angular velocity</a:t>
            </a:r>
          </a:p>
        </p:txBody>
      </p:sp>
      <p:pic>
        <p:nvPicPr>
          <p:cNvPr id="3" name="Picture 2" descr="A diagram of a process flow&#10;&#10;AI-generated content may be incorrect.">
            <a:extLst>
              <a:ext uri="{FF2B5EF4-FFF2-40B4-BE49-F238E27FC236}">
                <a16:creationId xmlns:a16="http://schemas.microsoft.com/office/drawing/2014/main" id="{00D170A5-74C1-BB06-FAD9-DA53488FE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016" y="3823010"/>
            <a:ext cx="5847151" cy="218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5A3A2-6435-6480-3090-873A2B7E9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75B6-BD2F-12A4-4F9C-C3C0C07E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5C1CC-E30E-51B9-9624-93AE389FF2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Chair for Computational Sensing / Communications Engineering, Siegen University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7FA3735-EE96-DA59-0900-68FE7662B56F}"/>
              </a:ext>
            </a:extLst>
          </p:cNvPr>
          <p:cNvSpPr txBox="1">
            <a:spLocks/>
          </p:cNvSpPr>
          <p:nvPr/>
        </p:nvSpPr>
        <p:spPr>
          <a:xfrm>
            <a:off x="747902" y="114681"/>
            <a:ext cx="10304289" cy="1155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Recap: Forward Simulation</a:t>
            </a:r>
          </a:p>
        </p:txBody>
      </p:sp>
      <p:pic>
        <p:nvPicPr>
          <p:cNvPr id="31" name="DHM Forward Phase">
            <a:hlinkClick r:id="" action="ppaction://media"/>
            <a:extLst>
              <a:ext uri="{FF2B5EF4-FFF2-40B4-BE49-F238E27FC236}">
                <a16:creationId xmlns:a16="http://schemas.microsoft.com/office/drawing/2014/main" id="{34680C7D-DDC5-E0F3-F117-23E1843AF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4204" t="6899" r="22806" b="-7025"/>
          <a:stretch>
            <a:fillRect/>
          </a:stretch>
        </p:blipFill>
        <p:spPr>
          <a:xfrm>
            <a:off x="1752382" y="1754198"/>
            <a:ext cx="3871000" cy="3982286"/>
          </a:xfrm>
          <a:prstGeom prst="rect">
            <a:avLst/>
          </a:prstGeom>
        </p:spPr>
      </p:pic>
      <p:pic>
        <p:nvPicPr>
          <p:cNvPr id="2" name="DHM Ground Truth Phase">
            <a:hlinkClick r:id="" action="ppaction://media"/>
            <a:extLst>
              <a:ext uri="{FF2B5EF4-FFF2-40B4-BE49-F238E27FC236}">
                <a16:creationId xmlns:a16="http://schemas.microsoft.com/office/drawing/2014/main" id="{FA5D09C4-EDC8-B084-2C9D-921FFCCC7E0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25584" t="6378" r="26663"/>
          <a:stretch>
            <a:fillRect/>
          </a:stretch>
        </p:blipFill>
        <p:spPr>
          <a:xfrm>
            <a:off x="6357130" y="1719515"/>
            <a:ext cx="3871001" cy="3794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93994-47A6-BBB5-FE2D-491B6D6DBF93}"/>
              </a:ext>
            </a:extLst>
          </p:cNvPr>
          <p:cNvSpPr txBox="1"/>
          <p:nvPr/>
        </p:nvSpPr>
        <p:spPr>
          <a:xfrm>
            <a:off x="519780" y="5801740"/>
            <a:ext cx="645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Optimize the pose to obtain a better guess for the RI Distribution.</a:t>
            </a:r>
          </a:p>
          <a:p>
            <a:endParaRPr lang="de-DE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17AD42-5FF7-9ADF-B8CB-02960B0F1035}"/>
              </a:ext>
            </a:extLst>
          </p:cNvPr>
          <p:cNvSpPr txBox="1"/>
          <p:nvPr/>
        </p:nvSpPr>
        <p:spPr>
          <a:xfrm>
            <a:off x="387879" y="54974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Next: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348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1FA1E9B-26CE-BF45-6DB3-79383ECD9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E6DA-379F-906C-955E-BDC305B5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</p:spPr>
        <p:txBody>
          <a:bodyPr anchor="ctr">
            <a:normAutofit/>
          </a:bodyPr>
          <a:lstStyle/>
          <a:p>
            <a:r>
              <a:rPr lang="de-DE" dirty="0"/>
              <a:t>Single Frame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74D4A-0FE9-4CD2-3919-C56702DA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FEE4F-E78F-287D-CD62-010749D20D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0" y="6510729"/>
            <a:ext cx="56134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Chair for Computational Sensing / Communications Engineering, Siegen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F9A2E-FF5A-8527-0496-9008C8889088}"/>
              </a:ext>
            </a:extLst>
          </p:cNvPr>
          <p:cNvSpPr txBox="1"/>
          <p:nvPr/>
        </p:nvSpPr>
        <p:spPr>
          <a:xfrm>
            <a:off x="119301" y="2862002"/>
            <a:ext cx="257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Domain Adaptations:</a:t>
            </a:r>
            <a:endParaRPr lang="en-DE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5B1281-7D58-4B53-86A7-E44A580177E6}"/>
              </a:ext>
            </a:extLst>
          </p:cNvPr>
          <p:cNvSpPr txBox="1"/>
          <p:nvPr/>
        </p:nvSpPr>
        <p:spPr>
          <a:xfrm>
            <a:off x="119301" y="5125242"/>
            <a:ext cx="319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Objective/Loss Function</a:t>
            </a:r>
            <a:endParaRPr lang="en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6269B-17A6-AAB3-786F-1C02EE575E52}"/>
              </a:ext>
            </a:extLst>
          </p:cNvPr>
          <p:cNvSpPr txBox="1"/>
          <p:nvPr/>
        </p:nvSpPr>
        <p:spPr>
          <a:xfrm>
            <a:off x="119301" y="1578591"/>
            <a:ext cx="3328737" cy="37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Optimization</a:t>
            </a:r>
            <a:endParaRPr lang="en-DE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D0CEC-D1B9-DE93-A126-970E3293FD2A}"/>
              </a:ext>
            </a:extLst>
          </p:cNvPr>
          <p:cNvSpPr txBox="1"/>
          <p:nvPr/>
        </p:nvSpPr>
        <p:spPr>
          <a:xfrm>
            <a:off x="422106" y="1899737"/>
            <a:ext cx="444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Update</a:t>
            </a:r>
            <a:r>
              <a:rPr lang="en-US" dirty="0"/>
              <a:t> pose parameters using gradient descent, comparing the simulated wavefield to the real wavefield.</a:t>
            </a:r>
            <a:endParaRPr lang="en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33470-E2FD-FDEB-8A8C-A3043B229473}"/>
              </a:ext>
            </a:extLst>
          </p:cNvPr>
          <p:cNvSpPr txBox="1"/>
          <p:nvPr/>
        </p:nvSpPr>
        <p:spPr>
          <a:xfrm>
            <a:off x="422105" y="3143466"/>
            <a:ext cx="444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similarities between the ground truth and the simulated wavefield using </a:t>
            </a:r>
            <a:r>
              <a:rPr lang="en-US" dirty="0">
                <a:solidFill>
                  <a:srgbClr val="D6B656"/>
                </a:solidFill>
              </a:rPr>
              <a:t>different transforms</a:t>
            </a:r>
            <a:r>
              <a:rPr lang="en-US" dirty="0"/>
              <a:t>:</a:t>
            </a:r>
            <a:endParaRPr lang="en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CE2A9C-60A3-4334-7EFA-33E3D7C53DA9}"/>
              </a:ext>
            </a:extLst>
          </p:cNvPr>
          <p:cNvSpPr txBox="1"/>
          <p:nvPr/>
        </p:nvSpPr>
        <p:spPr>
          <a:xfrm>
            <a:off x="550442" y="4008934"/>
            <a:ext cx="3585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Upscaling/Cropping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Gaussian Blur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Normalization</a:t>
            </a:r>
            <a:endParaRPr lang="en-DE" dirty="0"/>
          </a:p>
        </p:txBody>
      </p:sp>
      <p:pic>
        <p:nvPicPr>
          <p:cNvPr id="53" name="Picture 52" descr="A diagram of a computer&#10;&#10;AI-generated content may be incorrect.">
            <a:extLst>
              <a:ext uri="{FF2B5EF4-FFF2-40B4-BE49-F238E27FC236}">
                <a16:creationId xmlns:a16="http://schemas.microsoft.com/office/drawing/2014/main" id="{131EF4E3-75A9-5D4C-1436-83FEB258D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46" y="1196938"/>
            <a:ext cx="4440639" cy="2336596"/>
          </a:xfrm>
          <a:prstGeom prst="rect">
            <a:avLst/>
          </a:prstGeom>
        </p:spPr>
      </p:pic>
      <p:pic>
        <p:nvPicPr>
          <p:cNvPr id="55" name="Picture 54" descr="A close-up of a keyboard&#10;&#10;AI-generated content may be incorrect.">
            <a:extLst>
              <a:ext uri="{FF2B5EF4-FFF2-40B4-BE49-F238E27FC236}">
                <a16:creationId xmlns:a16="http://schemas.microsoft.com/office/drawing/2014/main" id="{558E4CE3-283D-8B4D-0DF3-7DD093068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75" y="3647473"/>
            <a:ext cx="6188798" cy="1170853"/>
          </a:xfrm>
          <a:prstGeom prst="rect">
            <a:avLst/>
          </a:prstGeom>
        </p:spPr>
      </p:pic>
      <p:pic>
        <p:nvPicPr>
          <p:cNvPr id="59" name="Picture 58" descr="A diagram of a flowchart&#10;&#10;AI-generated content may be incorrect.">
            <a:extLst>
              <a:ext uri="{FF2B5EF4-FFF2-40B4-BE49-F238E27FC236}">
                <a16:creationId xmlns:a16="http://schemas.microsoft.com/office/drawing/2014/main" id="{44F4D4BA-0699-9B29-ABE0-7BA3EC987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39" y="4932265"/>
            <a:ext cx="4182176" cy="158945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8374501-22F2-3279-7815-AD3942772269}"/>
              </a:ext>
            </a:extLst>
          </p:cNvPr>
          <p:cNvSpPr txBox="1"/>
          <p:nvPr/>
        </p:nvSpPr>
        <p:spPr>
          <a:xfrm>
            <a:off x="229082" y="5445319"/>
            <a:ext cx="5981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</a:t>
            </a:r>
            <a:r>
              <a:rPr lang="en-US" dirty="0">
                <a:solidFill>
                  <a:srgbClr val="9673A6"/>
                </a:solidFill>
              </a:rPr>
              <a:t>Loss</a:t>
            </a:r>
            <a:r>
              <a:rPr lang="en-US" dirty="0"/>
              <a:t> by comparing the </a:t>
            </a:r>
            <a:r>
              <a:rPr lang="en-US" i="1" dirty="0"/>
              <a:t>Mean Squared Error</a:t>
            </a:r>
            <a:r>
              <a:rPr lang="en-US" dirty="0"/>
              <a:t> and </a:t>
            </a:r>
            <a:r>
              <a:rPr lang="en-US" i="1" dirty="0"/>
              <a:t>Normalized Cross-Entropy</a:t>
            </a:r>
            <a:r>
              <a:rPr lang="en-US" dirty="0"/>
              <a:t> of simulated amplitude and phase to their ground truth counterparts.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30203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99EBD-9EF0-833F-5BEB-D4E045C1A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D0DF8-A042-9EDB-2801-55A12B21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</p:spPr>
        <p:txBody>
          <a:bodyPr anchor="ctr">
            <a:normAutofit/>
          </a:bodyPr>
          <a:lstStyle/>
          <a:p>
            <a:r>
              <a:rPr lang="de-DE" dirty="0"/>
              <a:t>Single Frame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1FAA6-0FE9-7A56-46C9-F9884924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3F55B-3132-7F91-2260-B80F439BB2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0" y="6510729"/>
            <a:ext cx="56134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Chair for Computational Sensing / Communications Engineering, Siegen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DD7C8-F173-79B2-B826-07384DC7820F}"/>
              </a:ext>
            </a:extLst>
          </p:cNvPr>
          <p:cNvSpPr txBox="1"/>
          <p:nvPr/>
        </p:nvSpPr>
        <p:spPr>
          <a:xfrm>
            <a:off x="363744" y="2834842"/>
            <a:ext cx="257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Domain Adaptations:</a:t>
            </a:r>
            <a:endParaRPr lang="en-DE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0F964C-A06A-0ABD-D39B-FFA1BBD4EC90}"/>
              </a:ext>
            </a:extLst>
          </p:cNvPr>
          <p:cNvSpPr txBox="1"/>
          <p:nvPr/>
        </p:nvSpPr>
        <p:spPr>
          <a:xfrm>
            <a:off x="363744" y="5098082"/>
            <a:ext cx="319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Objective/Loss Function</a:t>
            </a:r>
            <a:endParaRPr lang="en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B28E44-0983-FFAD-DFBF-3B76E1A453F2}"/>
              </a:ext>
            </a:extLst>
          </p:cNvPr>
          <p:cNvSpPr txBox="1"/>
          <p:nvPr/>
        </p:nvSpPr>
        <p:spPr>
          <a:xfrm>
            <a:off x="363744" y="1551431"/>
            <a:ext cx="3328737" cy="37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Optimization</a:t>
            </a:r>
            <a:endParaRPr lang="en-DE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93D146-7253-C4AD-096C-F4452F9BE918}"/>
              </a:ext>
            </a:extLst>
          </p:cNvPr>
          <p:cNvSpPr txBox="1"/>
          <p:nvPr/>
        </p:nvSpPr>
        <p:spPr>
          <a:xfrm>
            <a:off x="666549" y="1872577"/>
            <a:ext cx="444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Update</a:t>
            </a:r>
            <a:r>
              <a:rPr lang="en-US" dirty="0"/>
              <a:t> pose parameters using gradient descent, comparing the simulated wavefield to the real wavefield.</a:t>
            </a:r>
            <a:endParaRPr lang="en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F282A6-6E03-4655-061B-149834AB2FE1}"/>
              </a:ext>
            </a:extLst>
          </p:cNvPr>
          <p:cNvSpPr txBox="1"/>
          <p:nvPr/>
        </p:nvSpPr>
        <p:spPr>
          <a:xfrm>
            <a:off x="666548" y="3116306"/>
            <a:ext cx="444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similarities between the ground truth and the simulated wavefield using </a:t>
            </a:r>
            <a:r>
              <a:rPr lang="en-US" dirty="0">
                <a:solidFill>
                  <a:srgbClr val="D6B656"/>
                </a:solidFill>
              </a:rPr>
              <a:t>different transforms</a:t>
            </a:r>
            <a:r>
              <a:rPr lang="en-US" dirty="0"/>
              <a:t>:</a:t>
            </a:r>
            <a:endParaRPr lang="en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F0714F-4D9B-1CE3-01CB-61796B2D495B}"/>
              </a:ext>
            </a:extLst>
          </p:cNvPr>
          <p:cNvSpPr txBox="1"/>
          <p:nvPr/>
        </p:nvSpPr>
        <p:spPr>
          <a:xfrm>
            <a:off x="794885" y="3981774"/>
            <a:ext cx="3585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Upscaling/Cropping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Gaussian Blur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Normalization</a:t>
            </a:r>
            <a:endParaRPr lang="en-DE" dirty="0"/>
          </a:p>
        </p:txBody>
      </p:sp>
      <p:pic>
        <p:nvPicPr>
          <p:cNvPr id="53" name="Picture 52" descr="A diagram of a computer&#10;&#10;AI-generated content may be incorrect.">
            <a:extLst>
              <a:ext uri="{FF2B5EF4-FFF2-40B4-BE49-F238E27FC236}">
                <a16:creationId xmlns:a16="http://schemas.microsoft.com/office/drawing/2014/main" id="{4973CCB8-A4B4-A9D6-56AD-537B8F693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96" y="1632974"/>
            <a:ext cx="4440639" cy="233659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E9975F2-92CE-F1EA-6BCF-40174252D177}"/>
              </a:ext>
            </a:extLst>
          </p:cNvPr>
          <p:cNvSpPr txBox="1"/>
          <p:nvPr/>
        </p:nvSpPr>
        <p:spPr>
          <a:xfrm>
            <a:off x="473525" y="5418159"/>
            <a:ext cx="5981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</a:t>
            </a:r>
            <a:r>
              <a:rPr lang="en-US" dirty="0">
                <a:solidFill>
                  <a:srgbClr val="9673A6"/>
                </a:solidFill>
              </a:rPr>
              <a:t>Loss</a:t>
            </a:r>
            <a:r>
              <a:rPr lang="en-US" dirty="0"/>
              <a:t> by comparing the </a:t>
            </a:r>
            <a:r>
              <a:rPr lang="en-US" i="1" dirty="0"/>
              <a:t>Mean Squared Error</a:t>
            </a:r>
            <a:r>
              <a:rPr lang="en-US" dirty="0"/>
              <a:t> and </a:t>
            </a:r>
            <a:r>
              <a:rPr lang="en-US" i="1" dirty="0"/>
              <a:t>Normalized Cross-Entropy</a:t>
            </a:r>
            <a:r>
              <a:rPr lang="en-US" dirty="0"/>
              <a:t> of simulated amplitude and phase to their ground truth counterparts. </a:t>
            </a:r>
            <a:endParaRPr lang="en-DE" dirty="0"/>
          </a:p>
        </p:txBody>
      </p:sp>
      <p:pic>
        <p:nvPicPr>
          <p:cNvPr id="3" name="Picture 2" descr="A close-up of a keyboard&#10;&#10;AI-generated content may be incorrect.">
            <a:extLst>
              <a:ext uri="{FF2B5EF4-FFF2-40B4-BE49-F238E27FC236}">
                <a16:creationId xmlns:a16="http://schemas.microsoft.com/office/drawing/2014/main" id="{73A0D25F-BEE6-D1F4-01C1-A9D528E01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75" y="3647473"/>
            <a:ext cx="6188798" cy="1170853"/>
          </a:xfrm>
          <a:prstGeom prst="rect">
            <a:avLst/>
          </a:prstGeom>
        </p:spPr>
      </p:pic>
      <p:pic>
        <p:nvPicPr>
          <p:cNvPr id="6" name="Picture 5" descr="A diagram of a flowchart&#10;&#10;AI-generated content may be incorrect.">
            <a:extLst>
              <a:ext uri="{FF2B5EF4-FFF2-40B4-BE49-F238E27FC236}">
                <a16:creationId xmlns:a16="http://schemas.microsoft.com/office/drawing/2014/main" id="{76692571-D074-F312-F3C3-CCAA2B457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39" y="4932265"/>
            <a:ext cx="4182176" cy="15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004 -0.05949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0F16D-C93A-E241-E80C-FA060C186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5F21A-5784-36DC-72B5-4873A56E1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</p:spPr>
        <p:txBody>
          <a:bodyPr anchor="ctr">
            <a:normAutofit/>
          </a:bodyPr>
          <a:lstStyle/>
          <a:p>
            <a:r>
              <a:rPr lang="de-DE" dirty="0"/>
              <a:t>Single Frame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C45E7-FC91-E18C-2157-265A1355E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B4B74-0613-B673-DEAC-7BF720B2C7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0" y="6510729"/>
            <a:ext cx="56134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Chair for Computational Sensing / Communications Engineering, Siegen University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52453-B3F8-981A-DC73-F4F15562BECA}"/>
              </a:ext>
            </a:extLst>
          </p:cNvPr>
          <p:cNvSpPr txBox="1"/>
          <p:nvPr/>
        </p:nvSpPr>
        <p:spPr>
          <a:xfrm>
            <a:off x="401767" y="1526657"/>
            <a:ext cx="284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Success!</a:t>
            </a:r>
            <a:endParaRPr lang="en-DE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CFB42D-C7DF-8FE9-4354-77768F6B9C05}"/>
              </a:ext>
            </a:extLst>
          </p:cNvPr>
          <p:cNvSpPr txBox="1"/>
          <p:nvPr/>
        </p:nvSpPr>
        <p:spPr>
          <a:xfrm>
            <a:off x="594271" y="1815473"/>
            <a:ext cx="1143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find a pose such that our simulated wavefield resembles the real wavefield.</a:t>
            </a:r>
            <a:endParaRPr lang="en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86223E-A294-27EF-5EC3-4A8C87B083A0}"/>
              </a:ext>
            </a:extLst>
          </p:cNvPr>
          <p:cNvSpPr txBox="1"/>
          <p:nvPr/>
        </p:nvSpPr>
        <p:spPr>
          <a:xfrm>
            <a:off x="401767" y="5549338"/>
            <a:ext cx="379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now?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7DC71-7F50-6721-26C3-702BF1872835}"/>
              </a:ext>
            </a:extLst>
          </p:cNvPr>
          <p:cNvSpPr txBox="1"/>
          <p:nvPr/>
        </p:nvSpPr>
        <p:spPr>
          <a:xfrm>
            <a:off x="594272" y="5918670"/>
            <a:ext cx="356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Optimize the whole video sequence!</a:t>
            </a:r>
            <a:endParaRPr lang="en-DE" dirty="0"/>
          </a:p>
        </p:txBody>
      </p:sp>
      <p:pic>
        <p:nvPicPr>
          <p:cNvPr id="9" name="Picture 8" descr="A close-up of a scan&#10;&#10;AI-generated content may be incorrect.">
            <a:extLst>
              <a:ext uri="{FF2B5EF4-FFF2-40B4-BE49-F238E27FC236}">
                <a16:creationId xmlns:a16="http://schemas.microsoft.com/office/drawing/2014/main" id="{C883B055-33DF-C43B-2D25-954D5EAA4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16819" r="7953" b="21375"/>
          <a:stretch>
            <a:fillRect/>
          </a:stretch>
        </p:blipFill>
        <p:spPr>
          <a:xfrm>
            <a:off x="1142999" y="2249500"/>
            <a:ext cx="9023685" cy="329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70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E1103A-EC44-DF55-9009-5B29FF9A5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A1E0-C760-2C5F-704E-3629CC722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</p:spPr>
        <p:txBody>
          <a:bodyPr anchor="ctr">
            <a:normAutofit/>
          </a:bodyPr>
          <a:lstStyle/>
          <a:p>
            <a:r>
              <a:rPr lang="de-DE" dirty="0"/>
              <a:t>Frame-by-Frame Pose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AC958-D21D-8412-41F7-A087197E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C8A2C-5376-3F69-165A-3F229E68E88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0" y="6510729"/>
            <a:ext cx="56134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Chair for Computational Sensing / Communications Engineering, Siegen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DD440-C5E0-6EA6-FF18-E87F83BB1CC7}"/>
              </a:ext>
            </a:extLst>
          </p:cNvPr>
          <p:cNvSpPr txBox="1"/>
          <p:nvPr/>
        </p:nvSpPr>
        <p:spPr>
          <a:xfrm>
            <a:off x="231718" y="1564303"/>
            <a:ext cx="224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Next Frame:</a:t>
            </a:r>
            <a:endParaRPr lang="en-DE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BB30F-CA4B-C7C2-8386-9FD7AA309D0E}"/>
              </a:ext>
            </a:extLst>
          </p:cNvPr>
          <p:cNvSpPr txBox="1"/>
          <p:nvPr/>
        </p:nvSpPr>
        <p:spPr>
          <a:xfrm>
            <a:off x="231717" y="2634430"/>
            <a:ext cx="224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Regularization:</a:t>
            </a:r>
            <a:endParaRPr lang="en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4C0A2B-6EEB-DC87-483E-F2E9C2540915}"/>
              </a:ext>
            </a:extLst>
          </p:cNvPr>
          <p:cNvSpPr txBox="1"/>
          <p:nvPr/>
        </p:nvSpPr>
        <p:spPr>
          <a:xfrm>
            <a:off x="429871" y="1892722"/>
            <a:ext cx="4368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Initialize the next frame with the best pose of the previous frame.</a:t>
            </a:r>
            <a:endParaRPr lang="en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78BBC-BBA9-FCC6-3520-0163C63EA1CF}"/>
              </a:ext>
            </a:extLst>
          </p:cNvPr>
          <p:cNvSpPr txBox="1"/>
          <p:nvPr/>
        </p:nvSpPr>
        <p:spPr>
          <a:xfrm>
            <a:off x="335548" y="2978303"/>
            <a:ext cx="545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an additional </a:t>
            </a:r>
            <a:r>
              <a:rPr lang="en-US" dirty="0">
                <a:solidFill>
                  <a:srgbClr val="DB8631"/>
                </a:solidFill>
              </a:rPr>
              <a:t>Regularization</a:t>
            </a:r>
            <a:r>
              <a:rPr lang="en-US" dirty="0">
                <a:solidFill>
                  <a:schemeClr val="accent2"/>
                </a:solidFill>
              </a:rPr>
              <a:t> Loss </a:t>
            </a:r>
            <a:r>
              <a:rPr lang="en-US" dirty="0"/>
              <a:t>to our previous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Loss </a:t>
            </a:r>
            <a:r>
              <a:rPr lang="en-US" dirty="0"/>
              <a:t>to encourage a smooth pose trajectory.</a:t>
            </a:r>
            <a:endParaRPr lang="en-D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410E42-64E9-72E9-D968-40C738F9D7FC}"/>
              </a:ext>
            </a:extLst>
          </p:cNvPr>
          <p:cNvSpPr txBox="1"/>
          <p:nvPr/>
        </p:nvSpPr>
        <p:spPr>
          <a:xfrm>
            <a:off x="429871" y="3624634"/>
            <a:ext cx="4902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L2 Distance</a:t>
            </a:r>
            <a:r>
              <a:rPr lang="en-US" dirty="0"/>
              <a:t> between subsequent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Kalman Filter</a:t>
            </a:r>
            <a:r>
              <a:rPr lang="en-US" dirty="0"/>
              <a:t> predictions for subsequent Rotations</a:t>
            </a:r>
          </a:p>
        </p:txBody>
      </p:sp>
      <p:pic>
        <p:nvPicPr>
          <p:cNvPr id="34" name="Picture 33" descr="A diagram of a computer&#10;&#10;AI-generated content may be incorrect.">
            <a:extLst>
              <a:ext uri="{FF2B5EF4-FFF2-40B4-BE49-F238E27FC236}">
                <a16:creationId xmlns:a16="http://schemas.microsoft.com/office/drawing/2014/main" id="{15B6BBBD-DC4C-651B-73ED-26C890FA1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05" y="3068496"/>
            <a:ext cx="4313088" cy="21080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3AF4706-EFA6-39E5-FB28-2AEFB5C28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8" y="4747202"/>
            <a:ext cx="6068906" cy="15172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849D774-2944-1F03-B29F-D9C074397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70" y="1499381"/>
            <a:ext cx="5833701" cy="144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 Lectures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e_lecture.potm" id="{A789E557-A2D8-436A-A988-9EB76DA77075}" vid="{2779B39E-2C12-486C-8DCF-464EA00490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3458</TotalTime>
  <Words>907</Words>
  <Application>Microsoft Office PowerPoint</Application>
  <PresentationFormat>Widescreen</PresentationFormat>
  <Paragraphs>165</Paragraphs>
  <Slides>17</Slides>
  <Notes>9</Notes>
  <HiddenSlides>2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Cambria Math</vt:lpstr>
      <vt:lpstr>Tw Cen MT</vt:lpstr>
      <vt:lpstr>Tw Cen MT Condensed</vt:lpstr>
      <vt:lpstr>Wingdings 3</vt:lpstr>
      <vt:lpstr>CSE Lectures</vt:lpstr>
      <vt:lpstr>trackopt - Update</vt:lpstr>
      <vt:lpstr>Applications</vt:lpstr>
      <vt:lpstr>Rigid Body Motion</vt:lpstr>
      <vt:lpstr>PowerPoint Presentation</vt:lpstr>
      <vt:lpstr>PowerPoint Presentation</vt:lpstr>
      <vt:lpstr>Single Frame Optimization</vt:lpstr>
      <vt:lpstr>Single Frame Optimization</vt:lpstr>
      <vt:lpstr>Single Frame Optimization</vt:lpstr>
      <vt:lpstr>Frame-by-Frame Pose Optimization</vt:lpstr>
      <vt:lpstr>Frame-by-Frame Pose Optimization</vt:lpstr>
      <vt:lpstr>Frame-by-Frame Pose Optimization</vt:lpstr>
      <vt:lpstr>Reconstruction Optimization</vt:lpstr>
      <vt:lpstr>Inverse Simulation Tomography</vt:lpstr>
      <vt:lpstr>Inverse Simulation Tomography</vt:lpstr>
      <vt:lpstr>Current State of things</vt:lpstr>
      <vt:lpstr>The Future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Jannis Maron</dc:creator>
  <cp:lastModifiedBy>Maron, Jannis</cp:lastModifiedBy>
  <cp:revision>31</cp:revision>
  <dcterms:created xsi:type="dcterms:W3CDTF">2025-03-13T11:50:11Z</dcterms:created>
  <dcterms:modified xsi:type="dcterms:W3CDTF">2025-12-17T12:54:53Z</dcterms:modified>
</cp:coreProperties>
</file>