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2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3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4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theme/theme25.xml" ContentType="application/vnd.openxmlformats-officedocument.theme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3" r:id="rId2"/>
    <p:sldMasterId id="2147483654" r:id="rId3"/>
    <p:sldMasterId id="2147483655" r:id="rId4"/>
    <p:sldMasterId id="2147483656" r:id="rId5"/>
    <p:sldMasterId id="2147483657" r:id="rId6"/>
    <p:sldMasterId id="2147483658" r:id="rId7"/>
    <p:sldMasterId id="2147483659" r:id="rId8"/>
    <p:sldMasterId id="2147483660" r:id="rId9"/>
    <p:sldMasterId id="2147483661" r:id="rId10"/>
    <p:sldMasterId id="2147483662" r:id="rId11"/>
    <p:sldMasterId id="2147483663" r:id="rId12"/>
    <p:sldMasterId id="2147483664" r:id="rId13"/>
    <p:sldMasterId id="2147483665" r:id="rId14"/>
    <p:sldMasterId id="2147483666" r:id="rId15"/>
    <p:sldMasterId id="2147483667" r:id="rId16"/>
    <p:sldMasterId id="2147483668" r:id="rId17"/>
    <p:sldMasterId id="2147483669" r:id="rId18"/>
    <p:sldMasterId id="2147483670" r:id="rId19"/>
    <p:sldMasterId id="2147483671" r:id="rId20"/>
    <p:sldMasterId id="2147483672" r:id="rId21"/>
    <p:sldMasterId id="2147483673" r:id="rId22"/>
    <p:sldMasterId id="2147483674" r:id="rId23"/>
    <p:sldMasterId id="2147483675" r:id="rId24"/>
    <p:sldMasterId id="2147483676" r:id="rId25"/>
    <p:sldMasterId id="2147483677" r:id="rId26"/>
  </p:sldMasterIdLst>
  <p:notesMasterIdLst>
    <p:notesMasterId r:id="rId54"/>
  </p:notesMasterIdLst>
  <p:handoutMasterIdLst>
    <p:handoutMasterId r:id="rId55"/>
  </p:handoutMasterIdLst>
  <p:sldIdLst>
    <p:sldId id="256" r:id="rId27"/>
    <p:sldId id="955" r:id="rId28"/>
    <p:sldId id="894" r:id="rId29"/>
    <p:sldId id="940" r:id="rId30"/>
    <p:sldId id="612" r:id="rId31"/>
    <p:sldId id="922" r:id="rId32"/>
    <p:sldId id="923" r:id="rId33"/>
    <p:sldId id="896" r:id="rId34"/>
    <p:sldId id="3142" r:id="rId35"/>
    <p:sldId id="948" r:id="rId36"/>
    <p:sldId id="927" r:id="rId37"/>
    <p:sldId id="921" r:id="rId38"/>
    <p:sldId id="924" r:id="rId39"/>
    <p:sldId id="925" r:id="rId40"/>
    <p:sldId id="932" r:id="rId41"/>
    <p:sldId id="949" r:id="rId42"/>
    <p:sldId id="938" r:id="rId43"/>
    <p:sldId id="937" r:id="rId44"/>
    <p:sldId id="951" r:id="rId45"/>
    <p:sldId id="846" r:id="rId46"/>
    <p:sldId id="395" r:id="rId47"/>
    <p:sldId id="3005" r:id="rId48"/>
    <p:sldId id="950" r:id="rId49"/>
    <p:sldId id="2985" r:id="rId50"/>
    <p:sldId id="933" r:id="rId51"/>
    <p:sldId id="952" r:id="rId52"/>
    <p:sldId id="850" r:id="rId53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1pPr>
    <a:lvl2pPr marL="4572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2pPr>
    <a:lvl3pPr marL="9144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3pPr>
    <a:lvl4pPr marL="13716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4pPr>
    <a:lvl5pPr marL="1828800" algn="ctr" rtl="0" fontAlgn="base">
      <a:spcBef>
        <a:spcPct val="0"/>
      </a:spcBef>
      <a:spcAft>
        <a:spcPct val="0"/>
      </a:spcAft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5pPr>
    <a:lvl6pPr marL="22860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6pPr>
    <a:lvl7pPr marL="27432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7pPr>
    <a:lvl8pPr marL="32004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8pPr>
    <a:lvl9pPr marL="3657600" algn="l" defTabSz="457200" rtl="0" eaLnBrk="1" latinLnBrk="0" hangingPunct="1">
      <a:defRPr sz="3800" kern="1200">
        <a:solidFill>
          <a:srgbClr val="000000"/>
        </a:solidFill>
        <a:latin typeface="Cochin" pitchFamily="-107" charset="0"/>
        <a:ea typeface="ヒラギノ明朝 ProN W3" pitchFamily="-107" charset="-128"/>
        <a:cs typeface="ヒラギノ明朝 ProN W3" pitchFamily="-107" charset="-128"/>
        <a:sym typeface="Cochin" pitchFamily="-107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35613" autoAdjust="0"/>
    <p:restoredTop sz="99833" autoAdjust="0"/>
  </p:normalViewPr>
  <p:slideViewPr>
    <p:cSldViewPr>
      <p:cViewPr varScale="1">
        <p:scale>
          <a:sx n="84" d="100"/>
          <a:sy n="84" d="100"/>
        </p:scale>
        <p:origin x="208" y="208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8.xml"/><Relationship Id="rId42" Type="http://schemas.openxmlformats.org/officeDocument/2006/relationships/slide" Target="slides/slide16.xml"/><Relationship Id="rId47" Type="http://schemas.openxmlformats.org/officeDocument/2006/relationships/slide" Target="slides/slide21.xml"/><Relationship Id="rId50" Type="http://schemas.openxmlformats.org/officeDocument/2006/relationships/slide" Target="slides/slide24.xml"/><Relationship Id="rId5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3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6.xml"/><Relationship Id="rId37" Type="http://schemas.openxmlformats.org/officeDocument/2006/relationships/slide" Target="slides/slide11.xml"/><Relationship Id="rId40" Type="http://schemas.openxmlformats.org/officeDocument/2006/relationships/slide" Target="slides/slide14.xml"/><Relationship Id="rId45" Type="http://schemas.openxmlformats.org/officeDocument/2006/relationships/slide" Target="slides/slide19.xml"/><Relationship Id="rId53" Type="http://schemas.openxmlformats.org/officeDocument/2006/relationships/slide" Target="slides/slide27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1.xml"/><Relationship Id="rId30" Type="http://schemas.openxmlformats.org/officeDocument/2006/relationships/slide" Target="slides/slide4.xml"/><Relationship Id="rId35" Type="http://schemas.openxmlformats.org/officeDocument/2006/relationships/slide" Target="slides/slide9.xml"/><Relationship Id="rId43" Type="http://schemas.openxmlformats.org/officeDocument/2006/relationships/slide" Target="slides/slide17.xml"/><Relationship Id="rId48" Type="http://schemas.openxmlformats.org/officeDocument/2006/relationships/slide" Target="slides/slide22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7.xml"/><Relationship Id="rId38" Type="http://schemas.openxmlformats.org/officeDocument/2006/relationships/slide" Target="slides/slide12.xml"/><Relationship Id="rId46" Type="http://schemas.openxmlformats.org/officeDocument/2006/relationships/slide" Target="slides/slide20.xml"/><Relationship Id="rId59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5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2.xml"/><Relationship Id="rId36" Type="http://schemas.openxmlformats.org/officeDocument/2006/relationships/slide" Target="slides/slide10.xml"/><Relationship Id="rId49" Type="http://schemas.openxmlformats.org/officeDocument/2006/relationships/slide" Target="slides/slide23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5.xml"/><Relationship Id="rId44" Type="http://schemas.openxmlformats.org/officeDocument/2006/relationships/slide" Target="slides/slide18.xml"/><Relationship Id="rId52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B43041-C9BA-B944-B77F-C3D5DC78C3F3}" type="datetime1">
              <a:rPr lang="en-US" smtClean="0"/>
              <a:t>9/10/25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763DA1-342A-9341-85E4-6BA8368B3F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711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618F8-5445-2241-AAA1-2CFBC896435A}" type="datetime1">
              <a:rPr lang="en-US" smtClean="0"/>
              <a:t>9/10/25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192F71-35D3-C942-8D76-A6197D891F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4525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B506B7-1A41-4A40-9FAA-2C94334AC5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DAE8F-64DC-D84E-AB1E-05FA062642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70800" y="254000"/>
            <a:ext cx="23114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254000"/>
            <a:ext cx="67818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F4855-9853-4340-B491-556E55E8FC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8B794-9A19-9045-B774-2FDD544840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6FC26-1DB4-6B43-BBE5-91C12E27F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B60BFF-FD34-0945-B588-B4554874B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99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089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DAF2F-AB24-BE4A-8A07-1E29135BDE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66F574-D43E-3345-9D1B-31D4FB293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4E022-77C3-D542-BCEE-9094E0121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A71D0F-D8FE-E040-8309-9EA87AE6B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F34FB2-0D36-274C-BC51-ED3FB4801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A19539-AFB9-3647-979F-643819974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57BEE-08A5-F64E-8312-AB24670F8D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B61BD-7418-C543-95A7-7E07380B86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254000"/>
            <a:ext cx="23114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09900" y="254000"/>
            <a:ext cx="67818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22D14-6D2D-3E4E-9572-1D3C694A40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4DBCC-21D9-6446-A6F2-AE19F8F3E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65BE3F-EF90-FD4B-8004-F05DDD54F3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690EB-1981-6445-B4BF-588FCB62A4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3A893-7E9D-EC48-BC1A-F1B01AB9A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3C6CC-6262-8543-9E3E-6722EF33DB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BAE11-245A-A145-A962-8507C5AB7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B59BC4-C424-EA41-AF37-708DADBB84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77EF2-929F-6D44-A681-C5A7898B6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0461974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E584E-78D7-1649-ABC4-C20F9433C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378CF-7A01-8F48-BAF9-60DCBE4FD6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60A94-293C-C443-85B0-0F7D191818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DCBC8-D0DA-314F-A13D-77B5E352E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60A2AA-CDC8-A447-BD32-26054135E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C96B3-E8D9-7F42-BB0B-B87D7C9051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E8DD1-34F8-8640-B938-F96A3BAA4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1E84E0-26EA-E943-9D88-A08D0AC53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8C4E57-28A2-F54D-B47D-93C54E431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BAE9E-A42C-334E-82E3-A12901736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8B32AF-06D8-5543-AA01-43532C971C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7C0DDC-E3BD-D545-B6B5-06328C705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4E5EF-776E-D542-BB03-612D1B0B00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77774-E2D7-F846-9A4C-4524717DD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A8F21-CCF9-B94A-B1C3-0DC2D36232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D80AE-FB7B-9947-B51B-04426C546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4FFD6-4F21-BC48-A888-B9F1B0AA5B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AB59D6-4A59-494E-B077-E6F7155F6F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D25A8-09A0-1A48-8224-A138C270A2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40060-A32B-744E-8B8E-C471AA7012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BF209B-2DAF-C444-A42D-E9C758543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64BEF-E5C9-5948-9AD0-9E15290BE0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DA983-0718-F94C-BBA3-BAAE1239A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46B5C0-3601-CB4E-AF1E-51BA76D88B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2B8F86-54AE-584C-AEC7-160C14A01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38C1B-35B3-5244-94F5-A9A114C2E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B82D3-3684-DB4F-9F97-276AA117D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98322-F241-2A4E-B8E2-D79F4B418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58ACDF-FC65-F44A-8456-7BD3FC5D1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D08D2-0251-984E-8231-077D38EF96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0615D-0377-B046-BC31-9716F73132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841F7-C5EF-B84B-B9E1-8F3DC8C4D2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718CB-E088-3747-9C29-5980D4B113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C51EF-B7CD-834C-8580-2EF7363485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266B5E-4590-6E4E-B975-B8BF738778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00881-AE55-0D49-B908-51FF6C6DE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B53C2-10D0-194D-93E8-BBE047449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14D10-973A-9647-AB97-56F7897F12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54000"/>
            <a:ext cx="2925762" cy="8458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54000"/>
            <a:ext cx="8624888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54E74-1B0F-B141-BFDF-472D01DD32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D0BA6-684E-AA47-8D06-0DCE0E765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15141-43F5-5C45-9A94-AC60FA26A6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CB616-1B0C-764C-8E22-0D0406B16E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E4670E-EA5A-C945-8C7D-5C547ED69E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9A37A-8D6C-804D-B53D-B350EC7E7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BF81C-9CE1-5347-84AB-A54F61925E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B037B-50A3-D14F-B0CF-70FFF90E0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0D088-EF3B-B342-AC4E-23F5500B2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B2201-39D4-2344-BFE0-A883D37BD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4899D-6B94-D145-9F7C-96AA8D8836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684A8-D2BA-5B4F-9A82-B239F1376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1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61252-A388-AB4E-AE89-5FFE165CD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54959-28F4-2643-BD9F-177E6B558A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02925-7734-534C-A74A-712E78B2C6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28F475-339B-A146-848D-87559F0F2B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BE14F-CDC6-0747-8543-4471C7193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68949-B1D4-9042-A6A5-679BA0B8F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387D0-D660-0A48-9796-594C2535F3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F7769B-1ADE-AF43-8654-91F6E7B14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4B9889-C3B7-3B46-B309-C3CFCCD7DB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D3A69-402D-9742-A709-0B8CFB186C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12D47-960D-ED47-B5C5-A3983E831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3A92E-FC69-B24B-946D-E51125838E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A8061-EC13-7C4F-A613-085ACBCE85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08B17-9B18-C94D-97D6-9E946F4331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B8C14-C710-E540-9A41-71D085F05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C9C34F-455A-2B45-9B57-7A3017F48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19986-55A0-AA49-A677-2FEB7882F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700D95-A1DB-A14C-BCCF-D241ADA6FC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F1EF9-C2EC-0445-A055-DE49DF364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5C8F9-594B-E44A-86DB-6BA2318A5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813745-8EBC-184F-ACCC-10E6318EDC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73FC3-49A3-8C42-AB65-CF6503214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CD168-AA14-FD49-955A-1752F0A53A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89F2C-D73F-A346-BA4C-C9CB1D9A2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BA14B-C2BC-DC47-8BF1-077586F9AF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F41CDB-FA61-7F4C-B2EF-76EA0E1F7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AFA3C-E851-9245-8A5F-D4F57810D9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FCA43-1A2C-3E48-B157-C9B51BF51C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AB898-6B32-6548-845D-11F2C99E9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374900"/>
            <a:ext cx="51562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57C0F6-EB71-E241-8166-F0601B972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48321-EA11-E64C-9B04-6729E4AB39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F7F0AA-BB0A-0247-B4C0-986E6F949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62E89-522D-C84D-9DC4-B60F9C61D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BDC6B-1993-1A45-A001-AD8B00EC8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700EA-746A-4F4D-998E-47D2ED9C7B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084A6-526F-F546-8DB2-D234C596E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2911B-1B50-7942-A3D6-60E3F6766F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7A7BD-DEFB-8E4E-8408-10BC51AA0E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8F1DB7-4F99-3B40-9C75-C4DD3A3EEA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8C072D-2594-C64E-AB4F-91CCD086F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3272E-CC0C-EA46-A433-DE27A18FE3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E7247-DBFC-594B-8C11-0211F3D498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374900"/>
            <a:ext cx="19050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374900"/>
            <a:ext cx="19050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099CA-E1EB-AC4F-8591-0A2A2FBFA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A4014-5FC2-1740-902E-FC1F988F3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D9126-3C47-E446-8CF2-85738DE61F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CE62A-1B52-3E48-AD1C-78DD82721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7B54E7-31EF-7644-9252-7769A1F949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44FD2-B03C-E04B-A838-B7850F3EF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F6B2AC-CE76-9243-96FA-E83CDBAA73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9E62E9-8B28-3140-900A-A791238D9D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5CC2E-6D0C-174C-801C-7E763B340A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DC136C-15CD-2842-BA31-42082A27CD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E8A5A-F913-D347-819A-040F72A1D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B62A2-2A1E-E844-A07F-D56EF84F39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98D6E-3AED-8546-B314-2B4C7FAED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90788E-139C-F744-A28F-77DB79B0F7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2ED72-40E3-D44F-A0A9-BC8C122CA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AA410-6BAB-1A44-AEE0-C99869ED1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7685E-94C8-984E-B8CB-7EBBF0C9B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AFBF8-9237-6142-99AE-74AC0E88A9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4A0DF-0C13-E24F-A932-0D9077DEB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DE8B7-82A3-EF41-850B-F9A01DD3E3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5E2AD-8034-6E4D-A7D4-450E5F669D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BE787D-3210-E64B-9E62-0213DBC8D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EAE66-47CB-4646-920D-DF9ADD3FF1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C781F-5D10-3040-9B82-189266B75B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40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40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AE45F-D327-B143-86C9-B92B9125B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D885A9-A4A6-7043-BFFF-F0B2A459A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5EF2C-27D0-4943-A128-C4EE41BA2C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EF62E-F107-7343-851C-08E2BD6C6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A2417-8C86-C544-A3FC-E33B948FC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FD11F-9FBC-9C44-9465-39CF3BAFD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761286-81D3-0149-BA8E-C3136E00EF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7B3140-9CC8-1346-B7EE-F22FF16C5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044700"/>
            <a:ext cx="2616200" cy="4394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044700"/>
            <a:ext cx="7696200" cy="4394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E4E220-E788-7A44-B01C-85E504863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E2ED6-231E-CF43-AFC3-99906CA14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9E2B8-414F-2142-B782-7654C4DF17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6D6CC-312D-404F-98DA-54E649C72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52ACCE-DF59-F347-BBF8-152CCC1010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5D0BD-3159-D44C-8EC6-4528077800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F08B49-4DD2-0347-B9AC-84929A1E3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EC3BF-DAC1-4644-ACD5-904BB46FF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4353C-1529-EF45-A3C2-59EB56343A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0E94B-A15A-3442-A948-0008D95B5A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744D0-8804-204D-B925-2C2D72A57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78B2D-6AA0-4D4C-AFEB-3E624A5AD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27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278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7839D-6808-9043-95F9-0A78CA957E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A227D-F5F9-E14F-9951-A8613AE5B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73E2BF-8698-B344-860C-174D7CEB27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D37C4-5D13-F746-9552-0929DF009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8006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8006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3221A-CB6D-FA40-B5BF-C22436A98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D1121-F6E9-714E-B880-D38BCBB77B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56BE4-B2F1-6E45-BEEC-6415290AA1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BDA5DE-80E1-F043-83A4-62D21E5C0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92952-5573-294A-8704-33144A44C3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7E892-E725-6D42-89B6-B768E4B6E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C5ED4D-9403-0B4E-860A-B96C645DB0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A87952-8835-4045-8DD4-947FE96EC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92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92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5B58B-77A7-7246-8C32-28FCC04D3F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70556-2B75-B645-98A5-CB20E5AE5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A34B3-28EE-964F-8C42-9CFA6A979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2C773-1C1C-5B4E-B79E-8BCDD9136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150" y="2374900"/>
            <a:ext cx="244475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C5C0F-8089-0443-9067-E6C481D69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8A7F6-9CAB-7741-A137-F52D7AE16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F0583-DFF1-F74F-B743-BA57B6FDAA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82F63-63D3-D648-AE62-B6927C7DC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76E3F-A996-4847-8807-76362854DA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C4F3E-4B52-6548-918D-811305F8F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C8B0A-C60C-5942-9AF1-157B8D67A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32CA5-F15E-F94E-995E-82B50DECD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B12E3-9556-C748-8C52-E7A84032B7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AF3BD-1843-E44F-8E2A-8A54FFCD0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D31B0-A1F2-5D49-95C2-2A719FF0FE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C8854-7C3D-FC43-A009-323CEDD56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6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746FB-C53B-D740-A526-1F945E7D38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374900"/>
            <a:ext cx="19050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374900"/>
            <a:ext cx="19050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0ACC08-F6D1-1A43-AF64-A3AF9F598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5FC51-DA24-0E45-BEFA-A0E2EA763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709A8A-7C96-664A-8B55-C53AB33487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9DDA0-7F9F-EE41-9406-2C3B9670D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BA05B-EF7C-A248-A997-3B1B8BF6A3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1F115-5AB8-D241-8A7E-4659ABD3DD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60D72E-2F56-CA46-A130-5C741A7782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70800" y="254000"/>
            <a:ext cx="23114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6600" y="254000"/>
            <a:ext cx="67818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7F5B9-69D6-9F4E-9DB8-968C0930F3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F20959-B5BB-514A-9DBC-49A47EA85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4C849-D6C5-6943-BE68-45155DBB17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38A603-4411-914A-B87B-76774920B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69CB29-8C64-3D45-9FF5-CD2563E5C6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099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089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5078E-FB6E-BE42-8157-35992B6A5B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197BE-8E77-BE45-9AFF-A8319D8782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1A3D78-BA72-9B46-80E4-69B8B7B3C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E7394-F6E7-904E-BDE8-7EE0379431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EE39D-ACFD-B046-82E9-31565EA897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1421B-0A09-D448-B955-81C0916F3A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73947-5AC6-CC4C-934B-AFEE3DBD8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254000"/>
            <a:ext cx="23114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09900" y="254000"/>
            <a:ext cx="67818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A99E3-6B0C-F14A-B03F-D78CCDFFF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B32BF-4EBA-0747-BBA5-91C471B6E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A7209A-8A66-7246-8E1A-784008A95B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CEA118-4813-A744-BF60-AA9706A3F1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4BF11-3A2E-5040-AA10-89BC8ABB71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81FD5-768E-3D48-8B69-19CBB25A0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88A8F-D9CA-A847-A290-1CC0E7A07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699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699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4AE60-0D1A-C747-B21F-3AAE6AB2F8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DE793-A32B-E142-AEB1-3682544919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F382F-A5CC-1848-AF9A-D94B6F87E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163CC7-C7C5-4B41-81D9-29E18E2AF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417D8-C16E-A248-B7F3-78DC4CED75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BB0395-3923-5F43-99C1-F47F4CD0A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0859F-7ECD-2A4B-A14C-99E1134CC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96E1E-5706-C34A-BD31-F43B8896E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F5ABA-784F-E04E-A30B-278E6E52C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765AB-C0A2-1F4F-925F-8FFA2854A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453E73-374C-6844-8DDE-03C9FCD319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6EF536-1FB1-F346-9610-92C9D68F91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43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3F8CB3-23E0-E043-9638-6F6E1358B7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A94D45-2749-9E4C-BABD-F7D29C187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D3308-41DE-4743-94CF-9AA6BE288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8CDFB-5188-1943-9A80-F7418CA3C8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5029200"/>
            <a:ext cx="5156200" cy="140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029200"/>
            <a:ext cx="5156200" cy="1409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BFF59D-20DE-E742-824D-8B50E071A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7B3C1-619F-D041-9B77-54060EA8E8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9B6F93-A8CD-3247-A29B-923E156EE1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49388-5A6E-364B-950F-6717BB9174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1F3D9-743F-974E-A578-279B5BC0F7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70960-42BD-664C-AC2E-03A46B16B4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18147-37E8-A04E-A243-B9F13F0C1B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0E1AC-D18D-4C49-AC26-D0B40DF59B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044700"/>
            <a:ext cx="2616200" cy="4394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044700"/>
            <a:ext cx="7696200" cy="4394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3B1134-1462-9C4E-8EC5-758DD3137E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A1A85-EFDB-0546-A5AA-D573DB24C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742AD0-B09A-5940-A5BA-A09852C33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B9F4E-63BF-3B4C-8023-63DFD8389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130B0-9552-A447-BE49-124C73A07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650CE-33E5-FE48-A263-9A6630143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C34F92-CCEA-4647-AF08-A99B04AEAF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791DC-40EF-0A46-9E43-9DA861936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54AE3-A811-A642-B609-812A93AC22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43389-F15A-D041-84F1-256ED5BB6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37409-BFA4-E745-A6F3-BAA5F6FA32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5E67FC-7EB1-4F49-A270-8EA094A086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278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278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CBFC49-9C8A-C143-AF65-DFA87F404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F221F-B418-FC49-B568-1882EE8F38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C58CC-8C93-4C4B-BB6D-BA613E2C2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EBAB2-9E31-1844-B95E-EA94DF8A6C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E1826E-ED4E-C245-95EB-061757FB69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8006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8006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D4EA5-FB2F-614E-BB56-248B4ABEE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1A065-835C-1F4F-91E1-D89648E1F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09D36-E801-0A48-821B-4EDCF38A3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CC3678-89A9-254E-B91D-1FA4ECA380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395004-9CB8-E04E-A365-78319380CD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pperplate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5B4943-0AAE-FB4D-838A-0AD1A22D77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15103-5390-124C-B2C8-12B55FB46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409700"/>
            <a:ext cx="1466850" cy="6692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409700"/>
            <a:ext cx="4248150" cy="6692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55DB1-0146-E145-B62D-D02E421D53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43398-74C8-494C-9A52-FC7BBC624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B7F2F-36D4-9545-84BC-5D709E3966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6DF45-A1B0-0849-8318-2A192B3DC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57F32-9B09-834A-85D8-EFC8164B10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774700"/>
            <a:ext cx="5156200" cy="817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774700"/>
            <a:ext cx="5156200" cy="8178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71DA2D-89F3-574B-A6FC-B685370F3A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F652F-7852-9C44-B450-DA20F9E01C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EDB68-29D1-A142-B32B-8FD3F89FC8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8E78F4-6918-794B-A057-4C5A199860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5DB5D-81F3-EA4F-A671-5BDE32FAF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0B23D-1023-CA42-82DD-D1A4A16C5B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320BE9-69E7-D140-BCC9-37BA8CD5A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56297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562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5D25BA-0281-B64B-91EA-17927408A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2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580146-02BF-7C4F-AE39-3867484E9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3B91ED-3DCC-DD4D-95E4-D1A93A37F5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BF7F2-DD0F-664A-A663-94500B5565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5E634-8198-9449-BE38-038F2AD4A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66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600" y="2374900"/>
            <a:ext cx="4546600" cy="657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3B8EC-9FA7-824C-9E8B-8D8225981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CCD34D-7A5E-7145-A5B6-8ABB287922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F6B885-9C77-A546-93BB-D829C2C9EE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DAD2C-D8C9-B14D-913F-5A2271F03E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58837-0B85-094D-B8F6-6B270BFCB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>
              <a:sym typeface="Cochin" pitchFamily="-10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A40E5-BFCD-1247-BC20-29297CC8F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Box 4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FF1AE-363B-0245-A7B3-6511AE57F5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9.xml"/><Relationship Id="rId7" Type="http://schemas.openxmlformats.org/officeDocument/2006/relationships/slideLayout" Target="../slideLayouts/slideLayout283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8.xml"/><Relationship Id="rId1" Type="http://schemas.openxmlformats.org/officeDocument/2006/relationships/slideLayout" Target="../slideLayouts/slideLayout277.xml"/><Relationship Id="rId6" Type="http://schemas.openxmlformats.org/officeDocument/2006/relationships/slideLayout" Target="../slideLayouts/slideLayout282.xml"/><Relationship Id="rId11" Type="http://schemas.openxmlformats.org/officeDocument/2006/relationships/slideLayout" Target="../slideLayouts/slideLayout287.xml"/><Relationship Id="rId5" Type="http://schemas.openxmlformats.org/officeDocument/2006/relationships/slideLayout" Target="../slideLayouts/slideLayout281.xml"/><Relationship Id="rId10" Type="http://schemas.openxmlformats.org/officeDocument/2006/relationships/slideLayout" Target="../slideLayouts/slideLayout286.xml"/><Relationship Id="rId4" Type="http://schemas.openxmlformats.org/officeDocument/2006/relationships/slideLayout" Target="../slideLayouts/slideLayout280.xml"/><Relationship Id="rId9" Type="http://schemas.openxmlformats.org/officeDocument/2006/relationships/slideLayout" Target="../slideLayouts/slideLayout28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02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DC68D7F2-7E5A-E94B-878C-47C7C69DF2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4010" r:id="rId12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68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112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57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2001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446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9035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60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817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75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75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09900" y="254000"/>
            <a:ext cx="92456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9900" y="2374900"/>
            <a:ext cx="92456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4340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141E4235-48DD-2949-9113-4AF52DD7ED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7305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104648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536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F60168D3-FE80-D243-8D93-AF67F7548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8534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50419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638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371CDB4D-7030-7D4C-AD17-61441012DA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9763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104648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741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4C0BBB5A-3383-4E41-98D2-B2D96BA84D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8434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7A9C35B7-85C9-D148-94A9-61D810B1DA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68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112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57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2001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446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9035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60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817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75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CC26EBE7-D95E-2C40-A310-B603425B5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  <p:sldLayoutId id="2147483880" r:id="rId5"/>
    <p:sldLayoutId id="2147483881" r:id="rId6"/>
    <p:sldLayoutId id="2147483882" r:id="rId7"/>
    <p:sldLayoutId id="2147483883" r:id="rId8"/>
    <p:sldLayoutId id="2147483884" r:id="rId9"/>
    <p:sldLayoutId id="2147483885" r:id="rId10"/>
    <p:sldLayoutId id="2147483886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68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112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57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20018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4463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9035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60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817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75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344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50419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048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7AC4921C-087E-294D-BA7D-F47531BA4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467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50419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150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7229FE14-6298-3146-823D-2D6AFF8863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59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104648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253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4E9D3B0D-6E32-BA47-86E1-00ED136D4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9" r:id="rId1"/>
    <p:sldLayoutId id="2147483910" r:id="rId2"/>
    <p:sldLayoutId id="2147483911" r:id="rId3"/>
    <p:sldLayoutId id="2147483912" r:id="rId4"/>
    <p:sldLayoutId id="2147483913" r:id="rId5"/>
    <p:sldLayoutId id="2147483914" r:id="rId6"/>
    <p:sldLayoutId id="2147483915" r:id="rId7"/>
    <p:sldLayoutId id="2147483916" r:id="rId8"/>
    <p:sldLayoutId id="2147483917" r:id="rId9"/>
    <p:sldLayoutId id="2147483918" r:id="rId10"/>
    <p:sldLayoutId id="2147483919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7136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374900"/>
            <a:ext cx="39624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355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A03A7F9B-BA9D-5D44-9541-16D8AF52C9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104648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614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968CEBD0-56C6-D942-B31C-C8FFE2ED9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730500"/>
            <a:ext cx="10464800" cy="427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4578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E5AFA0EC-A24F-094A-8BD6-106F9B2F3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044700"/>
            <a:ext cx="10464800" cy="285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text styles</a:t>
            </a:r>
          </a:p>
          <a:p>
            <a:pPr lvl="1"/>
            <a:r>
              <a:rPr lang="en-US">
                <a:sym typeface="Copperplate" pitchFamily="-108" charset="0"/>
              </a:rPr>
              <a:t>Second level</a:t>
            </a:r>
          </a:p>
          <a:p>
            <a:pPr lvl="2"/>
            <a:r>
              <a:rPr lang="en-US">
                <a:sym typeface="Copperplate" pitchFamily="-108" charset="0"/>
              </a:rPr>
              <a:t>Third level</a:t>
            </a:r>
          </a:p>
          <a:p>
            <a:pPr lvl="3"/>
            <a:r>
              <a:rPr lang="en-US">
                <a:sym typeface="Copperplate" pitchFamily="-108" charset="0"/>
              </a:rPr>
              <a:t>Fourth level</a:t>
            </a:r>
          </a:p>
          <a:p>
            <a:pPr lvl="4"/>
            <a:r>
              <a:rPr lang="en-US">
                <a:sym typeface="Copperplate" pitchFamily="-108" charset="0"/>
              </a:rPr>
              <a:t>Fifth level</a:t>
            </a:r>
          </a:p>
        </p:txBody>
      </p:sp>
      <p:sp>
        <p:nvSpPr>
          <p:cNvPr id="2560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FB5D0F80-F89C-D644-AECA-B2F64D564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6896100"/>
            <a:ext cx="10464800" cy="210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6626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F5A32248-E151-D646-B389-E4D53811B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0" r:id="rId8"/>
    <p:sldLayoutId id="2147483961" r:id="rId9"/>
    <p:sldLayoutId id="2147483962" r:id="rId10"/>
    <p:sldLayoutId id="214748396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8006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text styles</a:t>
            </a:r>
          </a:p>
          <a:p>
            <a:pPr lvl="1"/>
            <a:r>
              <a:rPr lang="en-US">
                <a:sym typeface="Copperplate" pitchFamily="-108" charset="0"/>
              </a:rPr>
              <a:t>Second level</a:t>
            </a:r>
          </a:p>
          <a:p>
            <a:pPr lvl="2"/>
            <a:r>
              <a:rPr lang="en-US">
                <a:sym typeface="Copperplate" pitchFamily="-108" charset="0"/>
              </a:rPr>
              <a:t>Third level</a:t>
            </a:r>
          </a:p>
          <a:p>
            <a:pPr lvl="3"/>
            <a:r>
              <a:rPr lang="en-US">
                <a:sym typeface="Copperplate" pitchFamily="-108" charset="0"/>
              </a:rPr>
              <a:t>Fourth level</a:t>
            </a:r>
          </a:p>
          <a:p>
            <a:pPr lvl="4"/>
            <a:r>
              <a:rPr lang="en-US">
                <a:sym typeface="Copperplate" pitchFamily="-108" charset="0"/>
              </a:rPr>
              <a:t>Fifth level</a:t>
            </a:r>
          </a:p>
        </p:txBody>
      </p:sp>
      <p:sp>
        <p:nvSpPr>
          <p:cNvPr id="2765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4E5AB29E-0E5A-7C41-AF5D-4719EC61E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3328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374900"/>
            <a:ext cx="50419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867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D32360FB-0DDC-7D4D-BA88-8F0E51AF9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  <p:sldLayoutId id="2147483981" r:id="rId7"/>
    <p:sldLayoutId id="2147483982" r:id="rId8"/>
    <p:sldLayoutId id="2147483983" r:id="rId9"/>
    <p:sldLayoutId id="2147483984" r:id="rId10"/>
    <p:sldLayoutId id="2147483985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75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090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6600" y="254000"/>
            <a:ext cx="92456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345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2374900"/>
            <a:ext cx="92456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29700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8106C003-EA1E-C54D-9EA2-B94A366BB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75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78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09900" y="254000"/>
            <a:ext cx="92456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35738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9900" y="2374900"/>
            <a:ext cx="92456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30724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9CCFC320-2C39-134C-B552-A2A06158F9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374900"/>
            <a:ext cx="39624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7171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B488394F-8131-D242-BF9A-775A0DAA29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588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33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477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224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66963" indent="-322263" algn="l" rtl="0" eaLnBrk="0" fontAlgn="base" hangingPunct="0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241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2813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385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195763" indent="-322263" algn="l" rtl="0" fontAlgn="base">
        <a:spcBef>
          <a:spcPts val="5000"/>
        </a:spcBef>
        <a:spcAft>
          <a:spcPct val="0"/>
        </a:spcAft>
        <a:buSzPct val="7400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730500"/>
            <a:ext cx="10464800" cy="4279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8194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B69FDD48-8EEB-A749-B515-77025102A2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044700"/>
            <a:ext cx="10464800" cy="285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5029200"/>
            <a:ext cx="10464800" cy="1409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text styles</a:t>
            </a:r>
          </a:p>
          <a:p>
            <a:pPr lvl="1"/>
            <a:r>
              <a:rPr lang="en-US">
                <a:sym typeface="Copperplate" pitchFamily="-108" charset="0"/>
              </a:rPr>
              <a:t>Second level</a:t>
            </a:r>
          </a:p>
          <a:p>
            <a:pPr lvl="2"/>
            <a:r>
              <a:rPr lang="en-US">
                <a:sym typeface="Copperplate" pitchFamily="-108" charset="0"/>
              </a:rPr>
              <a:t>Third level</a:t>
            </a:r>
          </a:p>
          <a:p>
            <a:pPr lvl="3"/>
            <a:r>
              <a:rPr lang="en-US">
                <a:sym typeface="Copperplate" pitchFamily="-108" charset="0"/>
              </a:rPr>
              <a:t>Fourth level</a:t>
            </a:r>
          </a:p>
          <a:p>
            <a:pPr lvl="4"/>
            <a:r>
              <a:rPr lang="en-US">
                <a:sym typeface="Copperplate" pitchFamily="-108" charset="0"/>
              </a:rPr>
              <a:t>Fifth level</a:t>
            </a:r>
          </a:p>
        </p:txBody>
      </p:sp>
      <p:sp>
        <p:nvSpPr>
          <p:cNvPr id="921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CA8F6B86-71AE-174F-A132-341B155EB9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94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6896100"/>
            <a:ext cx="10464800" cy="2108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0242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F78D572B-F56B-2E49-B103-D0CAC8272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4097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800600"/>
            <a:ext cx="5867400" cy="330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text styles</a:t>
            </a:r>
          </a:p>
          <a:p>
            <a:pPr lvl="1"/>
            <a:r>
              <a:rPr lang="en-US">
                <a:sym typeface="Copperplate" pitchFamily="-108" charset="0"/>
              </a:rPr>
              <a:t>Second level</a:t>
            </a:r>
          </a:p>
          <a:p>
            <a:pPr lvl="2"/>
            <a:r>
              <a:rPr lang="en-US">
                <a:sym typeface="Copperplate" pitchFamily="-108" charset="0"/>
              </a:rPr>
              <a:t>Third level</a:t>
            </a:r>
          </a:p>
          <a:p>
            <a:pPr lvl="3"/>
            <a:r>
              <a:rPr lang="en-US">
                <a:sym typeface="Copperplate" pitchFamily="-108" charset="0"/>
              </a:rPr>
              <a:t>Fourth level</a:t>
            </a:r>
          </a:p>
          <a:p>
            <a:pPr lvl="4"/>
            <a:r>
              <a:rPr lang="en-US">
                <a:sym typeface="Copperplate" pitchFamily="-108" charset="0"/>
              </a:rPr>
              <a:t>Fifth level</a:t>
            </a:r>
          </a:p>
        </p:txBody>
      </p:sp>
      <p:sp>
        <p:nvSpPr>
          <p:cNvPr id="1126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26188" y="9271000"/>
            <a:ext cx="3619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50800" dir="13500000" algn="ctr" rotWithShape="0">
              <a:schemeClr val="bg2">
                <a:alpha val="74998"/>
              </a:schemeClr>
            </a:outerShdw>
          </a:effec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+mn-lt"/>
                <a:ea typeface="Copperplate" pitchFamily="-108" charset="0"/>
                <a:cs typeface="Copperplate" pitchFamily="-108" charset="0"/>
                <a:sym typeface="Copperplate" pitchFamily="-108" charset="0"/>
              </a:defRPr>
            </a:lvl1pPr>
          </a:lstStyle>
          <a:p>
            <a:pPr>
              <a:defRPr/>
            </a:pPr>
            <a:fld id="{A84963B8-DCD4-4240-B6ED-5BC580DA23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7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FFFDF9"/>
          </a:solidFill>
          <a:latin typeface="+mn-lt"/>
          <a:ea typeface="+mn-ea"/>
          <a:cs typeface="+mn-cs"/>
          <a:sym typeface="Copperplate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774700"/>
            <a:ext cx="10464800" cy="8178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2290" name="Text Box 2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DDDBE3F5-07E5-BC45-84EB-810019DE6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ransition/>
  <p:hf hdr="0" ftr="0" dt="0"/>
  <p:txStyles>
    <p:titleStyle>
      <a:lvl1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ct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65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75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1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3004800" cy="975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6600" y="254000"/>
            <a:ext cx="9245600" cy="1993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12700" dist="25399" dir="2700000" algn="ctr" rotWithShape="0">
              <a:srgbClr val="F9F8ED">
                <a:alpha val="74998"/>
              </a:srgbClr>
            </a:outerShdw>
          </a:effec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pperplate" pitchFamily="-108" charset="0"/>
              </a:rPr>
              <a:t>Click to edit Master title style</a:t>
            </a:r>
          </a:p>
        </p:txBody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6600" y="2374900"/>
            <a:ext cx="9245600" cy="657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Cochin" pitchFamily="-107" charset="0"/>
              </a:rPr>
              <a:t>Click to edit Master text styles</a:t>
            </a:r>
          </a:p>
          <a:p>
            <a:pPr lvl="1"/>
            <a:r>
              <a:rPr lang="en-US">
                <a:sym typeface="Cochin" pitchFamily="-107" charset="0"/>
              </a:rPr>
              <a:t>Second level</a:t>
            </a:r>
          </a:p>
          <a:p>
            <a:pPr lvl="2"/>
            <a:r>
              <a:rPr lang="en-US">
                <a:sym typeface="Cochin" pitchFamily="-107" charset="0"/>
              </a:rPr>
              <a:t>Third level</a:t>
            </a:r>
          </a:p>
          <a:p>
            <a:pPr lvl="3"/>
            <a:r>
              <a:rPr lang="en-US">
                <a:sym typeface="Cochin" pitchFamily="-107" charset="0"/>
              </a:rPr>
              <a:t>Fourth level</a:t>
            </a:r>
          </a:p>
          <a:p>
            <a:pPr lvl="4"/>
            <a:r>
              <a:rPr lang="en-US">
                <a:sym typeface="Cochin" pitchFamily="-107" charset="0"/>
              </a:rPr>
              <a:t>Fifth level</a:t>
            </a:r>
          </a:p>
        </p:txBody>
      </p:sp>
      <p:sp>
        <p:nvSpPr>
          <p:cNvPr id="13316" name="Text Box 4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6337300" y="9290050"/>
            <a:ext cx="317500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600">
                <a:solidFill>
                  <a:schemeClr val="tx1"/>
                </a:solidFill>
                <a:latin typeface="Cochin" pitchFamily="-108" charset="0"/>
                <a:ea typeface="Cochin" pitchFamily="-108" charset="0"/>
                <a:cs typeface="Cochin" pitchFamily="-108" charset="0"/>
                <a:sym typeface="Cochin" pitchFamily="-108" charset="0"/>
              </a:defRPr>
            </a:lvl1pPr>
          </a:lstStyle>
          <a:p>
            <a:pPr>
              <a:defRPr/>
            </a:pPr>
            <a:fld id="{8802A41B-1739-3E44-B613-344D3261C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ransition/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+mj-lt"/>
          <a:ea typeface="+mj-ea"/>
          <a:cs typeface="+mj-cs"/>
          <a:sym typeface="Copperplate" pitchFamily="-107" charset="0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7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7800">
          <a:solidFill>
            <a:srgbClr val="6B7786"/>
          </a:solidFill>
          <a:latin typeface="Copperplate" pitchFamily="-108" charset="0"/>
          <a:ea typeface="ヒラギノ明朝 ProN W3" pitchFamily="-108" charset="-128"/>
          <a:cs typeface="ヒラギノ明朝 ProN W3" pitchFamily="-108" charset="-128"/>
          <a:sym typeface="Copperplate" pitchFamily="-108" charset="0"/>
        </a:defRPr>
      </a:lvl9pPr>
    </p:titleStyle>
    <p:bodyStyle>
      <a:lvl1pPr marL="617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1pPr>
      <a:lvl2pPr marL="1062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2pPr>
      <a:lvl3pPr marL="1506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3pPr>
      <a:lvl4pPr marL="19510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4pPr>
      <a:lvl5pPr marL="2395538" indent="-350838" algn="l" rtl="0" eaLnBrk="0" fontAlgn="base" hangingPunct="0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7" charset="0"/>
        </a:defRPr>
      </a:lvl5pPr>
      <a:lvl6pPr marL="28527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6pPr>
      <a:lvl7pPr marL="33099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7pPr>
      <a:lvl8pPr marL="37671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8pPr>
      <a:lvl9pPr marL="4224338" indent="-350838" algn="l" rtl="0" fontAlgn="base">
        <a:spcBef>
          <a:spcPts val="4000"/>
        </a:spcBef>
        <a:spcAft>
          <a:spcPct val="0"/>
        </a:spcAft>
        <a:buSzPct val="74000"/>
        <a:buChar char="•"/>
        <a:defRPr sz="4000">
          <a:solidFill>
            <a:schemeClr val="tx1"/>
          </a:solidFill>
          <a:latin typeface="+mn-lt"/>
          <a:ea typeface="+mn-ea"/>
          <a:cs typeface="+mn-cs"/>
          <a:sym typeface="Cochin" pitchFamily="-108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gettyimages.com%2Fphotos%2Fpittsburgh&amp;psig=AOvVaw2lh7tTnWLl5LzpqVK11Bq_&amp;ust=1756590480800000&amp;source=images&amp;cd=vfe&amp;opi=89978449&amp;ved=0CBMQjRxqFwoTCJCZseL_sI8DFQAAAAAdAAAAABAE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AA3D0A5-14B0-BF48-A3BD-3BD63A4A0ED3}" type="slidenum">
              <a:rPr lang="en-US" smtClean="0">
                <a:latin typeface="Cochin" pitchFamily="-107" charset="0"/>
                <a:ea typeface="Cochin" pitchFamily="-107" charset="0"/>
                <a:cs typeface="Cochin" pitchFamily="-107" charset="0"/>
                <a:sym typeface="Cochin" pitchFamily="-107" charset="0"/>
              </a:rPr>
              <a:pPr/>
              <a:t>1</a:t>
            </a:fld>
            <a:endParaRPr lang="en-US">
              <a:latin typeface="Cochin" pitchFamily="-107" charset="0"/>
              <a:ea typeface="Cochin" pitchFamily="-107" charset="0"/>
              <a:cs typeface="Cochin" pitchFamily="-107" charset="0"/>
              <a:sym typeface="Cochin" pitchFamily="-107" charset="0"/>
            </a:endParaRP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741760" y="202588"/>
            <a:ext cx="11665296" cy="1577868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1" dirty="0">
                <a:solidFill>
                  <a:srgbClr val="0432FF"/>
                </a:solidFill>
                <a:sym typeface="Copperplate" pitchFamily="-108" charset="0"/>
              </a:rPr>
              <a:t>Physics Beyond the SM</a:t>
            </a:r>
            <a:br>
              <a:rPr lang="en-US" sz="6600" b="1" dirty="0">
                <a:solidFill>
                  <a:srgbClr val="0432FF"/>
                </a:solidFill>
                <a:sym typeface="Copperplate" pitchFamily="-108" charset="0"/>
              </a:rPr>
            </a:br>
            <a:r>
              <a:rPr lang="en-US" sz="4800" b="1" dirty="0">
                <a:solidFill>
                  <a:srgbClr val="0432FF"/>
                </a:solidFill>
                <a:sym typeface="Copperplate" pitchFamily="-108" charset="0"/>
              </a:rPr>
              <a:t>Under The Higgs Lamppost</a:t>
            </a:r>
            <a:endParaRPr lang="en-US" sz="4800" dirty="0">
              <a:solidFill>
                <a:srgbClr val="0432FF"/>
              </a:solidFill>
              <a:sym typeface="Copperplate" pitchFamily="-108" charset="0"/>
            </a:endParaRPr>
          </a:p>
        </p:txBody>
      </p:sp>
      <p:sp>
        <p:nvSpPr>
          <p:cNvPr id="369669" name="Rectangle 3"/>
          <p:cNvSpPr>
            <a:spLocks/>
          </p:cNvSpPr>
          <p:nvPr/>
        </p:nvSpPr>
        <p:spPr bwMode="auto">
          <a:xfrm>
            <a:off x="2463602" y="1924472"/>
            <a:ext cx="8064896" cy="151216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4800" dirty="0">
                <a:solidFill>
                  <a:schemeClr val="tx1"/>
                </a:solidFill>
                <a:ea typeface="Cochin" pitchFamily="-107" charset="0"/>
                <a:cs typeface="Cochin" pitchFamily="-107" charset="0"/>
              </a:rPr>
              <a:t>Tao Han</a:t>
            </a:r>
          </a:p>
          <a:p>
            <a:r>
              <a:rPr lang="en-US" sz="4800" dirty="0">
                <a:solidFill>
                  <a:schemeClr val="tx1"/>
                </a:solidFill>
                <a:ea typeface="Cochin" pitchFamily="-107" charset="0"/>
                <a:cs typeface="Cochin" pitchFamily="-107" charset="0"/>
              </a:rPr>
              <a:t>Pitt PACC, Univ. of Pittsburgh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8CCFDE-B91A-C644-B921-B4C8B8BA083B}"/>
              </a:ext>
            </a:extLst>
          </p:cNvPr>
          <p:cNvSpPr txBox="1"/>
          <p:nvPr/>
        </p:nvSpPr>
        <p:spPr>
          <a:xfrm>
            <a:off x="1881603" y="3528350"/>
            <a:ext cx="8911414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Herbstschule</a:t>
            </a:r>
            <a:r>
              <a:rPr lang="en-US" dirty="0">
                <a:solidFill>
                  <a:srgbClr val="FF0000"/>
                </a:solidFill>
              </a:rPr>
              <a:t> of High Energy Physics 2025</a:t>
            </a:r>
          </a:p>
          <a:p>
            <a:r>
              <a:rPr lang="en-US" dirty="0">
                <a:solidFill>
                  <a:srgbClr val="FF0000"/>
                </a:solidFill>
              </a:rPr>
              <a:t>Bad </a:t>
            </a:r>
            <a:r>
              <a:rPr lang="en-US" dirty="0" err="1">
                <a:solidFill>
                  <a:srgbClr val="FF0000"/>
                </a:solidFill>
              </a:rPr>
              <a:t>Honnef</a:t>
            </a:r>
            <a:r>
              <a:rPr lang="en-US" dirty="0">
                <a:solidFill>
                  <a:srgbClr val="FF0000"/>
                </a:solidFill>
              </a:rPr>
              <a:t>, Sept. 8 – 11, 2025</a:t>
            </a:r>
          </a:p>
        </p:txBody>
      </p:sp>
      <p:pic>
        <p:nvPicPr>
          <p:cNvPr id="1027" name="Picture 3" descr="4+ Hundred Bad Honnef Royalty-Free Images, Stock Photos &amp; Pictures |  Shutterstock">
            <a:extLst>
              <a:ext uri="{FF2B5EF4-FFF2-40B4-BE49-F238E27FC236}">
                <a16:creationId xmlns:a16="http://schemas.microsoft.com/office/drawing/2014/main" id="{22D0A3C2-5CA1-27E6-D3B0-17D71B220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872" y="4873255"/>
            <a:ext cx="3615730" cy="482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987,977 Pittsburgh Stock Photos, High-Res Pictures, and ...">
            <a:hlinkClick r:id="rId3"/>
            <a:extLst>
              <a:ext uri="{FF2B5EF4-FFF2-40B4-BE49-F238E27FC236}">
                <a16:creationId xmlns:a16="http://schemas.microsoft.com/office/drawing/2014/main" id="{72AE322D-FAE0-E440-C98A-75760BDFE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452" y="5452864"/>
            <a:ext cx="6155878" cy="345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logo&#10;&#10;AI-generated content may be incorrect.">
            <a:extLst>
              <a:ext uri="{FF2B5EF4-FFF2-40B4-BE49-F238E27FC236}">
                <a16:creationId xmlns:a16="http://schemas.microsoft.com/office/drawing/2014/main" id="{6E228C6E-CEE1-BDB9-F722-33B221CA63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2680" y="7541096"/>
            <a:ext cx="1440160" cy="421099"/>
          </a:xfrm>
          <a:prstGeom prst="rect">
            <a:avLst/>
          </a:prstGeom>
        </p:spPr>
      </p:pic>
      <p:pic>
        <p:nvPicPr>
          <p:cNvPr id="11" name="Picture 10" descr="A red letter with white lines&#10;&#10;AI-generated content may be incorrect.">
            <a:extLst>
              <a:ext uri="{FF2B5EF4-FFF2-40B4-BE49-F238E27FC236}">
                <a16:creationId xmlns:a16="http://schemas.microsoft.com/office/drawing/2014/main" id="{ADCA479A-525D-A4BD-4D91-0DA83EC42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5976" y="9234778"/>
            <a:ext cx="1872208" cy="40700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F8867-7A05-0144-AFC1-78F2F45C20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C49C6F-0552-5E40-8E9A-9D3B8A64BC92}"/>
              </a:ext>
            </a:extLst>
          </p:cNvPr>
          <p:cNvSpPr txBox="1"/>
          <p:nvPr/>
        </p:nvSpPr>
        <p:spPr>
          <a:xfrm>
            <a:off x="2373131" y="196280"/>
            <a:ext cx="844974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432FF"/>
                </a:solidFill>
              </a:rPr>
              <a:t>“Natural SUSY”: Radiative EWSB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9BFA1D-C6BE-7041-B25F-0AD8D5E07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69628" y="-3272170"/>
            <a:ext cx="1535162" cy="101542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8646FA9-51A4-8345-A09C-D2F2B1436F75}"/>
              </a:ext>
            </a:extLst>
          </p:cNvPr>
          <p:cNvSpPr txBox="1"/>
          <p:nvPr/>
        </p:nvSpPr>
        <p:spPr>
          <a:xfrm>
            <a:off x="8230592" y="2695246"/>
            <a:ext cx="4435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660066"/>
                </a:solidFill>
              </a:rPr>
              <a:t>Cohen, Kaplan, Nelson, 1996</a:t>
            </a:r>
          </a:p>
          <a:p>
            <a:pPr algn="l"/>
            <a:r>
              <a:rPr lang="en-US" sz="2400" dirty="0">
                <a:solidFill>
                  <a:srgbClr val="660066"/>
                </a:solidFill>
              </a:rPr>
              <a:t>Hall, Pinner, </a:t>
            </a:r>
            <a:r>
              <a:rPr lang="en-US" sz="2400" dirty="0" err="1">
                <a:solidFill>
                  <a:srgbClr val="660066"/>
                </a:solidFill>
              </a:rPr>
              <a:t>Ruderman</a:t>
            </a:r>
            <a:r>
              <a:rPr lang="en-US" sz="2400" dirty="0">
                <a:solidFill>
                  <a:srgbClr val="660066"/>
                </a:solidFill>
              </a:rPr>
              <a:t>, 2012</a:t>
            </a:r>
          </a:p>
          <a:p>
            <a:pPr algn="l"/>
            <a:r>
              <a:rPr lang="en-US" sz="2400" dirty="0">
                <a:solidFill>
                  <a:srgbClr val="660066"/>
                </a:solidFill>
              </a:rPr>
              <a:t>Baer, Barger, Huang, Tata, 2012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8522957-D05A-A44E-B587-4E521BF01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2080" y="3925456"/>
            <a:ext cx="6048672" cy="536459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1A10F3-F485-6044-9B93-D9C345EB10F1}"/>
              </a:ext>
            </a:extLst>
          </p:cNvPr>
          <p:cNvSpPr txBox="1"/>
          <p:nvPr/>
        </p:nvSpPr>
        <p:spPr>
          <a:xfrm>
            <a:off x="1101800" y="2500536"/>
            <a:ext cx="687399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Assume higher scales correlated ,</a:t>
            </a:r>
          </a:p>
          <a:p>
            <a:r>
              <a:rPr lang="en-US" dirty="0"/>
              <a:t>only insist on light </a:t>
            </a:r>
            <a:r>
              <a:rPr lang="en-US" dirty="0" err="1"/>
              <a:t>Higgsinos</a:t>
            </a:r>
            <a:r>
              <a:rPr lang="en-US" dirty="0"/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18849331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F8867-7A05-0144-AFC1-78F2F45C20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B55903-FAF0-9E49-B82D-6B6BCC1AF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0" y="4012704"/>
            <a:ext cx="7130309" cy="4248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912E00-1254-C64D-8A78-1C8F1890D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572" y="4012704"/>
            <a:ext cx="1866900" cy="1308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4DC71B0-E227-5C45-8722-5702427A054A}"/>
              </a:ext>
            </a:extLst>
          </p:cNvPr>
          <p:cNvSpPr txBox="1"/>
          <p:nvPr/>
        </p:nvSpPr>
        <p:spPr>
          <a:xfrm>
            <a:off x="1917166" y="5236840"/>
            <a:ext cx="393716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(more parameter space here!)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C49C6F-0552-5E40-8E9A-9D3B8A64BC92}"/>
              </a:ext>
            </a:extLst>
          </p:cNvPr>
          <p:cNvSpPr txBox="1"/>
          <p:nvPr/>
        </p:nvSpPr>
        <p:spPr>
          <a:xfrm>
            <a:off x="1001422" y="52264"/>
            <a:ext cx="111427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432FF"/>
                </a:solidFill>
              </a:rPr>
              <a:t>Higgs mass corrections &amp; Heavy Higgs bosons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EACE73-13FB-BE4F-A0B2-3495329618F5}"/>
              </a:ext>
            </a:extLst>
          </p:cNvPr>
          <p:cNvSpPr/>
          <p:nvPr/>
        </p:nvSpPr>
        <p:spPr>
          <a:xfrm>
            <a:off x="3601844" y="774085"/>
            <a:ext cx="58528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36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m</a:t>
            </a:r>
            <a:r>
              <a:rPr lang="en-US" sz="3600" b="1" baseline="-25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H</a:t>
            </a:r>
            <a:r>
              <a:rPr lang="en-US" altLang="zh-CN" sz="3600" b="1" baseline="30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2 </a:t>
            </a:r>
            <a:r>
              <a:rPr lang="en-US" altLang="zh-CN" sz="36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≈ M</a:t>
            </a:r>
            <a:r>
              <a:rPr lang="en-US" altLang="zh-CN" sz="3600" b="1" baseline="-25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Z</a:t>
            </a:r>
            <a:r>
              <a:rPr lang="en-US" altLang="zh-CN" sz="3600" b="1" baseline="30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2 </a:t>
            </a:r>
            <a:r>
              <a:rPr lang="en-US" altLang="zh-CN" sz="36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cos</a:t>
            </a:r>
            <a:r>
              <a:rPr lang="en-US" altLang="zh-CN" sz="3600" b="1" baseline="30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2</a:t>
            </a:r>
            <a:r>
              <a:rPr lang="en-US" altLang="zh-CN" sz="36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2β + Δ</a:t>
            </a:r>
            <a:r>
              <a:rPr lang="en-US" sz="36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m</a:t>
            </a:r>
            <a:r>
              <a:rPr lang="en-US" altLang="zh-CN" sz="3600" b="1" baseline="30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2</a:t>
            </a:r>
            <a:r>
              <a:rPr lang="en-US" altLang="zh-CN" sz="3600" b="1" baseline="-25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SUSY</a:t>
            </a:r>
            <a:endParaRPr lang="en-US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3B4FCA-1053-7744-8014-AD781D3D5F64}"/>
              </a:ext>
            </a:extLst>
          </p:cNvPr>
          <p:cNvSpPr txBox="1"/>
          <p:nvPr/>
        </p:nvSpPr>
        <p:spPr>
          <a:xfrm>
            <a:off x="2325936" y="1420416"/>
            <a:ext cx="865785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Tree-level &lt;(80 </a:t>
            </a:r>
            <a:r>
              <a:rPr lang="en-US" sz="3200" b="1" dirty="0" err="1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GeV</a:t>
            </a:r>
            <a:r>
              <a:rPr lang="en-US" sz="32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)</a:t>
            </a:r>
            <a:r>
              <a:rPr lang="en-US" sz="3200" b="1" baseline="30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2</a:t>
            </a:r>
            <a:r>
              <a:rPr lang="en-US" sz="32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 +  loop-level: &gt;(45 </a:t>
            </a:r>
            <a:r>
              <a:rPr lang="en-US" sz="3200" b="1" dirty="0" err="1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GeV</a:t>
            </a:r>
            <a:r>
              <a:rPr lang="en-US" sz="3200" b="1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)</a:t>
            </a:r>
            <a:r>
              <a:rPr lang="en-US" sz="3200" b="1" baseline="30000" dirty="0">
                <a:solidFill>
                  <a:srgbClr val="FF0000"/>
                </a:solidFill>
                <a:ea typeface="Cochin" pitchFamily="-107" charset="0"/>
                <a:cs typeface="Cochin" pitchFamily="-107" charset="0"/>
              </a:rPr>
              <a:t>2</a:t>
            </a:r>
            <a:endParaRPr lang="en-US" sz="3200" baseline="30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9FF054-C8BC-4F40-AE78-156C752758C7}"/>
              </a:ext>
            </a:extLst>
          </p:cNvPr>
          <p:cNvSpPr txBox="1"/>
          <p:nvPr/>
        </p:nvSpPr>
        <p:spPr>
          <a:xfrm>
            <a:off x="2397944" y="2068488"/>
            <a:ext cx="936104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Wingdings" charset="0"/>
              <a:buChar char="à"/>
            </a:pPr>
            <a:r>
              <a:rPr lang="en-US" dirty="0">
                <a:sym typeface="Wingdings"/>
              </a:rPr>
              <a:t>Need large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tanβ;  </a:t>
            </a:r>
          </a:p>
          <a:p>
            <a:pPr algn="l"/>
            <a:r>
              <a:rPr lang="en-US" dirty="0">
                <a:solidFill>
                  <a:srgbClr val="FF0000"/>
                </a:solidFill>
                <a:sym typeface="Wingdings"/>
              </a:rPr>
              <a:t>     </a:t>
            </a:r>
            <a:r>
              <a:rPr lang="en-US" dirty="0" err="1">
                <a:solidFill>
                  <a:srgbClr val="FF0000"/>
                </a:solidFill>
                <a:sym typeface="Wingdings"/>
              </a:rPr>
              <a:t>m</a:t>
            </a:r>
            <a:r>
              <a:rPr lang="en-US" baseline="-25000" dirty="0" err="1">
                <a:solidFill>
                  <a:srgbClr val="FF0000"/>
                </a:solidFill>
                <a:sym typeface="Wingdings"/>
              </a:rPr>
              <a:t>stop</a:t>
            </a:r>
            <a:r>
              <a:rPr lang="en-US" baseline="-25000" dirty="0">
                <a:solidFill>
                  <a:srgbClr val="FF0000"/>
                </a:solidFill>
                <a:sym typeface="Wingdings"/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&amp; mixing </a:t>
            </a:r>
            <a:r>
              <a:rPr lang="en-US" dirty="0" err="1">
                <a:solidFill>
                  <a:srgbClr val="FF0000"/>
                </a:solidFill>
                <a:sym typeface="Wingdings"/>
              </a:rPr>
              <a:t>X</a:t>
            </a:r>
            <a:r>
              <a:rPr lang="en-US" baseline="-25000" dirty="0" err="1">
                <a:solidFill>
                  <a:srgbClr val="FF0000"/>
                </a:solidFill>
                <a:sym typeface="Wingdings"/>
              </a:rPr>
              <a:t>t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 &gt;&gt; </a:t>
            </a:r>
            <a:r>
              <a:rPr lang="en-US" dirty="0" err="1">
                <a:solidFill>
                  <a:srgbClr val="FF0000"/>
                </a:solidFill>
                <a:sym typeface="Wingdings"/>
              </a:rPr>
              <a:t>m</a:t>
            </a:r>
            <a:r>
              <a:rPr lang="en-US" baseline="-25000" dirty="0" err="1">
                <a:solidFill>
                  <a:srgbClr val="FF0000"/>
                </a:solidFill>
                <a:sym typeface="Wingdings"/>
              </a:rPr>
              <a:t>t</a:t>
            </a:r>
            <a:endParaRPr lang="en-US" baseline="-25000" dirty="0">
              <a:solidFill>
                <a:srgbClr val="FF0000"/>
              </a:solidFill>
              <a:sym typeface="Wingdings"/>
            </a:endParaRPr>
          </a:p>
          <a:p>
            <a:pPr algn="l"/>
            <a:r>
              <a:rPr lang="en-US" dirty="0">
                <a:solidFill>
                  <a:schemeClr val="tx1"/>
                </a:solidFill>
                <a:sym typeface="Wingdings"/>
              </a:rPr>
              <a:t>     sensitive to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𝛍,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 the </a:t>
            </a:r>
            <a:r>
              <a:rPr lang="en-US" dirty="0" err="1">
                <a:solidFill>
                  <a:schemeClr val="tx1"/>
                </a:solidFill>
                <a:sym typeface="Wingdings"/>
              </a:rPr>
              <a:t>Higgsino</a:t>
            </a:r>
            <a:r>
              <a:rPr lang="en-US" dirty="0">
                <a:solidFill>
                  <a:schemeClr val="tx1"/>
                </a:solidFill>
                <a:sym typeface="Wingdings"/>
              </a:rPr>
              <a:t> parameter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53BE6DE-B96E-D641-A225-4B503B0BA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0800" y="3940696"/>
            <a:ext cx="5782320" cy="432048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7B2726-D666-5947-AA66-3DEFC2A60DDF}"/>
              </a:ext>
            </a:extLst>
          </p:cNvPr>
          <p:cNvSpPr txBox="1"/>
          <p:nvPr/>
        </p:nvSpPr>
        <p:spPr>
          <a:xfrm>
            <a:off x="3334048" y="8261176"/>
            <a:ext cx="6899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432FF"/>
                </a:solidFill>
              </a:rPr>
              <a:t>“Little hierarchy problem”</a:t>
            </a:r>
          </a:p>
        </p:txBody>
      </p:sp>
    </p:spTree>
    <p:extLst>
      <p:ext uri="{BB962C8B-B14F-4D97-AF65-F5344CB8AC3E}">
        <p14:creationId xmlns:p14="http://schemas.microsoft.com/office/powerpoint/2010/main" val="23560495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build="p"/>
      <p:bldP spid="17" grpId="0"/>
      <p:bldP spid="18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A94D0-0F5F-B542-87FC-55F5F09F96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53E017-6EBA-F740-88D3-6434076AEDD7}"/>
              </a:ext>
            </a:extLst>
          </p:cNvPr>
          <p:cNvSpPr txBox="1"/>
          <p:nvPr/>
        </p:nvSpPr>
        <p:spPr>
          <a:xfrm>
            <a:off x="3798123" y="52264"/>
            <a:ext cx="61606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432FF"/>
                </a:solidFill>
              </a:rPr>
              <a:t>SUSY Grand Unification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36F597-6D61-454B-9E26-85E337E3E7B1}"/>
              </a:ext>
            </a:extLst>
          </p:cNvPr>
          <p:cNvSpPr txBox="1"/>
          <p:nvPr/>
        </p:nvSpPr>
        <p:spPr>
          <a:xfrm>
            <a:off x="937957" y="6604992"/>
            <a:ext cx="446949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 decay bounds</a:t>
            </a:r>
          </a:p>
          <a:p>
            <a:r>
              <a:rPr lang="en-US" dirty="0"/>
              <a:t>--- SUSY helps!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803691-AFF5-D847-879B-D0D2F5EF6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1171" y="5192788"/>
            <a:ext cx="6427814" cy="40972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47B2B7-45D0-0CCA-0C91-43A0FAC26A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843" y="897009"/>
            <a:ext cx="7033913" cy="42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028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A94D0-0F5F-B542-87FC-55F5F09F96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892A90-015E-B144-9C1E-A1A27FEB1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727990" y="210051"/>
            <a:ext cx="7110102" cy="83787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907888-A96D-884D-91B8-B24A9CEDE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327524" y="-4165348"/>
            <a:ext cx="864096" cy="95873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7B9078-184D-4F45-A861-08380B507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192" y="7397080"/>
            <a:ext cx="5802920" cy="16176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64F121-958C-AF4A-ABC1-C6BAC18B00DC}"/>
              </a:ext>
            </a:extLst>
          </p:cNvPr>
          <p:cNvSpPr txBox="1"/>
          <p:nvPr/>
        </p:nvSpPr>
        <p:spPr>
          <a:xfrm>
            <a:off x="8820924" y="2212504"/>
            <a:ext cx="21459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However,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088E25-995D-8A45-A4CE-CC2298C2B5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5581" y="3589541"/>
            <a:ext cx="5625531" cy="3735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928470-3849-BB40-89BE-B614526A62A3}"/>
              </a:ext>
            </a:extLst>
          </p:cNvPr>
          <p:cNvSpPr txBox="1"/>
          <p:nvPr/>
        </p:nvSpPr>
        <p:spPr>
          <a:xfrm>
            <a:off x="6934448" y="2851865"/>
            <a:ext cx="60627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Currently, </a:t>
            </a:r>
            <a:r>
              <a:rPr lang="en-US" sz="3200" dirty="0">
                <a:solidFill>
                  <a:srgbClr val="FF0000"/>
                </a:solidFill>
              </a:rPr>
              <a:t>𝜟</a:t>
            </a:r>
            <a:r>
              <a:rPr lang="en-US" sz="3200" baseline="-25000" dirty="0">
                <a:solidFill>
                  <a:srgbClr val="FF0000"/>
                </a:solidFill>
              </a:rPr>
              <a:t>BG</a:t>
            </a:r>
            <a:r>
              <a:rPr lang="en-US" sz="3200" dirty="0">
                <a:solidFill>
                  <a:srgbClr val="FF0000"/>
                </a:solidFill>
              </a:rPr>
              <a:t>(</a:t>
            </a:r>
            <a:r>
              <a:rPr lang="en-US" sz="3200" dirty="0" err="1">
                <a:solidFill>
                  <a:srgbClr val="FF0000"/>
                </a:solidFill>
              </a:rPr>
              <a:t>mSUGRA</a:t>
            </a:r>
            <a:r>
              <a:rPr lang="en-US" sz="3200" dirty="0">
                <a:solidFill>
                  <a:srgbClr val="FF0000"/>
                </a:solidFill>
              </a:rPr>
              <a:t>) &gt; 1000</a:t>
            </a:r>
          </a:p>
        </p:txBody>
      </p:sp>
    </p:spTree>
    <p:extLst>
      <p:ext uri="{BB962C8B-B14F-4D97-AF65-F5344CB8AC3E}">
        <p14:creationId xmlns:p14="http://schemas.microsoft.com/office/powerpoint/2010/main" val="34455304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A94D0-0F5F-B542-87FC-55F5F09F96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48D46F-891C-B042-AEBF-577102F43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405033" y="-848695"/>
            <a:ext cx="8302584" cy="100611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150341-7911-514B-97F4-92807123F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432976" y="697753"/>
            <a:ext cx="5467441" cy="73448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B4FB7B-7704-6543-864B-14C204D8C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111540" y="6142124"/>
            <a:ext cx="629210" cy="476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3129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1A884-4ACA-944F-814A-2210631C9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32CC95-37CB-F448-B194-9BB617B6D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777340" y="-3767290"/>
            <a:ext cx="3960440" cy="11599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06FF4D-6FE8-AC4B-AB02-564D11137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190486" y="-810437"/>
            <a:ext cx="673348" cy="98875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EE8871-A95B-AC79-5188-A2CA2CFDE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743" y="4470029"/>
            <a:ext cx="6250673" cy="4841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79FB37-5989-EE8E-7B0F-9A771C5C2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680" y="4475335"/>
            <a:ext cx="5675392" cy="479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886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1A884-4ACA-944F-814A-2210631C9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4862797-1AE2-724F-9761-CA6B915D64CD}"/>
              </a:ext>
            </a:extLst>
          </p:cNvPr>
          <p:cNvSpPr>
            <a:spLocks/>
          </p:cNvSpPr>
          <p:nvPr/>
        </p:nvSpPr>
        <p:spPr bwMode="auto">
          <a:xfrm>
            <a:off x="1965896" y="31215"/>
            <a:ext cx="9649072" cy="169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9pPr>
          </a:lstStyle>
          <a:p>
            <a:pPr eaLnBrk="1" hangingPunct="1"/>
            <a:r>
              <a:rPr lang="en-US" altLang="ja-JP" sz="4800" dirty="0">
                <a:solidFill>
                  <a:srgbClr val="0000FF"/>
                </a:solidFill>
              </a:rPr>
              <a:t>Smoking gun signal for SUSY ---</a:t>
            </a:r>
          </a:p>
          <a:p>
            <a:pPr eaLnBrk="1" hangingPunct="1"/>
            <a:r>
              <a:rPr lang="en-US" altLang="ja-JP" sz="4800" dirty="0">
                <a:solidFill>
                  <a:srgbClr val="0000FF"/>
                </a:solidFill>
              </a:rPr>
              <a:t>Large missing transverse momentum: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EB9091-38ED-044C-8B75-C9525CD9B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491" y="2096783"/>
            <a:ext cx="6007909" cy="5832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4E6C8-FF6A-7BB1-C572-8C2FAB3D5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0852" y="6105264"/>
            <a:ext cx="4989637" cy="36483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B2A869-2F78-9180-97BA-8CD8A7424E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0852" y="1602761"/>
            <a:ext cx="4754116" cy="4570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60534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1A884-4ACA-944F-814A-2210631C9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4862797-1AE2-724F-9761-CA6B915D64CD}"/>
              </a:ext>
            </a:extLst>
          </p:cNvPr>
          <p:cNvSpPr>
            <a:spLocks/>
          </p:cNvSpPr>
          <p:nvPr/>
        </p:nvSpPr>
        <p:spPr bwMode="auto">
          <a:xfrm>
            <a:off x="1664494" y="268288"/>
            <a:ext cx="9980612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9pPr>
          </a:lstStyle>
          <a:p>
            <a:pPr algn="l" eaLnBrk="1" hangingPunct="1"/>
            <a:r>
              <a:rPr lang="en-US" altLang="ja-JP" sz="4800" dirty="0">
                <a:solidFill>
                  <a:srgbClr val="0000FF"/>
                </a:solidFill>
              </a:rPr>
              <a:t>Top-partner is the most likely suspect</a:t>
            </a:r>
          </a:p>
          <a:p>
            <a:pPr algn="l" eaLnBrk="1" hangingPunct="1"/>
            <a:r>
              <a:rPr lang="en-US" altLang="ja-JP" sz="4800" dirty="0">
                <a:solidFill>
                  <a:srgbClr val="0000FF"/>
                </a:solidFill>
              </a:rPr>
              <a:t>                     SUSY on Trial: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A14517-DFDD-C64F-AB48-869D836B3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4288" y="2692264"/>
            <a:ext cx="7438504" cy="6505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58B60D4-E591-E887-F68E-299FF6A70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4" y="1863571"/>
            <a:ext cx="6126446" cy="567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26536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1A884-4ACA-944F-814A-2210631C9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958DD3E-EAB7-3B49-8E37-A28FE7D0EAE9}"/>
              </a:ext>
            </a:extLst>
          </p:cNvPr>
          <p:cNvSpPr>
            <a:spLocks/>
          </p:cNvSpPr>
          <p:nvPr/>
        </p:nvSpPr>
        <p:spPr bwMode="auto">
          <a:xfrm>
            <a:off x="2498452" y="124272"/>
            <a:ext cx="8468444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panose="02000603020000020003" pitchFamily="2" charset="0"/>
                <a:ea typeface="ヒラギノ明朝 ProN W3" panose="02020300000000000000" pitchFamily="18" charset="-128"/>
                <a:sym typeface="Cochin" panose="02000603020000020003" pitchFamily="2" charset="0"/>
              </a:defRPr>
            </a:lvl9pPr>
          </a:lstStyle>
          <a:p>
            <a:pPr algn="l" eaLnBrk="1" hangingPunct="1"/>
            <a:r>
              <a:rPr lang="en-US" altLang="ja-JP" sz="4800" dirty="0" err="1">
                <a:solidFill>
                  <a:srgbClr val="0000FF"/>
                </a:solidFill>
              </a:rPr>
              <a:t>Gluinos</a:t>
            </a:r>
            <a:r>
              <a:rPr lang="en-US" altLang="ja-JP" sz="4800" dirty="0">
                <a:solidFill>
                  <a:srgbClr val="0000FF"/>
                </a:solidFill>
              </a:rPr>
              <a:t> are the next candidate!</a:t>
            </a:r>
          </a:p>
        </p:txBody>
      </p:sp>
      <p:pic>
        <p:nvPicPr>
          <p:cNvPr id="7" name="Picture 6" descr="A graph of a mass&#10;&#10;AI-generated content may be incorrect.">
            <a:extLst>
              <a:ext uri="{FF2B5EF4-FFF2-40B4-BE49-F238E27FC236}">
                <a16:creationId xmlns:a16="http://schemas.microsoft.com/office/drawing/2014/main" id="{028BBBD3-5C0C-1C55-FF9B-F051D6908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66" y="1780456"/>
            <a:ext cx="6108102" cy="5280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6F3B41-4600-F478-E2E7-8493E5968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1596" y="1780456"/>
            <a:ext cx="6529516" cy="528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858044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1A884-4ACA-944F-814A-2210631C9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1F2A9-C87C-C44F-8D7B-504FE631BD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46" y="700336"/>
            <a:ext cx="11581308" cy="783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255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468E4-A705-FC85-89F1-A2D4A85D0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D495D-AD05-269B-C280-058C6EAE1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3808" y="1924472"/>
            <a:ext cx="10521552" cy="5112568"/>
          </a:xfrm>
        </p:spPr>
        <p:txBody>
          <a:bodyPr/>
          <a:lstStyle/>
          <a:p>
            <a:pPr marL="1676400" lvl="1" indent="-914400">
              <a:buFont typeface="+mj-lt"/>
              <a:buAutoNum type="arabicPeriod"/>
            </a:pPr>
            <a:r>
              <a:rPr lang="en-US" sz="4800" dirty="0">
                <a:solidFill>
                  <a:srgbClr val="FFC000"/>
                </a:solidFill>
              </a:rPr>
              <a:t>The Quest for the SM &amp; Beyond</a:t>
            </a:r>
          </a:p>
          <a:p>
            <a:pPr marL="1676400" lvl="1" indent="-914400">
              <a:buFont typeface="+mj-lt"/>
              <a:buAutoNum type="arabicPeriod"/>
            </a:pPr>
            <a:r>
              <a:rPr lang="en-US" sz="4800" dirty="0">
                <a:solidFill>
                  <a:srgbClr val="FFC000"/>
                </a:solidFill>
              </a:rPr>
              <a:t>A Strongly-coupled EW Sector</a:t>
            </a:r>
          </a:p>
          <a:p>
            <a:pPr marL="1676400" lvl="1" indent="-914400">
              <a:buFont typeface="+mj-lt"/>
              <a:buAutoNum type="arabicPeriod"/>
            </a:pPr>
            <a:r>
              <a:rPr lang="en-US" sz="4800" dirty="0">
                <a:solidFill>
                  <a:srgbClr val="FF0000"/>
                </a:solidFill>
              </a:rPr>
              <a:t>A Weakly-coupled Extension</a:t>
            </a:r>
          </a:p>
          <a:p>
            <a:pPr marL="1676400" lvl="1" indent="-914400">
              <a:buFont typeface="+mj-lt"/>
              <a:buAutoNum type="arabicPeriod"/>
            </a:pPr>
            <a:r>
              <a:rPr lang="en-US" sz="4800" dirty="0">
                <a:solidFill>
                  <a:srgbClr val="FFC000"/>
                </a:solidFill>
              </a:rPr>
              <a:t>Flavors of Matter Fields &amp; EFT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667EF-D61E-5F50-DE75-5B33AB8713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5317035-C032-7F1D-E417-A61DA81233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41760" y="202588"/>
            <a:ext cx="11665296" cy="1577868"/>
          </a:xfrm>
        </p:spPr>
        <p:txBody>
          <a:bodyPr/>
          <a:lstStyle/>
          <a:p>
            <a:pPr eaLnBrk="1" hangingPunct="1">
              <a:defRPr/>
            </a:pPr>
            <a:r>
              <a:rPr lang="en-US" sz="7200" b="1" dirty="0">
                <a:solidFill>
                  <a:srgbClr val="0432FF"/>
                </a:solidFill>
                <a:sym typeface="Copperplate" pitchFamily="-108" charset="0"/>
              </a:rPr>
              <a:t>Physics Beyond the SM</a:t>
            </a:r>
            <a:br>
              <a:rPr lang="en-US" sz="6600" b="1" dirty="0">
                <a:solidFill>
                  <a:srgbClr val="0432FF"/>
                </a:solidFill>
                <a:sym typeface="Copperplate" pitchFamily="-108" charset="0"/>
              </a:rPr>
            </a:br>
            <a:r>
              <a:rPr lang="en-US" sz="4800" b="1" dirty="0">
                <a:solidFill>
                  <a:srgbClr val="0432FF"/>
                </a:solidFill>
                <a:sym typeface="Copperplate" pitchFamily="-108" charset="0"/>
              </a:rPr>
              <a:t>Under The Higgs Lamppost</a:t>
            </a:r>
            <a:endParaRPr lang="en-US" sz="4800" dirty="0">
              <a:solidFill>
                <a:srgbClr val="0432FF"/>
              </a:solidFill>
              <a:sym typeface="Copperplate" pitchFamily="-10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90505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D4F87EB-51FB-2846-9213-7AC73272074D}" type="slidenum">
              <a:rPr lang="en-US" smtClean="0">
                <a:latin typeface="Cochin" pitchFamily="-107" charset="0"/>
                <a:ea typeface="Cochin" pitchFamily="-107" charset="0"/>
                <a:cs typeface="Cochin" pitchFamily="-107" charset="0"/>
                <a:sym typeface="Cochin" pitchFamily="-107" charset="0"/>
              </a:rPr>
              <a:pPr/>
              <a:t>20</a:t>
            </a:fld>
            <a:endParaRPr lang="en-US">
              <a:latin typeface="Cochin" pitchFamily="-107" charset="0"/>
              <a:ea typeface="Cochin" pitchFamily="-107" charset="0"/>
              <a:cs typeface="Cochin" pitchFamily="-107" charset="0"/>
              <a:sym typeface="Cochin" pitchFamily="-107" charset="0"/>
            </a:endParaRPr>
          </a:p>
        </p:txBody>
      </p:sp>
      <p:sp>
        <p:nvSpPr>
          <p:cNvPr id="13" name="Rectangle 12"/>
          <p:cNvSpPr>
            <a:spLocks/>
          </p:cNvSpPr>
          <p:nvPr/>
        </p:nvSpPr>
        <p:spPr bwMode="auto">
          <a:xfrm>
            <a:off x="4020206" y="556098"/>
            <a:ext cx="6120680" cy="10592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l"/>
            <a:r>
              <a:rPr lang="en-US" sz="4000" dirty="0">
                <a:solidFill>
                  <a:srgbClr val="FF6600"/>
                </a:solidFill>
                <a:ea typeface="Cochin" pitchFamily="-107" charset="0"/>
                <a:cs typeface="Cochin" pitchFamily="-107" charset="0"/>
              </a:rPr>
              <a:t>Two Higgs-Doublet Model</a:t>
            </a:r>
          </a:p>
        </p:txBody>
      </p:sp>
      <p:sp>
        <p:nvSpPr>
          <p:cNvPr id="7" name="Rectangle 1"/>
          <p:cNvSpPr>
            <a:spLocks/>
          </p:cNvSpPr>
          <p:nvPr/>
        </p:nvSpPr>
        <p:spPr bwMode="auto">
          <a:xfrm>
            <a:off x="-69371" y="1281893"/>
            <a:ext cx="4248472" cy="80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4400" dirty="0">
                <a:solidFill>
                  <a:srgbClr val="0000FF"/>
                </a:solidFill>
                <a:ea typeface="Cochin" pitchFamily="-107" charset="0"/>
                <a:cs typeface="Cochin" pitchFamily="-107" charset="0"/>
              </a:rPr>
              <a:t>5 Higgs bosons: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54128" y="1437130"/>
            <a:ext cx="3096344" cy="4873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9842" y="2694528"/>
            <a:ext cx="2009588" cy="42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" name="Picture 14" descr="MA_MH_all_moriond_Atp_loose-1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808" y="1420416"/>
            <a:ext cx="5638304" cy="42287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62840" y="3777516"/>
            <a:ext cx="723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125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E2C5F8-ACE0-3A4C-9DE3-3997D9A23745}"/>
              </a:ext>
            </a:extLst>
          </p:cNvPr>
          <p:cNvSpPr txBox="1"/>
          <p:nvPr/>
        </p:nvSpPr>
        <p:spPr>
          <a:xfrm>
            <a:off x="4816848" y="53660"/>
            <a:ext cx="409118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432FF"/>
                </a:solidFill>
              </a:rPr>
              <a:t>Missing siblings:</a:t>
            </a: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AF09D81E-6388-B34E-907F-85AF6C91FB1E}"/>
              </a:ext>
            </a:extLst>
          </p:cNvPr>
          <p:cNvSpPr>
            <a:spLocks/>
          </p:cNvSpPr>
          <p:nvPr/>
        </p:nvSpPr>
        <p:spPr bwMode="auto">
          <a:xfrm>
            <a:off x="712312" y="1913595"/>
            <a:ext cx="6120680" cy="80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4400" dirty="0">
                <a:solidFill>
                  <a:srgbClr val="0000FF"/>
                </a:solidFill>
                <a:ea typeface="Cochin" pitchFamily="-107" charset="0"/>
                <a:cs typeface="Cochin" pitchFamily="-107" charset="0"/>
              </a:rPr>
              <a:t>Tree-level mass given by:</a:t>
            </a:r>
          </a:p>
        </p:txBody>
      </p:sp>
      <p:sp>
        <p:nvSpPr>
          <p:cNvPr id="21" name="Rectangle 3">
            <a:extLst>
              <a:ext uri="{FF2B5EF4-FFF2-40B4-BE49-F238E27FC236}">
                <a16:creationId xmlns:a16="http://schemas.microsoft.com/office/drawing/2014/main" id="{3F47823E-A6A5-8643-8788-B8BBF22F5D7A}"/>
              </a:ext>
            </a:extLst>
          </p:cNvPr>
          <p:cNvSpPr>
            <a:spLocks/>
          </p:cNvSpPr>
          <p:nvPr/>
        </p:nvSpPr>
        <p:spPr bwMode="auto">
          <a:xfrm>
            <a:off x="7726536" y="1145595"/>
            <a:ext cx="3672408" cy="8508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r>
              <a:rPr lang="en-US" sz="4800" dirty="0">
                <a:solidFill>
                  <a:srgbClr val="0000FF"/>
                </a:solidFill>
                <a:ea typeface="Cochin" pitchFamily="-107" charset="0"/>
                <a:cs typeface="Cochin" pitchFamily="-107" charset="0"/>
              </a:rPr>
              <a:t> </a:t>
            </a:r>
            <a:r>
              <a:rPr lang="en-US" sz="2800" dirty="0">
                <a:solidFill>
                  <a:srgbClr val="0000FF"/>
                </a:solidFill>
                <a:ea typeface="Cochin" pitchFamily="-107" charset="0"/>
                <a:cs typeface="Cochin" pitchFamily="-107" charset="0"/>
              </a:rPr>
              <a:t>Collider constraints: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518B6F-E3B7-F44E-BC4D-5F6FFB73D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298" y="5617488"/>
            <a:ext cx="8648752" cy="4053210"/>
          </a:xfrm>
          <a:prstGeom prst="rect">
            <a:avLst/>
          </a:prstGeom>
        </p:spPr>
      </p:pic>
      <p:pic>
        <p:nvPicPr>
          <p:cNvPr id="5" name="Picture 4" descr="A white sheet with black text&#10;&#10;AI-generated content may be incorrect.">
            <a:extLst>
              <a:ext uri="{FF2B5EF4-FFF2-40B4-BE49-F238E27FC236}">
                <a16:creationId xmlns:a16="http://schemas.microsoft.com/office/drawing/2014/main" id="{66593150-003F-09BC-23C4-A56D36A7A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354" y="3788860"/>
            <a:ext cx="6589677" cy="19520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691380-5CDE-8D88-2C1B-26F72BBAE280}"/>
              </a:ext>
            </a:extLst>
          </p:cNvPr>
          <p:cNvSpPr txBox="1"/>
          <p:nvPr/>
        </p:nvSpPr>
        <p:spPr>
          <a:xfrm>
            <a:off x="368355" y="3148608"/>
            <a:ext cx="649408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2HDM with Z</a:t>
            </a:r>
            <a:r>
              <a:rPr lang="en-US" baseline="-25000" dirty="0"/>
              <a:t>2 </a:t>
            </a:r>
            <a:r>
              <a:rPr lang="en-US" dirty="0"/>
              <a:t> </a:t>
            </a:r>
            <a:r>
              <a:rPr lang="en-US" dirty="0" err="1"/>
              <a:t>symm</a:t>
            </a:r>
            <a:endParaRPr lang="en-US" baseline="-25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E2FF42B-5FE5-0799-BD07-F89F0D24F9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720" y="5931664"/>
            <a:ext cx="3834196" cy="304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0745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utoUpdateAnimBg="0"/>
      <p:bldP spid="7" grpId="0" autoUpdateAnimBg="0"/>
      <p:bldP spid="3" grpId="0"/>
      <p:bldP spid="19" grpId="0" autoUpdateAnimBg="0"/>
      <p:bldP spid="21" grpId="0" autoUpdateAnimBg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87792FDC-BF96-6446-BBA2-4662418916C4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21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124929" name="Rectangle 1"/>
          <p:cNvSpPr>
            <a:spLocks/>
          </p:cNvSpPr>
          <p:nvPr/>
        </p:nvSpPr>
        <p:spPr bwMode="auto">
          <a:xfrm>
            <a:off x="1245816" y="76200"/>
            <a:ext cx="11049000" cy="32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altLang="ja-JP" sz="6400" dirty="0">
                <a:solidFill>
                  <a:srgbClr val="A40800"/>
                </a:solidFill>
                <a:cs typeface="Cochin" charset="0"/>
              </a:rPr>
              <a:t>          </a:t>
            </a:r>
            <a:r>
              <a:rPr lang="en-US" altLang="ja-JP" sz="4800" dirty="0">
                <a:solidFill>
                  <a:srgbClr val="0000FF"/>
                </a:solidFill>
                <a:cs typeface="Cochin" charset="0"/>
              </a:rPr>
              <a:t>    </a:t>
            </a:r>
            <a:r>
              <a:rPr lang="en-US" altLang="ja-JP" sz="4800" dirty="0">
                <a:solidFill>
                  <a:srgbClr val="FF0000"/>
                </a:solidFill>
                <a:cs typeface="Cochin" charset="0"/>
              </a:rPr>
              <a:t>“Naturally speaking”: </a:t>
            </a:r>
          </a:p>
          <a:p>
            <a:pPr algn="l"/>
            <a:r>
              <a:rPr lang="en-US" altLang="ja-JP" sz="4800" dirty="0">
                <a:solidFill>
                  <a:srgbClr val="0000FF"/>
                </a:solidFill>
                <a:cs typeface="Cochin" charset="0"/>
              </a:rPr>
              <a:t>H</a:t>
            </a:r>
            <a:r>
              <a:rPr lang="en-US" altLang="ja-JP" sz="4800" baseline="30000" dirty="0">
                <a:solidFill>
                  <a:srgbClr val="0000FF"/>
                </a:solidFill>
                <a:cs typeface="Cochin" charset="0"/>
              </a:rPr>
              <a:t>0</a:t>
            </a:r>
            <a:r>
              <a:rPr lang="en-US" altLang="ja-JP" sz="4800" dirty="0">
                <a:solidFill>
                  <a:srgbClr val="0000FF"/>
                </a:solidFill>
                <a:cs typeface="Cochin" charset="0"/>
              </a:rPr>
              <a:t> should not be a lonely particle; has an “interactive friend circle”:               </a:t>
            </a:r>
          </a:p>
          <a:p>
            <a:pPr algn="l"/>
            <a:r>
              <a:rPr lang="en-US" altLang="ja-JP" sz="4800" dirty="0">
                <a:solidFill>
                  <a:srgbClr val="0000FF"/>
                </a:solidFill>
                <a:cs typeface="Cochin" charset="0"/>
              </a:rPr>
              <a:t>  and partners                         </a:t>
            </a:r>
            <a:r>
              <a:rPr lang="en-US" altLang="ja-JP" sz="4800" dirty="0">
                <a:solidFill>
                  <a:srgbClr val="FF0000"/>
                </a:solidFill>
                <a:cs typeface="Cochin" charset="0"/>
              </a:rPr>
              <a:t>…</a:t>
            </a:r>
            <a:endParaRPr lang="en-US" altLang="ja-JP" sz="4800" dirty="0">
              <a:solidFill>
                <a:srgbClr val="0000FF"/>
              </a:solidFill>
              <a:cs typeface="Cochin" charset="0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800" y="1967136"/>
            <a:ext cx="203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2716560"/>
            <a:ext cx="33655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84BF33-16D4-4B44-8F21-7E38311D1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47" y="4300736"/>
            <a:ext cx="5875489" cy="38308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C8FC1D-9A30-C546-B04E-78A8DD24FEB1}"/>
              </a:ext>
            </a:extLst>
          </p:cNvPr>
          <p:cNvSpPr txBox="1"/>
          <p:nvPr/>
        </p:nvSpPr>
        <p:spPr>
          <a:xfrm>
            <a:off x="3002999" y="3325723"/>
            <a:ext cx="73036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“Little hierarchy problem”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1808AD-9358-B5D0-1204-E4FBD7AA6B92}"/>
              </a:ext>
            </a:extLst>
          </p:cNvPr>
          <p:cNvSpPr txBox="1"/>
          <p:nvPr/>
        </p:nvSpPr>
        <p:spPr>
          <a:xfrm>
            <a:off x="1757655" y="8253625"/>
            <a:ext cx="99293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0432FF"/>
                </a:solidFill>
                <a:sym typeface="Wingdings"/>
              </a:rPr>
              <a:t>The Jury is still out (again) …</a:t>
            </a:r>
            <a:endParaRPr lang="en-US" sz="60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8634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9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29" grpId="0" build="p" autoUpdateAnimBg="0" advAuto="0"/>
      <p:bldP spid="8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16999" y="124272"/>
            <a:ext cx="8170827" cy="166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77982">
              <a:defRPr sz="1800">
                <a:solidFill>
                  <a:srgbClr val="000000"/>
                </a:solidFill>
                <a:uFillTx/>
              </a:defRPr>
            </a:pPr>
            <a:r>
              <a:rPr lang="en-US" sz="5400" b="1" dirty="0">
                <a:solidFill>
                  <a:srgbClr val="0432FF"/>
                </a:solidFill>
                <a:uFill>
                  <a:solidFill>
                    <a:srgbClr val="0329D6"/>
                  </a:solidFill>
                </a:uFill>
                <a:latin typeface="+mn-lt"/>
                <a:ea typeface="Arial"/>
                <a:cs typeface="Arial"/>
                <a:sym typeface="Arial"/>
              </a:rPr>
              <a:t>Future prospects:</a:t>
            </a:r>
          </a:p>
          <a:p>
            <a:pPr defTabSz="577982">
              <a:defRPr sz="1800">
                <a:solidFill>
                  <a:srgbClr val="000000"/>
                </a:solidFill>
                <a:uFillTx/>
              </a:defRPr>
            </a:pPr>
            <a:r>
              <a:rPr lang="en-US" sz="4800" dirty="0">
                <a:solidFill>
                  <a:srgbClr val="0432FF"/>
                </a:solidFill>
                <a:uFill>
                  <a:solidFill>
                    <a:srgbClr val="0329D6"/>
                  </a:solidFill>
                </a:uFill>
                <a:latin typeface="+mn-lt"/>
                <a:ea typeface="Arial"/>
                <a:cs typeface="Arial"/>
                <a:sym typeface="Arial"/>
              </a:rPr>
              <a:t>pushing the “Naturalness” limit</a:t>
            </a:r>
            <a:endParaRPr lang="en-US" sz="4800" dirty="0">
              <a:solidFill>
                <a:srgbClr val="0432FF"/>
              </a:solidFill>
              <a:uFill>
                <a:solidFill>
                  <a:srgbClr val="0329D6"/>
                </a:solidFill>
              </a:uFill>
              <a:latin typeface="+mn-lt"/>
              <a:sym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94929" y="7181056"/>
            <a:ext cx="1071974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Higgs mass fine-tune: </a:t>
            </a:r>
            <a:r>
              <a:rPr lang="en-US" dirty="0" err="1">
                <a:solidFill>
                  <a:srgbClr val="FF0000"/>
                </a:solidFill>
              </a:rPr>
              <a:t>δm</a:t>
            </a:r>
            <a:r>
              <a:rPr lang="en-US" baseline="-25000" dirty="0" err="1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m</a:t>
            </a:r>
            <a:r>
              <a:rPr lang="en-US" baseline="-25000" dirty="0" err="1">
                <a:solidFill>
                  <a:srgbClr val="FF0000"/>
                </a:solidFill>
              </a:rPr>
              <a:t>H</a:t>
            </a:r>
            <a:r>
              <a:rPr lang="en-US" dirty="0">
                <a:solidFill>
                  <a:srgbClr val="FF0000"/>
                </a:solidFill>
              </a:rPr>
              <a:t> ~ 1% (1 </a:t>
            </a:r>
            <a:r>
              <a:rPr lang="en-US" dirty="0" err="1">
                <a:solidFill>
                  <a:srgbClr val="FF0000"/>
                </a:solidFill>
              </a:rPr>
              <a:t>TeV</a:t>
            </a:r>
            <a:r>
              <a:rPr lang="en-US" dirty="0">
                <a:solidFill>
                  <a:srgbClr val="FF0000"/>
                </a:solidFill>
              </a:rPr>
              <a:t>/</a:t>
            </a:r>
            <a:r>
              <a:rPr lang="en-US" dirty="0" err="1">
                <a:solidFill>
                  <a:srgbClr val="FF0000"/>
                </a:solidFill>
              </a:rPr>
              <a:t>Λ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</a:p>
          <a:p>
            <a:r>
              <a:rPr lang="en-US" dirty="0">
                <a:solidFill>
                  <a:schemeClr val="tx1"/>
                </a:solidFill>
              </a:rPr>
              <a:t>Thus,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m</a:t>
            </a:r>
            <a:r>
              <a:rPr lang="en-US" baseline="-25000" dirty="0" err="1">
                <a:solidFill>
                  <a:srgbClr val="FF0000"/>
                </a:solidFill>
              </a:rPr>
              <a:t>stop</a:t>
            </a:r>
            <a:r>
              <a:rPr lang="en-US" dirty="0">
                <a:solidFill>
                  <a:srgbClr val="FF0000"/>
                </a:solidFill>
              </a:rPr>
              <a:t> &gt; 8 </a:t>
            </a:r>
            <a:r>
              <a:rPr lang="en-US" dirty="0" err="1">
                <a:solidFill>
                  <a:srgbClr val="FF0000"/>
                </a:solidFill>
              </a:rPr>
              <a:t>TeV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 10</a:t>
            </a:r>
            <a:r>
              <a:rPr lang="en-US" baseline="30000" dirty="0">
                <a:solidFill>
                  <a:srgbClr val="FF0000"/>
                </a:solidFill>
                <a:sym typeface="Wingdings"/>
              </a:rPr>
              <a:t>-4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 fine-tune!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C433FF-ADE6-8FB7-B55C-EB07AB74B2A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7033D88-49C8-936F-6FA2-DEB0A0536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2580"/>
            <a:ext cx="8784976" cy="4176428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BF2D8C9-D7BA-8552-A24E-98621A91D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172" y="3754408"/>
            <a:ext cx="2353444" cy="6903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176BDA-61A9-FFC1-C6F8-892415EBEBF4}"/>
              </a:ext>
            </a:extLst>
          </p:cNvPr>
          <p:cNvSpPr txBox="1"/>
          <p:nvPr/>
        </p:nvSpPr>
        <p:spPr>
          <a:xfrm>
            <a:off x="4558184" y="4732784"/>
            <a:ext cx="17411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gauginos</a:t>
            </a:r>
            <a:endParaRPr lang="en-US" sz="32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4C6D09-DC3F-42E1-B548-590F8D594C4B}"/>
              </a:ext>
            </a:extLst>
          </p:cNvPr>
          <p:cNvSpPr txBox="1"/>
          <p:nvPr/>
        </p:nvSpPr>
        <p:spPr>
          <a:xfrm>
            <a:off x="504056" y="1780456"/>
            <a:ext cx="1226304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searches for top quark partners &amp; </a:t>
            </a:r>
            <a:r>
              <a:rPr lang="en-US" dirty="0" err="1"/>
              <a:t>gluinos</a:t>
            </a:r>
            <a:r>
              <a:rPr lang="en-US" dirty="0"/>
              <a:t>, </a:t>
            </a:r>
            <a:r>
              <a:rPr lang="en-US" dirty="0" err="1"/>
              <a:t>gauginos</a:t>
            </a:r>
            <a:r>
              <a:rPr lang="en-US" dirty="0"/>
              <a:t> …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DA041D-3B7E-9AFD-B73E-5FC3B31BB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4976" y="2932584"/>
            <a:ext cx="4140200" cy="3822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1EE837-593B-7D99-9D6C-1A93AA8A9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5707" y="4660776"/>
            <a:ext cx="11176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C6D2B7-BBF3-E599-B6B5-91C783223511}"/>
              </a:ext>
            </a:extLst>
          </p:cNvPr>
          <p:cNvSpPr txBox="1"/>
          <p:nvPr/>
        </p:nvSpPr>
        <p:spPr>
          <a:xfrm>
            <a:off x="9958784" y="3580656"/>
            <a:ext cx="202138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432FF"/>
                </a:solidFill>
              </a:rPr>
              <a:t>E=30</a:t>
            </a:r>
          </a:p>
          <a:p>
            <a:r>
              <a:rPr lang="en-US" sz="2400" dirty="0">
                <a:solidFill>
                  <a:srgbClr val="0432FF"/>
                </a:solidFill>
              </a:rPr>
              <a:t>    14</a:t>
            </a:r>
          </a:p>
          <a:p>
            <a:r>
              <a:rPr lang="en-US" sz="2400" dirty="0">
                <a:solidFill>
                  <a:srgbClr val="0432FF"/>
                </a:solidFill>
              </a:rPr>
              <a:t>            10 </a:t>
            </a:r>
            <a:r>
              <a:rPr lang="en-US" sz="2400" dirty="0" err="1">
                <a:solidFill>
                  <a:srgbClr val="0432FF"/>
                </a:solidFill>
              </a:rPr>
              <a:t>TeV</a:t>
            </a:r>
            <a:endParaRPr lang="en-US" sz="2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884610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A94D0-0F5F-B542-87FC-55F5F09F96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53E017-6EBA-F740-88D3-6434076AEDD7}"/>
              </a:ext>
            </a:extLst>
          </p:cNvPr>
          <p:cNvSpPr txBox="1"/>
          <p:nvPr/>
        </p:nvSpPr>
        <p:spPr>
          <a:xfrm>
            <a:off x="4092663" y="146919"/>
            <a:ext cx="46891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432FF"/>
                </a:solidFill>
              </a:rPr>
              <a:t>SUSY WIMP DM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7AADFB-DC63-7F4A-B165-AC24CC2B8067}"/>
              </a:ext>
            </a:extLst>
          </p:cNvPr>
          <p:cNvSpPr txBox="1"/>
          <p:nvPr/>
        </p:nvSpPr>
        <p:spPr>
          <a:xfrm>
            <a:off x="1821880" y="878612"/>
            <a:ext cx="928903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lightest neutralino could be a natural WIMP dark matter candidate!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213D83-7612-4D45-B8F4-2307DC19D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044" y="2140496"/>
            <a:ext cx="11504012" cy="64807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1F2DC5-8FA0-9C5B-566E-1F78D50B974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136598" y="3365828"/>
            <a:ext cx="1069658" cy="35271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D3A7F7-2828-1AF5-BECA-6CCF6012BC0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673306" y="6240863"/>
            <a:ext cx="5005558" cy="13722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3F731C-FB33-DBD1-6C8F-F8E25B1052BF}"/>
              </a:ext>
            </a:extLst>
          </p:cNvPr>
          <p:cNvSpPr txBox="1"/>
          <p:nvPr/>
        </p:nvSpPr>
        <p:spPr>
          <a:xfrm>
            <a:off x="2510983" y="7884293"/>
            <a:ext cx="37753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 err="1">
                <a:solidFill>
                  <a:srgbClr val="FF0000"/>
                </a:solidFill>
              </a:rPr>
              <a:t>GeV</a:t>
            </a:r>
            <a:r>
              <a:rPr lang="en-US" sz="2800" dirty="0">
                <a:solidFill>
                  <a:srgbClr val="FF0000"/>
                </a:solidFill>
              </a:rPr>
              <a:t> low mass:</a:t>
            </a:r>
          </a:p>
          <a:p>
            <a:pPr algn="l"/>
            <a:r>
              <a:rPr lang="en-US" sz="2800" dirty="0">
                <a:solidFill>
                  <a:srgbClr val="FF0000"/>
                </a:solidFill>
              </a:rPr>
              <a:t>DD difficult;</a:t>
            </a:r>
          </a:p>
          <a:p>
            <a:pPr algn="l"/>
            <a:r>
              <a:rPr lang="en-US" sz="2800" dirty="0">
                <a:solidFill>
                  <a:srgbClr val="FF0000"/>
                </a:solidFill>
              </a:rPr>
              <a:t>Collider complementary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4B4890-DB53-B507-3132-4FFCD761D611}"/>
              </a:ext>
            </a:extLst>
          </p:cNvPr>
          <p:cNvSpPr txBox="1"/>
          <p:nvPr/>
        </p:nvSpPr>
        <p:spPr>
          <a:xfrm>
            <a:off x="7438504" y="8027149"/>
            <a:ext cx="38651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FF0000"/>
                </a:solidFill>
              </a:rPr>
              <a:t>100 </a:t>
            </a:r>
            <a:r>
              <a:rPr lang="en-US" sz="2800" dirty="0" err="1">
                <a:solidFill>
                  <a:srgbClr val="FF0000"/>
                </a:solidFill>
              </a:rPr>
              <a:t>GeV</a:t>
            </a:r>
            <a:r>
              <a:rPr lang="en-US" sz="2800" dirty="0">
                <a:solidFill>
                  <a:srgbClr val="FF0000"/>
                </a:solidFill>
              </a:rPr>
              <a:t> or higher mass:</a:t>
            </a:r>
          </a:p>
          <a:p>
            <a:pPr algn="l"/>
            <a:r>
              <a:rPr lang="en-US" sz="2400" dirty="0">
                <a:solidFill>
                  <a:srgbClr val="FF0000"/>
                </a:solidFill>
              </a:rPr>
              <a:t>DD + ID + HE </a:t>
            </a:r>
            <a:r>
              <a:rPr lang="en-US" sz="2800" dirty="0">
                <a:solidFill>
                  <a:srgbClr val="FF0000"/>
                </a:solidFill>
              </a:rPr>
              <a:t>Collider</a:t>
            </a:r>
          </a:p>
        </p:txBody>
      </p:sp>
    </p:spTree>
    <p:extLst>
      <p:ext uri="{BB962C8B-B14F-4D97-AF65-F5344CB8AC3E}">
        <p14:creationId xmlns:p14="http://schemas.microsoft.com/office/powerpoint/2010/main" val="1600206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5" grpId="0" animBg="1" advAuto="0"/>
      <p:bldP spid="6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FB6E3C5-5CE9-1A89-D098-1B9DDB1E620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B4858FAA-42EC-AE70-073C-7A203D75E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928" y="1331048"/>
            <a:ext cx="8424936" cy="3761776"/>
          </a:xfrm>
          <a:prstGeom prst="rect">
            <a:avLst/>
          </a:prstGeom>
        </p:spPr>
      </p:pic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7ECC3C6E-1E78-DDEE-3DC1-BD5B2CCD0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920" y="5092824"/>
            <a:ext cx="8497048" cy="37617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47D029-E62E-8FB4-7F71-04B837945A1B}"/>
              </a:ext>
            </a:extLst>
          </p:cNvPr>
          <p:cNvSpPr txBox="1"/>
          <p:nvPr/>
        </p:nvSpPr>
        <p:spPr>
          <a:xfrm>
            <a:off x="1143650" y="14516"/>
            <a:ext cx="1083662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Utilizing the missing-mass technique for DM search,</a:t>
            </a:r>
          </a:p>
          <a:p>
            <a:r>
              <a:rPr lang="en-US" dirty="0"/>
              <a:t>covering the thermal target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C15B73-9499-947C-BF9D-0E62CD87ED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553730" y="1760574"/>
            <a:ext cx="129171" cy="1897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D482643-0E89-11FF-D901-163C1F147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68771" y="1271363"/>
            <a:ext cx="129171" cy="18971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031570-2E93-2295-2A56-C5FBD252D9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68771" y="2135459"/>
            <a:ext cx="129171" cy="18971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7D68B79-3CF8-EEBF-6482-1D655466A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14568" y="1348408"/>
            <a:ext cx="2581817" cy="7830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D20EAAE-83B8-0E5B-BD34-8891A6BAD4D6}"/>
              </a:ext>
            </a:extLst>
          </p:cNvPr>
          <p:cNvSpPr txBox="1"/>
          <p:nvPr/>
        </p:nvSpPr>
        <p:spPr>
          <a:xfrm>
            <a:off x="860857" y="8828529"/>
            <a:ext cx="10826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rgbClr val="800000"/>
                </a:solidFill>
              </a:rPr>
              <a:t>TH, Z. Liu, L.T. Wang, X. Wang: arXiv:2009.11287; arXiv:2203.07351 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3A3B6C-3290-3EF3-8DB3-C08A28A57D6D}"/>
              </a:ext>
            </a:extLst>
          </p:cNvPr>
          <p:cNvSpPr txBox="1"/>
          <p:nvPr/>
        </p:nvSpPr>
        <p:spPr>
          <a:xfrm>
            <a:off x="8582126" y="1996480"/>
            <a:ext cx="1520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~1.1 TeV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671923-11A9-BC4E-E254-E9A68FF9F440}"/>
              </a:ext>
            </a:extLst>
          </p:cNvPr>
          <p:cNvSpPr txBox="1"/>
          <p:nvPr/>
        </p:nvSpPr>
        <p:spPr>
          <a:xfrm>
            <a:off x="8150078" y="5649724"/>
            <a:ext cx="1520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~2.8 TeV</a:t>
            </a:r>
          </a:p>
        </p:txBody>
      </p:sp>
    </p:spTree>
    <p:extLst>
      <p:ext uri="{BB962C8B-B14F-4D97-AF65-F5344CB8AC3E}">
        <p14:creationId xmlns:p14="http://schemas.microsoft.com/office/powerpoint/2010/main" val="38097349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1A884-4ACA-944F-814A-2210631C9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372E51-872A-E743-AAC6-CC92E8A09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936" y="5256314"/>
            <a:ext cx="6275412" cy="4363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9AB657-48A8-5440-9C3B-04F87E725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588" y="772344"/>
            <a:ext cx="5798635" cy="4516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816E0F-3F1C-B047-83B8-AF7798696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6536" y="1944080"/>
            <a:ext cx="6022528" cy="45168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C6C71F-9EF0-B74C-9281-B560E692044C}"/>
              </a:ext>
            </a:extLst>
          </p:cNvPr>
          <p:cNvSpPr txBox="1"/>
          <p:nvPr/>
        </p:nvSpPr>
        <p:spPr>
          <a:xfrm>
            <a:off x="7870552" y="826349"/>
            <a:ext cx="34499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</a:rPr>
              <a:t>Nima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Arkani-Hamed</a:t>
            </a:r>
            <a:r>
              <a:rPr lang="en-US" sz="2800" dirty="0">
                <a:solidFill>
                  <a:srgbClr val="C00000"/>
                </a:solidFill>
              </a:rPr>
              <a:t>,</a:t>
            </a:r>
          </a:p>
          <a:p>
            <a:r>
              <a:rPr lang="en-US" sz="2800" dirty="0" err="1">
                <a:solidFill>
                  <a:srgbClr val="C00000"/>
                </a:solidFill>
              </a:rPr>
              <a:t>Giudice</a:t>
            </a:r>
            <a:r>
              <a:rPr lang="en-US" sz="2800" dirty="0">
                <a:solidFill>
                  <a:srgbClr val="C00000"/>
                </a:solidFill>
              </a:rPr>
              <a:t>, Delgado, 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A9FEA9-D99D-1247-8CFB-083B6CB37566}"/>
              </a:ext>
            </a:extLst>
          </p:cNvPr>
          <p:cNvSpPr txBox="1"/>
          <p:nvPr/>
        </p:nvSpPr>
        <p:spPr>
          <a:xfrm>
            <a:off x="192566" y="52264"/>
            <a:ext cx="12718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432FF"/>
                </a:solidFill>
              </a:rPr>
              <a:t>Alternative to “Naturalness”: SUSY “</a:t>
            </a:r>
            <a:r>
              <a:rPr lang="en-US" sz="4800" b="1" dirty="0" err="1">
                <a:solidFill>
                  <a:srgbClr val="0432FF"/>
                </a:solidFill>
              </a:rPr>
              <a:t>splitted</a:t>
            </a:r>
            <a:r>
              <a:rPr lang="en-US" sz="4800" b="1" dirty="0">
                <a:solidFill>
                  <a:srgbClr val="0432FF"/>
                </a:solidFill>
              </a:rPr>
              <a:t>”?</a:t>
            </a:r>
          </a:p>
        </p:txBody>
      </p:sp>
    </p:spTree>
    <p:extLst>
      <p:ext uri="{BB962C8B-B14F-4D97-AF65-F5344CB8AC3E}">
        <p14:creationId xmlns:p14="http://schemas.microsoft.com/office/powerpoint/2010/main" val="2457885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C1A884-4ACA-944F-814A-2210631C9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22655A-947D-264A-AA2B-17D01AF8D93B}"/>
              </a:ext>
            </a:extLst>
          </p:cNvPr>
          <p:cNvSpPr txBox="1"/>
          <p:nvPr/>
        </p:nvSpPr>
        <p:spPr>
          <a:xfrm>
            <a:off x="2471040" y="268288"/>
            <a:ext cx="82798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432FF"/>
                </a:solidFill>
              </a:rPr>
              <a:t>Alternatives to “Naturalness”?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DA5AC-ABA2-B840-970B-7E566DC3E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848" y="4066356"/>
            <a:ext cx="11506200" cy="4914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76896A-196E-934D-AA02-8EFF8026D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816" y="1198529"/>
            <a:ext cx="9865096" cy="524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DD04E5-A364-4F4E-8038-DE409B96D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827" y="3508648"/>
            <a:ext cx="11098181" cy="6243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88FCAA-B738-7344-9693-0E374860E607}"/>
              </a:ext>
            </a:extLst>
          </p:cNvPr>
          <p:cNvSpPr txBox="1"/>
          <p:nvPr/>
        </p:nvSpPr>
        <p:spPr>
          <a:xfrm>
            <a:off x="932695" y="1780456"/>
            <a:ext cx="1133034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String theory predicts: there are at least </a:t>
            </a:r>
            <a:r>
              <a:rPr lang="en-US" dirty="0">
                <a:solidFill>
                  <a:srgbClr val="FF0000"/>
                </a:solidFill>
              </a:rPr>
              <a:t>10</a:t>
            </a:r>
            <a:r>
              <a:rPr lang="en-US" baseline="30000" dirty="0">
                <a:solidFill>
                  <a:srgbClr val="FF0000"/>
                </a:solidFill>
              </a:rPr>
              <a:t>272,000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vacau</a:t>
            </a:r>
            <a:r>
              <a:rPr lang="en-US" dirty="0">
                <a:solidFill>
                  <a:srgbClr val="FF0000"/>
                </a:solidFill>
              </a:rPr>
              <a:t>!</a:t>
            </a:r>
          </a:p>
          <a:p>
            <a:r>
              <a:rPr lang="en-US" dirty="0">
                <a:solidFill>
                  <a:schemeClr val="tx1"/>
                </a:solidFill>
              </a:rPr>
              <a:t>And we just so happen to live here …(Don’t ask why!)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134688-67BD-4CB8-3714-958B59B8E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400" y="3887724"/>
            <a:ext cx="6336703" cy="530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577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44" y="2954153"/>
            <a:ext cx="6279584" cy="46276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8464" y="2936506"/>
            <a:ext cx="5426229" cy="46453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0FC66F-AEAE-FA4D-99A3-A2DB27C2C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800" y="340296"/>
            <a:ext cx="11318993" cy="18722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1C50EED-867C-5744-B1E3-B39E9DB5DFE8}"/>
              </a:ext>
            </a:extLst>
          </p:cNvPr>
          <p:cNvSpPr txBox="1"/>
          <p:nvPr/>
        </p:nvSpPr>
        <p:spPr>
          <a:xfrm>
            <a:off x="7870552" y="2212504"/>
            <a:ext cx="41873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-- </a:t>
            </a:r>
            <a:r>
              <a:rPr lang="en-US" sz="3200" dirty="0" err="1"/>
              <a:t>Nima</a:t>
            </a:r>
            <a:r>
              <a:rPr lang="en-US" sz="3200" dirty="0"/>
              <a:t> </a:t>
            </a:r>
            <a:r>
              <a:rPr lang="en-US" sz="3200" dirty="0" err="1"/>
              <a:t>Arkani-Hamed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82904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ACCEDC-4DB1-9B41-AB7C-05376EA3D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170" y="745710"/>
            <a:ext cx="10045774" cy="31949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59911D-32A5-244C-B91A-B429576CED33}"/>
              </a:ext>
            </a:extLst>
          </p:cNvPr>
          <p:cNvSpPr txBox="1"/>
          <p:nvPr/>
        </p:nvSpPr>
        <p:spPr>
          <a:xfrm>
            <a:off x="669752" y="4127684"/>
            <a:ext cx="1152128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Why the weak scale </a:t>
            </a:r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baseline="-25000" dirty="0">
                <a:solidFill>
                  <a:srgbClr val="FF0000"/>
                </a:solidFill>
              </a:rPr>
              <a:t>W</a:t>
            </a:r>
            <a:r>
              <a:rPr lang="en-US" dirty="0"/>
              <a:t> is so much smaller than </a:t>
            </a:r>
            <a:r>
              <a:rPr lang="en-US" dirty="0" err="1">
                <a:solidFill>
                  <a:srgbClr val="FF0000"/>
                </a:solidFill>
              </a:rPr>
              <a:t>M</a:t>
            </a:r>
            <a:r>
              <a:rPr lang="en-US" baseline="-25000" dirty="0" err="1">
                <a:solidFill>
                  <a:srgbClr val="FF0000"/>
                </a:solidFill>
              </a:rPr>
              <a:t>Pl</a:t>
            </a:r>
            <a:r>
              <a:rPr lang="en-US" dirty="0">
                <a:solidFill>
                  <a:srgbClr val="FF0000"/>
                </a:solidFill>
              </a:rPr>
              <a:t>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807F6E-DDFF-3247-86E3-E9A32F405710}"/>
              </a:ext>
            </a:extLst>
          </p:cNvPr>
          <p:cNvSpPr txBox="1"/>
          <p:nvPr/>
        </p:nvSpPr>
        <p:spPr>
          <a:xfrm>
            <a:off x="1101264" y="5559132"/>
            <a:ext cx="11017760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 algn="l">
              <a:buFont typeface="+mj-lt"/>
              <a:buAutoNum type="arabicPeriod"/>
            </a:pPr>
            <a:r>
              <a:rPr lang="en-US" dirty="0"/>
              <a:t>Dynamical generation: dimensional transmutation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US" dirty="0"/>
              <a:t>Controlled by symmetry: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Shift symmetry (</a:t>
            </a:r>
            <a:r>
              <a:rPr lang="en-US" dirty="0" err="1"/>
              <a:t>Nambu</a:t>
            </a:r>
            <a:r>
              <a:rPr lang="en-US" dirty="0"/>
              <a:t>-Goldstone boson)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Super-symmetry (elementary particles)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Discrete symmetries </a:t>
            </a:r>
          </a:p>
        </p:txBody>
      </p:sp>
    </p:spTree>
    <p:extLst>
      <p:ext uri="{BB962C8B-B14F-4D97-AF65-F5344CB8AC3E}">
        <p14:creationId xmlns:p14="http://schemas.microsoft.com/office/powerpoint/2010/main" val="3086385483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D11790-D480-E340-BC7D-5C8ED1F647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D1C9F25-CA6E-A641-979A-C6F1AC7FBA68}"/>
              </a:ext>
            </a:extLst>
          </p:cNvPr>
          <p:cNvSpPr>
            <a:spLocks/>
          </p:cNvSpPr>
          <p:nvPr/>
        </p:nvSpPr>
        <p:spPr bwMode="auto">
          <a:xfrm>
            <a:off x="1389832" y="268288"/>
            <a:ext cx="10801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altLang="ja-JP" sz="4800" b="1" dirty="0">
                <a:solidFill>
                  <a:srgbClr val="0432FF"/>
                </a:solidFill>
                <a:cs typeface="Cochin" charset="0"/>
              </a:rPr>
              <a:t>Supersymmetry:  an elegant formalism</a:t>
            </a:r>
            <a:endParaRPr lang="en-US" altLang="ja-JP" sz="4800" b="1" baseline="32000" dirty="0">
              <a:solidFill>
                <a:srgbClr val="0432FF"/>
              </a:solidFill>
              <a:cs typeface="Cochin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AA6DFB-CB9A-DB4C-810F-DE5F4D6C917C}"/>
              </a:ext>
            </a:extLst>
          </p:cNvPr>
          <p:cNvSpPr txBox="1"/>
          <p:nvPr/>
        </p:nvSpPr>
        <p:spPr>
          <a:xfrm>
            <a:off x="1554134" y="1915175"/>
            <a:ext cx="10420874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Generalized extension of Poincare group of spacetime symmetry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Critical ingredients for string theory: </a:t>
            </a:r>
          </a:p>
          <a:p>
            <a:pPr algn="l"/>
            <a:r>
              <a:rPr lang="en-US" dirty="0"/>
              <a:t>     World sheet/Spacetime SUSY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Low energy effective field theory from compactification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Eliminate the cosmological constant </a:t>
            </a:r>
            <a:r>
              <a:rPr lang="en-US" dirty="0" err="1"/>
              <a:t>upto</a:t>
            </a:r>
            <a:r>
              <a:rPr lang="en-US" dirty="0"/>
              <a:t> </a:t>
            </a:r>
          </a:p>
          <a:p>
            <a:pPr algn="l"/>
            <a:r>
              <a:rPr lang="en-US" dirty="0"/>
              <a:t>     symmetry breaking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Stabilizes weak scale at all orders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Potential Grand Unification of EW &amp; QCD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Natural WIMP dark matter candidate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BF794F-BAF0-244C-BCC7-56D2F4F6A0C3}"/>
              </a:ext>
            </a:extLst>
          </p:cNvPr>
          <p:cNvSpPr txBox="1"/>
          <p:nvPr/>
        </p:nvSpPr>
        <p:spPr>
          <a:xfrm>
            <a:off x="5422280" y="1132384"/>
            <a:ext cx="61297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Julius </a:t>
            </a:r>
            <a:r>
              <a:rPr lang="en-US" sz="2800" dirty="0" err="1">
                <a:solidFill>
                  <a:srgbClr val="C00000"/>
                </a:solidFill>
              </a:rPr>
              <a:t>Wess</a:t>
            </a:r>
            <a:r>
              <a:rPr lang="en-US" sz="2800" dirty="0">
                <a:solidFill>
                  <a:srgbClr val="C00000"/>
                </a:solidFill>
              </a:rPr>
              <a:t> &amp; Bruno </a:t>
            </a:r>
            <a:r>
              <a:rPr lang="en-US" sz="2800" dirty="0" err="1">
                <a:solidFill>
                  <a:srgbClr val="C00000"/>
                </a:solidFill>
              </a:rPr>
              <a:t>Zumino</a:t>
            </a:r>
            <a:r>
              <a:rPr lang="en-US" sz="2800" dirty="0">
                <a:solidFill>
                  <a:srgbClr val="C00000"/>
                </a:solidFill>
              </a:rPr>
              <a:t> (in 1974)</a:t>
            </a:r>
          </a:p>
        </p:txBody>
      </p:sp>
    </p:spTree>
    <p:extLst>
      <p:ext uri="{BB962C8B-B14F-4D97-AF65-F5344CB8AC3E}">
        <p14:creationId xmlns:p14="http://schemas.microsoft.com/office/powerpoint/2010/main" val="126422915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1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1pPr>
            <a:lvl2pPr marL="742950" indent="-28575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2pPr>
            <a:lvl3pPr marL="11430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3pPr>
            <a:lvl4pPr marL="16002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4pPr>
            <a:lvl5pPr marL="2057400" indent="-228600" eaLnBrk="0" hangingPunct="0"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rgbClr val="000000"/>
                </a:solidFill>
                <a:latin typeface="Cochin" charset="0"/>
                <a:ea typeface="ヒラギノ明朝 ProN W3" charset="0"/>
                <a:cs typeface="ヒラギノ明朝 ProN W3" charset="0"/>
                <a:sym typeface="Cochin" charset="0"/>
              </a:defRPr>
            </a:lvl9pPr>
          </a:lstStyle>
          <a:p>
            <a:pPr eaLnBrk="1" hangingPunct="1"/>
            <a:fld id="{E28E1C63-4EF1-8341-A46A-CDB7D25254B7}" type="slidenum">
              <a:rPr lang="en-US" altLang="ja-JP" sz="1600">
                <a:solidFill>
                  <a:schemeClr val="tx1"/>
                </a:solidFill>
                <a:cs typeface="Cochin" charset="0"/>
              </a:rPr>
              <a:pPr eaLnBrk="1" hangingPunct="1"/>
              <a:t>5</a:t>
            </a:fld>
            <a:endParaRPr lang="en-US" altLang="ja-JP" sz="1600">
              <a:solidFill>
                <a:schemeClr val="tx1"/>
              </a:solidFill>
              <a:cs typeface="Cochin" charset="0"/>
            </a:endParaRPr>
          </a:p>
        </p:txBody>
      </p:sp>
      <p:sp>
        <p:nvSpPr>
          <p:cNvPr id="108546" name="Rectangle 2"/>
          <p:cNvSpPr>
            <a:spLocks/>
          </p:cNvSpPr>
          <p:nvPr/>
        </p:nvSpPr>
        <p:spPr bwMode="auto">
          <a:xfrm>
            <a:off x="2397944" y="-27756"/>
            <a:ext cx="9073008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altLang="ja-JP" sz="4800" dirty="0">
                <a:solidFill>
                  <a:srgbClr val="0432FF"/>
                </a:solidFill>
                <a:cs typeface="Cochin" charset="0"/>
              </a:rPr>
              <a:t>Supersymmetry: fermion &lt;-&gt; boson</a:t>
            </a:r>
            <a:endParaRPr lang="en-US" altLang="ja-JP" sz="4800" baseline="32000" dirty="0">
              <a:solidFill>
                <a:srgbClr val="0432FF"/>
              </a:solidFill>
              <a:cs typeface="Cochin" charset="0"/>
            </a:endParaRPr>
          </a:p>
        </p:txBody>
      </p:sp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808" y="743672"/>
            <a:ext cx="10513168" cy="132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25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780" y="2155744"/>
            <a:ext cx="8583116" cy="394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F0B54E-A445-8D43-A849-17A5B089737C}"/>
              </a:ext>
            </a:extLst>
          </p:cNvPr>
          <p:cNvSpPr txBox="1"/>
          <p:nvPr/>
        </p:nvSpPr>
        <p:spPr>
          <a:xfrm>
            <a:off x="2541960" y="6189781"/>
            <a:ext cx="932188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Under SUSY, the two partners must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Have the same mass, the same coupling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Spin different by ½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3FCA02-AA1B-694A-A4BF-D113F3A4FDF9}"/>
              </a:ext>
            </a:extLst>
          </p:cNvPr>
          <p:cNvSpPr txBox="1"/>
          <p:nvPr/>
        </p:nvSpPr>
        <p:spPr>
          <a:xfrm>
            <a:off x="1677864" y="8007404"/>
            <a:ext cx="981711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Since we have not seen a partner of same mass, </a:t>
            </a:r>
          </a:p>
          <a:p>
            <a:r>
              <a:rPr lang="en-US" dirty="0">
                <a:solidFill>
                  <a:srgbClr val="0432FF"/>
                </a:solidFill>
              </a:rPr>
              <a:t>SUSY must be broken, at a higher scale.</a:t>
            </a:r>
          </a:p>
        </p:txBody>
      </p:sp>
    </p:spTree>
    <p:extLst>
      <p:ext uri="{BB962C8B-B14F-4D97-AF65-F5344CB8AC3E}">
        <p14:creationId xmlns:p14="http://schemas.microsoft.com/office/powerpoint/2010/main" val="1864500243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A94D0-0F5F-B542-87FC-55F5F09F96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53E017-6EBA-F740-88D3-6434076AEDD7}"/>
              </a:ext>
            </a:extLst>
          </p:cNvPr>
          <p:cNvSpPr txBox="1"/>
          <p:nvPr/>
        </p:nvSpPr>
        <p:spPr>
          <a:xfrm>
            <a:off x="-43076" y="196280"/>
            <a:ext cx="129541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432FF"/>
                </a:solidFill>
              </a:rPr>
              <a:t>Minimal Supersymmetric Standard-Model (MSSM)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9C3B67-969B-C742-935F-2ACB6DB31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869115" y="-1658934"/>
            <a:ext cx="5242565" cy="10393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126721-38AA-5B4E-88DB-B779B9394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450022" y="2013944"/>
            <a:ext cx="2092052" cy="102583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825E8E-D93A-8941-A96E-7EE45C563A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232515" y="2806715"/>
            <a:ext cx="679597" cy="110934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E2343D-F557-334B-8B83-E938016250BE}"/>
              </a:ext>
            </a:extLst>
          </p:cNvPr>
          <p:cNvSpPr txBox="1"/>
          <p:nvPr/>
        </p:nvSpPr>
        <p:spPr>
          <a:xfrm>
            <a:off x="2717000" y="8477200"/>
            <a:ext cx="787741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0432FF"/>
                </a:solidFill>
                <a:sym typeface="Wingdings" pitchFamily="2" charset="2"/>
              </a:rPr>
              <a:t> “Weak scale” supersymmetry!</a:t>
            </a:r>
            <a:endParaRPr lang="en-US" sz="44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9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A94D0-0F5F-B542-87FC-55F5F09F96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809D57-6378-1B47-9B19-D2B109A0C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013413" y="-2580738"/>
            <a:ext cx="5400600" cy="10666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C6510D-E568-524A-8CDE-D360DCDC4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845149" y="1988128"/>
            <a:ext cx="3511685" cy="1044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215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4A94D0-0F5F-B542-87FC-55F5F09F96E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ABA3E0-5832-EE4B-92AF-BB10711F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482" y="5274587"/>
            <a:ext cx="7067135" cy="3303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0703DA-FE77-6343-B487-093EA0F9D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142632" y="-3825183"/>
            <a:ext cx="3024336" cy="114993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2B5EF8-76F7-5148-82B4-2F60AB79E269}"/>
              </a:ext>
            </a:extLst>
          </p:cNvPr>
          <p:cNvSpPr txBox="1"/>
          <p:nvPr/>
        </p:nvSpPr>
        <p:spPr>
          <a:xfrm>
            <a:off x="2489437" y="3830940"/>
            <a:ext cx="782938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parameter selection:</a:t>
            </a:r>
          </a:p>
          <a:p>
            <a:r>
              <a:rPr lang="en-US" dirty="0"/>
              <a:t>Phenomenological MSSM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pMSSM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4412280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4E6F4-D9C4-BC9C-FFD2-9AE2E8368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599E69-CFFB-C2F2-90D8-B26294317FF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AB7A7BD-DEFB-8E4E-8408-10BC51AA0E9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" name="Picture 2" descr="A yellow snail in the air&#10;&#10;AI-generated content may be incorrect.">
            <a:extLst>
              <a:ext uri="{FF2B5EF4-FFF2-40B4-BE49-F238E27FC236}">
                <a16:creationId xmlns:a16="http://schemas.microsoft.com/office/drawing/2014/main" id="{9524BC33-347B-249E-F76A-B4F125C24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24" y="1807266"/>
            <a:ext cx="12551072" cy="592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2571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Title &amp; Bullets - Alternate R">
  <a:themeElements>
    <a:clrScheme name="">
      <a:dk1>
        <a:srgbClr val="000000"/>
      </a:dk1>
      <a:lt1>
        <a:srgbClr val="6C7685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BABDC2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Alternate R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Alternate 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_Title &amp; 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Title - Top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1_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Title &amp; Bullets - Left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Title - Center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1_Title &amp; Subtitle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1_Photo - Horizontal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Photo - Vertical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Title, Bullets &amp; Photo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Title &amp; Bullets - Alternate L">
  <a:themeElements>
    <a:clrScheme name="">
      <a:dk1>
        <a:srgbClr val="000000"/>
      </a:dk1>
      <a:lt1>
        <a:srgbClr val="6C7685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BABDC2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Alternate L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Alternate 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Title &amp; Bullets - Alternate R">
  <a:themeElements>
    <a:clrScheme name="">
      <a:dk1>
        <a:srgbClr val="000000"/>
      </a:dk1>
      <a:lt1>
        <a:srgbClr val="6C7685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BABDC2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Alternate R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Alternate 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itle - Center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Title &amp; Subtitle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Photo - Horizontal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">
  <a:themeElements>
    <a:clrScheme name="">
      <a:dk1>
        <a:srgbClr val="333333"/>
      </a:dk1>
      <a:lt1>
        <a:srgbClr val="FFFBF2"/>
      </a:lt1>
      <a:dk2>
        <a:srgbClr val="00040D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6CF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Copperplate"/>
        <a:ea typeface="ヒラギノ明朝 ProN W3"/>
        <a:cs typeface="ヒラギノ明朝 ProN W3"/>
      </a:majorFont>
      <a:minorFont>
        <a:latin typeface="Copperplate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FFFFFF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itle &amp; Bullets - Alternate L">
  <a:themeElements>
    <a:clrScheme name="">
      <a:dk1>
        <a:srgbClr val="000000"/>
      </a:dk1>
      <a:lt1>
        <a:srgbClr val="6C7685"/>
      </a:lt1>
      <a:dk2>
        <a:srgbClr val="000000"/>
      </a:dk2>
      <a:lt2>
        <a:srgbClr val="FFFFFF"/>
      </a:lt2>
      <a:accent1>
        <a:srgbClr val="163859"/>
      </a:accent1>
      <a:accent2>
        <a:srgbClr val="333399"/>
      </a:accent2>
      <a:accent3>
        <a:srgbClr val="BABDC2"/>
      </a:accent3>
      <a:accent4>
        <a:srgbClr val="000000"/>
      </a:accent4>
      <a:accent5>
        <a:srgbClr val="ABAEB5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Alternate L">
      <a:majorFont>
        <a:latin typeface="Copperplate"/>
        <a:ea typeface="ヒラギノ明朝 ProN W3"/>
        <a:cs typeface="ヒラギノ明朝 ProN W3"/>
      </a:majorFont>
      <a:minorFont>
        <a:latin typeface="Cochi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163859">
            <a:alpha val="34901"/>
          </a:srgbClr>
        </a:solidFill>
        <a:ln w="25400" cap="flat" cmpd="sng" algn="ctr">
          <a:solidFill>
            <a:srgbClr val="6E7A8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8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Cochin" pitchFamily="-108" charset="0"/>
            <a:ea typeface="ヒラギノ明朝 ProN W3" pitchFamily="-108" charset="-128"/>
            <a:cs typeface="ヒラギノ明朝 ProN W3" pitchFamily="-108" charset="-128"/>
            <a:sym typeface="Cochin" pitchFamily="-108" charset="0"/>
          </a:defRPr>
        </a:defPPr>
      </a:lstStyle>
    </a:lnDef>
  </a:objectDefaults>
  <a:extraClrSchemeLst>
    <a:extraClrScheme>
      <a:clrScheme name="Title &amp; Bullets - Alternate 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89746</TotalTime>
  <Pages>0</Pages>
  <Words>649</Words>
  <Characters>0</Characters>
  <Application>Microsoft Macintosh PowerPoint</Application>
  <PresentationFormat>Custom</PresentationFormat>
  <Lines>0</Lines>
  <Paragraphs>128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26</vt:i4>
      </vt:variant>
      <vt:variant>
        <vt:lpstr>Slide Titles</vt:lpstr>
      </vt:variant>
      <vt:variant>
        <vt:i4>27</vt:i4>
      </vt:variant>
    </vt:vector>
  </HeadingPairs>
  <TitlesOfParts>
    <vt:vector size="58" baseType="lpstr">
      <vt:lpstr>Arial</vt:lpstr>
      <vt:lpstr>Calibri</vt:lpstr>
      <vt:lpstr>Cochin</vt:lpstr>
      <vt:lpstr>Copperplate</vt:lpstr>
      <vt:lpstr>Wingdings</vt:lpstr>
      <vt:lpstr>Title - Top</vt:lpstr>
      <vt:lpstr>Title &amp; Bullets - 2 Column</vt:lpstr>
      <vt:lpstr>Title &amp; Bullets - Right</vt:lpstr>
      <vt:lpstr>Title - Center</vt:lpstr>
      <vt:lpstr>Title &amp; Subtitle</vt:lpstr>
      <vt:lpstr>Photo - Horizontal</vt:lpstr>
      <vt:lpstr>Photo - Vertical</vt:lpstr>
      <vt:lpstr>1_Bullets</vt:lpstr>
      <vt:lpstr>Title &amp; Bullets - Alternate L</vt:lpstr>
      <vt:lpstr>Title &amp; Bullets - Alternate R</vt:lpstr>
      <vt:lpstr>1_Title &amp; Bullets</vt:lpstr>
      <vt:lpstr>Title &amp; Bullets - Left</vt:lpstr>
      <vt:lpstr>2_Title &amp; Bullets</vt:lpstr>
      <vt:lpstr>1_Title - Top</vt:lpstr>
      <vt:lpstr>1_Blank</vt:lpstr>
      <vt:lpstr>Title, Bullets &amp; Photo</vt:lpstr>
      <vt:lpstr>1_Title &amp; Bullets - Left</vt:lpstr>
      <vt:lpstr>1_Title &amp; Bullets - 2 Column</vt:lpstr>
      <vt:lpstr>1_Title &amp; Bullets - Right</vt:lpstr>
      <vt:lpstr>1_Title - Center</vt:lpstr>
      <vt:lpstr>1_Title &amp; Subtitle</vt:lpstr>
      <vt:lpstr>1_Photo - Horizontal</vt:lpstr>
      <vt:lpstr>1_Photo - Vertical</vt:lpstr>
      <vt:lpstr>1_Title, Bullets &amp; Photo</vt:lpstr>
      <vt:lpstr>1_Title &amp; Bullets - Alternate L</vt:lpstr>
      <vt:lpstr>1_Title &amp; Bullets - Alternate R</vt:lpstr>
      <vt:lpstr>Physics Beyond the SM Under The Higgs Lamppost</vt:lpstr>
      <vt:lpstr>Physics Beyond the SM Under The Higgs Lamppost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Higgsology:  Theory and Practice</dc:title>
  <dc:subject/>
  <dc:creator/>
  <cp:keywords/>
  <dc:description/>
  <cp:lastModifiedBy>Han, Tao</cp:lastModifiedBy>
  <cp:revision>981</cp:revision>
  <cp:lastPrinted>2019-09-26T09:07:43Z</cp:lastPrinted>
  <dcterms:created xsi:type="dcterms:W3CDTF">2012-12-05T16:48:07Z</dcterms:created>
  <dcterms:modified xsi:type="dcterms:W3CDTF">2025-09-10T06:57:44Z</dcterms:modified>
</cp:coreProperties>
</file>