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theme/theme27.xml" ContentType="application/vnd.openxmlformats-officedocument.theme+xml"/>
  <Override PartName="/ppt/theme/theme2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3" r:id="rId2"/>
    <p:sldMasterId id="2147483654" r:id="rId3"/>
    <p:sldMasterId id="2147483655" r:id="rId4"/>
    <p:sldMasterId id="2147483656" r:id="rId5"/>
    <p:sldMasterId id="2147483657" r:id="rId6"/>
    <p:sldMasterId id="2147483658" r:id="rId7"/>
    <p:sldMasterId id="2147483659" r:id="rId8"/>
    <p:sldMasterId id="2147483660" r:id="rId9"/>
    <p:sldMasterId id="2147483661" r:id="rId10"/>
    <p:sldMasterId id="2147483662" r:id="rId11"/>
    <p:sldMasterId id="2147483663" r:id="rId12"/>
    <p:sldMasterId id="2147483664" r:id="rId13"/>
    <p:sldMasterId id="2147483665" r:id="rId14"/>
    <p:sldMasterId id="2147483666" r:id="rId15"/>
    <p:sldMasterId id="2147483667" r:id="rId16"/>
    <p:sldMasterId id="2147483668" r:id="rId17"/>
    <p:sldMasterId id="2147483669" r:id="rId18"/>
    <p:sldMasterId id="2147483670" r:id="rId19"/>
    <p:sldMasterId id="2147483671" r:id="rId20"/>
    <p:sldMasterId id="2147483672" r:id="rId21"/>
    <p:sldMasterId id="2147483673" r:id="rId22"/>
    <p:sldMasterId id="2147483674" r:id="rId23"/>
    <p:sldMasterId id="2147483675" r:id="rId24"/>
    <p:sldMasterId id="2147483676" r:id="rId25"/>
    <p:sldMasterId id="2147483677" r:id="rId26"/>
  </p:sldMasterIdLst>
  <p:notesMasterIdLst>
    <p:notesMasterId r:id="rId55"/>
  </p:notesMasterIdLst>
  <p:handoutMasterIdLst>
    <p:handoutMasterId r:id="rId56"/>
  </p:handoutMasterIdLst>
  <p:sldIdLst>
    <p:sldId id="256" r:id="rId27"/>
    <p:sldId id="867" r:id="rId28"/>
    <p:sldId id="849" r:id="rId29"/>
    <p:sldId id="888" r:id="rId30"/>
    <p:sldId id="890" r:id="rId31"/>
    <p:sldId id="702" r:id="rId32"/>
    <p:sldId id="882" r:id="rId33"/>
    <p:sldId id="854" r:id="rId34"/>
    <p:sldId id="863" r:id="rId35"/>
    <p:sldId id="891" r:id="rId36"/>
    <p:sldId id="884" r:id="rId37"/>
    <p:sldId id="880" r:id="rId38"/>
    <p:sldId id="878" r:id="rId39"/>
    <p:sldId id="875" r:id="rId40"/>
    <p:sldId id="897" r:id="rId41"/>
    <p:sldId id="901" r:id="rId42"/>
    <p:sldId id="893" r:id="rId43"/>
    <p:sldId id="894" r:id="rId44"/>
    <p:sldId id="896" r:id="rId45"/>
    <p:sldId id="899" r:id="rId46"/>
    <p:sldId id="902" r:id="rId47"/>
    <p:sldId id="883" r:id="rId48"/>
    <p:sldId id="898" r:id="rId49"/>
    <p:sldId id="895" r:id="rId50"/>
    <p:sldId id="903" r:id="rId51"/>
    <p:sldId id="900" r:id="rId52"/>
    <p:sldId id="885" r:id="rId53"/>
    <p:sldId id="881" r:id="rId54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800" kern="1200">
        <a:solidFill>
          <a:srgbClr val="000000"/>
        </a:solidFill>
        <a:latin typeface="Cochin" pitchFamily="-107" charset="0"/>
        <a:ea typeface="ヒラギノ明朝 ProN W3" pitchFamily="-107" charset="-128"/>
        <a:cs typeface="ヒラギノ明朝 ProN W3" pitchFamily="-107" charset="-128"/>
        <a:sym typeface="Cochin" pitchFamily="-107" charset="0"/>
      </a:defRPr>
    </a:lvl1pPr>
    <a:lvl2pPr marL="457200" algn="ctr" rtl="0" fontAlgn="base">
      <a:spcBef>
        <a:spcPct val="0"/>
      </a:spcBef>
      <a:spcAft>
        <a:spcPct val="0"/>
      </a:spcAft>
      <a:defRPr sz="3800" kern="1200">
        <a:solidFill>
          <a:srgbClr val="000000"/>
        </a:solidFill>
        <a:latin typeface="Cochin" pitchFamily="-107" charset="0"/>
        <a:ea typeface="ヒラギノ明朝 ProN W3" pitchFamily="-107" charset="-128"/>
        <a:cs typeface="ヒラギノ明朝 ProN W3" pitchFamily="-107" charset="-128"/>
        <a:sym typeface="Cochin" pitchFamily="-107" charset="0"/>
      </a:defRPr>
    </a:lvl2pPr>
    <a:lvl3pPr marL="914400" algn="ctr" rtl="0" fontAlgn="base">
      <a:spcBef>
        <a:spcPct val="0"/>
      </a:spcBef>
      <a:spcAft>
        <a:spcPct val="0"/>
      </a:spcAft>
      <a:defRPr sz="3800" kern="1200">
        <a:solidFill>
          <a:srgbClr val="000000"/>
        </a:solidFill>
        <a:latin typeface="Cochin" pitchFamily="-107" charset="0"/>
        <a:ea typeface="ヒラギノ明朝 ProN W3" pitchFamily="-107" charset="-128"/>
        <a:cs typeface="ヒラギノ明朝 ProN W3" pitchFamily="-107" charset="-128"/>
        <a:sym typeface="Cochin" pitchFamily="-107" charset="0"/>
      </a:defRPr>
    </a:lvl3pPr>
    <a:lvl4pPr marL="1371600" algn="ctr" rtl="0" fontAlgn="base">
      <a:spcBef>
        <a:spcPct val="0"/>
      </a:spcBef>
      <a:spcAft>
        <a:spcPct val="0"/>
      </a:spcAft>
      <a:defRPr sz="3800" kern="1200">
        <a:solidFill>
          <a:srgbClr val="000000"/>
        </a:solidFill>
        <a:latin typeface="Cochin" pitchFamily="-107" charset="0"/>
        <a:ea typeface="ヒラギノ明朝 ProN W3" pitchFamily="-107" charset="-128"/>
        <a:cs typeface="ヒラギノ明朝 ProN W3" pitchFamily="-107" charset="-128"/>
        <a:sym typeface="Cochin" pitchFamily="-107" charset="0"/>
      </a:defRPr>
    </a:lvl4pPr>
    <a:lvl5pPr marL="1828800" algn="ctr" rtl="0" fontAlgn="base">
      <a:spcBef>
        <a:spcPct val="0"/>
      </a:spcBef>
      <a:spcAft>
        <a:spcPct val="0"/>
      </a:spcAft>
      <a:defRPr sz="3800" kern="1200">
        <a:solidFill>
          <a:srgbClr val="000000"/>
        </a:solidFill>
        <a:latin typeface="Cochin" pitchFamily="-107" charset="0"/>
        <a:ea typeface="ヒラギノ明朝 ProN W3" pitchFamily="-107" charset="-128"/>
        <a:cs typeface="ヒラギノ明朝 ProN W3" pitchFamily="-107" charset="-128"/>
        <a:sym typeface="Cochin" pitchFamily="-107" charset="0"/>
      </a:defRPr>
    </a:lvl5pPr>
    <a:lvl6pPr marL="2286000" algn="l" defTabSz="457200" rtl="0" eaLnBrk="1" latinLnBrk="0" hangingPunct="1">
      <a:defRPr sz="3800" kern="1200">
        <a:solidFill>
          <a:srgbClr val="000000"/>
        </a:solidFill>
        <a:latin typeface="Cochin" pitchFamily="-107" charset="0"/>
        <a:ea typeface="ヒラギノ明朝 ProN W3" pitchFamily="-107" charset="-128"/>
        <a:cs typeface="ヒラギノ明朝 ProN W3" pitchFamily="-107" charset="-128"/>
        <a:sym typeface="Cochin" pitchFamily="-107" charset="0"/>
      </a:defRPr>
    </a:lvl6pPr>
    <a:lvl7pPr marL="2743200" algn="l" defTabSz="457200" rtl="0" eaLnBrk="1" latinLnBrk="0" hangingPunct="1">
      <a:defRPr sz="3800" kern="1200">
        <a:solidFill>
          <a:srgbClr val="000000"/>
        </a:solidFill>
        <a:latin typeface="Cochin" pitchFamily="-107" charset="0"/>
        <a:ea typeface="ヒラギノ明朝 ProN W3" pitchFamily="-107" charset="-128"/>
        <a:cs typeface="ヒラギノ明朝 ProN W3" pitchFamily="-107" charset="-128"/>
        <a:sym typeface="Cochin" pitchFamily="-107" charset="0"/>
      </a:defRPr>
    </a:lvl7pPr>
    <a:lvl8pPr marL="3200400" algn="l" defTabSz="457200" rtl="0" eaLnBrk="1" latinLnBrk="0" hangingPunct="1">
      <a:defRPr sz="3800" kern="1200">
        <a:solidFill>
          <a:srgbClr val="000000"/>
        </a:solidFill>
        <a:latin typeface="Cochin" pitchFamily="-107" charset="0"/>
        <a:ea typeface="ヒラギノ明朝 ProN W3" pitchFamily="-107" charset="-128"/>
        <a:cs typeface="ヒラギノ明朝 ProN W3" pitchFamily="-107" charset="-128"/>
        <a:sym typeface="Cochin" pitchFamily="-107" charset="0"/>
      </a:defRPr>
    </a:lvl8pPr>
    <a:lvl9pPr marL="3657600" algn="l" defTabSz="457200" rtl="0" eaLnBrk="1" latinLnBrk="0" hangingPunct="1">
      <a:defRPr sz="3800" kern="1200">
        <a:solidFill>
          <a:srgbClr val="000000"/>
        </a:solidFill>
        <a:latin typeface="Cochin" pitchFamily="-107" charset="0"/>
        <a:ea typeface="ヒラギノ明朝 ProN W3" pitchFamily="-107" charset="-128"/>
        <a:cs typeface="ヒラギノ明朝 ProN W3" pitchFamily="-107" charset="-128"/>
        <a:sym typeface="Cochin" pitchFamily="-107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31120" autoAdjust="0"/>
    <p:restoredTop sz="99833" autoAdjust="0"/>
  </p:normalViewPr>
  <p:slideViewPr>
    <p:cSldViewPr>
      <p:cViewPr varScale="1">
        <p:scale>
          <a:sx n="88" d="100"/>
          <a:sy n="88" d="100"/>
        </p:scale>
        <p:origin x="400" y="200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>
      <p:cViewPr varScale="1">
        <p:scale>
          <a:sx n="98" d="100"/>
          <a:sy n="98" d="100"/>
        </p:scale>
        <p:origin x="3648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13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8.xml"/><Relationship Id="rId42" Type="http://schemas.openxmlformats.org/officeDocument/2006/relationships/slide" Target="slides/slide16.xml"/><Relationship Id="rId47" Type="http://schemas.openxmlformats.org/officeDocument/2006/relationships/slide" Target="slides/slide21.xml"/><Relationship Id="rId50" Type="http://schemas.openxmlformats.org/officeDocument/2006/relationships/slide" Target="slides/slide24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3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6.xml"/><Relationship Id="rId37" Type="http://schemas.openxmlformats.org/officeDocument/2006/relationships/slide" Target="slides/slide11.xml"/><Relationship Id="rId40" Type="http://schemas.openxmlformats.org/officeDocument/2006/relationships/slide" Target="slides/slide14.xml"/><Relationship Id="rId45" Type="http://schemas.openxmlformats.org/officeDocument/2006/relationships/slide" Target="slides/slide19.xml"/><Relationship Id="rId53" Type="http://schemas.openxmlformats.org/officeDocument/2006/relationships/slide" Target="slides/slide27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9" Type="http://schemas.openxmlformats.org/officeDocument/2006/relationships/slideMaster" Target="slideMasters/slideMaster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1.xml"/><Relationship Id="rId30" Type="http://schemas.openxmlformats.org/officeDocument/2006/relationships/slide" Target="slides/slide4.xml"/><Relationship Id="rId35" Type="http://schemas.openxmlformats.org/officeDocument/2006/relationships/slide" Target="slides/slide9.xml"/><Relationship Id="rId43" Type="http://schemas.openxmlformats.org/officeDocument/2006/relationships/slide" Target="slides/slide17.xml"/><Relationship Id="rId48" Type="http://schemas.openxmlformats.org/officeDocument/2006/relationships/slide" Target="slides/slide22.xml"/><Relationship Id="rId56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5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7.xml"/><Relationship Id="rId38" Type="http://schemas.openxmlformats.org/officeDocument/2006/relationships/slide" Target="slides/slide12.xml"/><Relationship Id="rId46" Type="http://schemas.openxmlformats.org/officeDocument/2006/relationships/slide" Target="slides/slide20.xml"/><Relationship Id="rId59" Type="http://schemas.openxmlformats.org/officeDocument/2006/relationships/theme" Target="theme/theme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5.xml"/><Relationship Id="rId54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2.xml"/><Relationship Id="rId36" Type="http://schemas.openxmlformats.org/officeDocument/2006/relationships/slide" Target="slides/slide10.xml"/><Relationship Id="rId49" Type="http://schemas.openxmlformats.org/officeDocument/2006/relationships/slide" Target="slides/slide23.xml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5.xml"/><Relationship Id="rId44" Type="http://schemas.openxmlformats.org/officeDocument/2006/relationships/slide" Target="slides/slide18.xml"/><Relationship Id="rId52" Type="http://schemas.openxmlformats.org/officeDocument/2006/relationships/slide" Target="slides/slide26.xml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B43041-C9BA-B944-B77F-C3D5DC78C3F3}" type="datetime1">
              <a:rPr lang="en-US" smtClean="0"/>
              <a:t>6/20/25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763DA1-342A-9341-85E4-6BA8368B3F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711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618F8-5445-2241-AAA1-2CFBC896435A}" type="datetime1">
              <a:rPr lang="en-US" smtClean="0"/>
              <a:t>6/20/25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192F71-35D3-C942-8D76-A6197D891F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4525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92F71-35D3-C942-8D76-A6197D891F5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601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B0D8A6-B6AB-FF42-A075-BED524D4A36B}" type="slidenum">
              <a:rPr lang="en-US"/>
              <a:pPr/>
              <a:t>3</a:t>
            </a:fld>
            <a:endParaRPr lang="en-US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>
              <a:latin typeface="Times New Roman" pitchFamily="-108" charset="0"/>
              <a:ea typeface="Arial" pitchFamily="-108" charset="0"/>
              <a:cs typeface="Arial" pitchFamily="-10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077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92F71-35D3-C942-8D76-A6197D891F5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393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92F71-35D3-C942-8D76-A6197D891F5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957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2460D2-C03F-2441-884E-8CC41D944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56F597-2BF2-932E-22F3-23EF6E09A7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052124-D0A9-E342-C537-8915704D46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491358-AE83-10C4-EFE3-2EE5957FAE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92F71-35D3-C942-8D76-A6197D891F5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167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3F5111-7EE9-713E-F933-BF602CD20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D16BF2-C25F-DCB6-DE25-0FDC7716D8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A6CFCA-BAE9-63EB-1B0E-DEAB7C8356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F818B2-9FF3-7134-7A6A-D8A54FDE75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92F71-35D3-C942-8D76-A6197D891F5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098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92F71-35D3-C942-8D76-A6197D891F5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368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B506B7-1A41-4A40-9FAA-2C94334AC5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8DAE8F-64DC-D84E-AB1E-05FA062642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08B794-9A19-9045-B774-2FDD544840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B6FC26-1DB4-6B43-BBE5-91C12E27F6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B60BFF-FD34-0945-B588-B4554874B6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09900" y="2374900"/>
            <a:ext cx="45466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08900" y="2374900"/>
            <a:ext cx="45466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DAF2F-AB24-BE4A-8A07-1E29135BDE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66F574-D43E-3345-9D1B-31D4FB2932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4E022-77C3-D542-BCEE-9094E0121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A71D0F-D8FE-E040-8309-9EA87AE6B2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34FB2-0D36-274C-BC51-ED3FB48015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chin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A19539-AFB9-3647-979F-643819974A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B61BD-7418-C543-95A7-7E07380B86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2" cy="8458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54000"/>
            <a:ext cx="8624888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57BEE-08A5-F64E-8312-AB24670F8D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44100" y="254000"/>
            <a:ext cx="2311400" cy="8699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09900" y="254000"/>
            <a:ext cx="6781800" cy="8699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C22D14-6D2D-3E4E-9572-1D3C694A40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4DBCC-21D9-6446-A6F2-AE19F8F3E7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65BE3F-EF90-FD4B-8004-F05DDD54F3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690EB-1981-6445-B4BF-588FCB62A4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374900"/>
            <a:ext cx="51562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374900"/>
            <a:ext cx="51562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3A893-7E9D-EC48-BC1A-F1B01AB9A3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F3C6CC-6262-8543-9E3E-6722EF33DB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6BAE11-245A-A145-A962-8507C5AB71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B59BC4-C424-EA41-AF37-708DADBB84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77EF2-929F-6D44-A681-C5A7898B6C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chin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5E584E-78D7-1649-ABC4-C20F9433C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8B32AF-06D8-5543-AA01-43532C971C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378CF-7A01-8F48-BAF9-60DCBE4FD6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699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699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860A94-293C-C443-85B0-0F7D191818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9DCBC8-D0DA-314F-A13D-77B5E352E7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60A2AA-CDC8-A447-BD32-26054135E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C96B3-E8D9-7F42-BB0B-B87D7C9051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374900"/>
            <a:ext cx="244475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374900"/>
            <a:ext cx="244475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E8DD1-34F8-8640-B938-F96A3BAA47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1E84E0-26EA-E943-9D88-A08D0AC537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8C4E57-28A2-F54D-B47D-93C54E431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9BAE9E-A42C-334E-82E3-A12901736F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7C0DDC-E3BD-D545-B6B5-06328C705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64BEF-E5C9-5948-9AD0-9E15290BE0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chin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84E5EF-776E-D542-BB03-612D1B0B00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577774-E2D7-F846-9A4C-4524717DD3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699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699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EA8F21-CCF9-B94A-B1C3-0DC2D36232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D80AE-FB7B-9947-B51B-04426C5469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4FFD6-4F21-BC48-A888-B9F1B0AA5B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B59D6-4A59-494E-B077-E6F7155F6F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374900"/>
            <a:ext cx="51562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374900"/>
            <a:ext cx="51562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FD25A8-09A0-1A48-8224-A138C270A2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940060-A32B-744E-8B8E-C471AA7012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F209B-2DAF-C444-A42D-E9C758543E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CDA983-0718-F94C-BBA3-BAAE1239AE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718CB-E088-3747-9C29-5980D4B113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46B5C0-3601-CB4E-AF1E-51BA76D88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chin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2B8F86-54AE-584C-AEC7-160C14A01B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38C1B-35B3-5244-94F5-A9A114C2EB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699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699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8B82D3-3684-DB4F-9F97-276AA117D7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698322-F241-2A4E-B8E2-D79F4B418F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58ACDF-FC65-F44A-8456-7BD3FC5D1A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DD08D2-0251-984E-8231-077D38EF96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30615D-0377-B046-BC31-9716F73132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C841F7-C5EF-B84B-B9E1-8F3DC8C4D2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C51EF-B7CD-834C-8580-2EF7363485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374900"/>
            <a:ext cx="51562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374900"/>
            <a:ext cx="51562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9A37A-8D6C-804D-B53D-B350EC7E71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266B5E-4590-6E4E-B975-B8BF738778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00881-AE55-0D49-B908-51FF6C6DEB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chin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0B53C2-10D0-194D-93E8-BBE047449B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714D10-973A-9647-AB97-56F7897F12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2" cy="8458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54000"/>
            <a:ext cx="8624888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54E74-1B0F-B141-BFDF-472D01DD32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D0BA6-684E-AA47-8D06-0DCE0E765A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15141-43F5-5C45-9A94-AC60FA26A6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3CB616-1B0C-764C-8E22-0D0406B16E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E4670E-EA5A-C945-8C7D-5C547ED69E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BF81C-9CE1-5347-84AB-A54F61925E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BE14F-CDC6-0747-8543-4471C71932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CB037B-50A3-D14F-B0CF-70FFF90E0E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0D088-EF3B-B342-AC4E-23F5500B2A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CB2201-39D4-2344-BFE0-A883D37BD4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chin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4899D-6B94-D145-9F7C-96AA8D8836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6684A8-D2BA-5B4F-9A82-B239F13768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61252-A388-AB4E-AE89-5FFE165CD6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54959-28F4-2643-BD9F-177E6B558A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502925-7734-534C-A74A-712E78B2C6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28F475-339B-A146-848D-87559F0F2B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374900"/>
            <a:ext cx="244475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374900"/>
            <a:ext cx="244475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68949-B1D4-9042-A6A5-679BA0B8F3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9C34F-455A-2B45-9B57-7A3017F48F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A387D0-D660-0A48-9796-594C2535F3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7769B-1ADE-AF43-8654-91F6E7B14F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B9889-C3B7-3B46-B309-C3CFCCD7DB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7D3A69-402D-9742-A709-0B8CFB186C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chin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512D47-960D-ED47-B5C5-A3983E8310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3A92E-FC69-B24B-946D-E51125838E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699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699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A8061-EC13-7C4F-A613-085ACBCE8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08B17-9B18-C94D-97D6-9E946F4331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DB8C14-C710-E540-9A41-71D085F05A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19986-55A0-AA49-A677-2FEB7882F6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EAFA3C-E851-9245-8A5F-D4F57810D9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374900"/>
            <a:ext cx="244475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374900"/>
            <a:ext cx="244475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700D95-A1DB-A14C-BCCF-D241ADA6FC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F1EF9-C2EC-0445-A055-DE49DF364E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75C8F9-594B-E44A-86DB-6BA2318A58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813745-8EBC-184F-ACCC-10E6318EDC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873FC3-49A3-8C42-AB65-CF65032141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chin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CD168-AA14-FD49-955A-1752F0A53A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789F2C-D73F-A346-BA4C-C9CB1D9A27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699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699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FBA14B-C2BC-DC47-8BF1-077586F9AF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F41CDB-FA61-7F4C-B2EF-76EA0E1F72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8FCA43-1A2C-3E48-B157-C9B51BF51C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8F1DB7-4F99-3B40-9C75-C4DD3A3EEA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8AB898-6B32-6548-845D-11F2C99E97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374900"/>
            <a:ext cx="51562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374900"/>
            <a:ext cx="51562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57C0F6-EB71-E241-8166-F0601B9723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248321-EA11-E64C-9B04-6729E4AB39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F7F0AA-BB0A-0247-B4C0-986E6F9499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62E89-522D-C84D-9DC4-B60F9C61D8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BDC6B-1993-1A45-A001-AD8B00EC81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chin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700EA-746A-4F4D-998E-47D2ED9C7B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7084A6-526F-F546-8DB2-D234C596EA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699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699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22911B-1B50-7942-A3D6-60E3F6766F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8C072D-2594-C64E-AB4F-91CCD086FE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7A7BD-DEFB-8E4E-8408-10BC51AA0E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chin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E62E9-8B28-3140-900A-A791238D9D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33272E-CC0C-EA46-A433-DE27A18FE3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E7247-DBFC-594B-8C11-0211F3D498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0" y="2374900"/>
            <a:ext cx="19050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29800" y="2374900"/>
            <a:ext cx="19050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B099CA-E1EB-AC4F-8591-0A2A2FBFA3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A4014-5FC2-1740-902E-FC1F988F3B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1D9126-3C47-E446-8CF2-85738DE61F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3CE62A-1B52-3E48-AD1C-78DD827210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B54E7-31EF-7644-9252-7769A1F949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chin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C44FD2-B03C-E04B-A838-B7850F3EF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F6B2AC-CE76-9243-96FA-E83CDBAA73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699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699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15CC2E-6D0C-174C-801C-7E763B340A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04A0DF-0C13-E24F-A932-0D9077DEBC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DC136C-15CD-2842-BA31-42082A27CD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3E8A5A-F913-D347-819A-040F72A1D9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6B62A2-2A1E-E844-A07F-D56EF84F39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898D6E-3AED-8546-B314-2B4C7FAEDC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0788E-139C-F744-A28F-77DB79B0F7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2ED72-40E3-D44F-A0A9-BC8C122CA3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5AA410-6BAB-1A44-AEE0-C99869ED1A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67685E-94C8-984E-B8CB-7EBBF0C9B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pperplate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DAFBF8-9237-6142-99AE-74AC0E88A9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DE8B7-82A3-EF41-850B-F9A01DD3E3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699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699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FD11F-9FBC-9C44-9465-39CF3BAFD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5E2AD-8034-6E4D-A7D4-450E5F669D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BE787D-3210-E64B-9E62-0213DBC8D6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EAE66-47CB-4646-920D-DF9ADD3FF1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C781F-5D10-3040-9B82-189266B75B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409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409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AE45F-D327-B143-86C9-B92B9125BC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885A9-A4A6-7043-BFFF-F0B2A459AC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5EF2C-27D0-4943-A128-C4EE41BA2C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4EF62E-F107-7343-851C-08E2BD6C67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AA2417-8C86-C544-A3FC-E33B948FC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pperplate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761286-81D3-0149-BA8E-C3136E00EF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74353C-1529-EF45-A3C2-59EB56343A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7B3140-9CC8-1346-B7EE-F22FF16C5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044700"/>
            <a:ext cx="2616200" cy="4394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044700"/>
            <a:ext cx="7696200" cy="4394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4E220-E788-7A44-B01C-85E5048635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E2ED6-231E-CF43-AFC3-99906CA14D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9E2B8-414F-2142-B782-7654C4DF17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6D6CC-312D-404F-98DA-54E649C725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52ACCE-DF59-F347-BBF8-152CCC1010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35D0BD-3159-D44C-8EC6-4528077800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F08B49-4DD2-0347-B9AC-84929A1E31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EC3BF-DAC1-4644-ACD5-904BB46FF7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0E94B-A15A-3442-A948-0008D95B5A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DA5DE-80E1-F043-83A4-62D21E5C08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pperplate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B744D0-8804-204D-B925-2C2D72A57F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78B2D-6AA0-4D4C-AFEB-3E624A5AD4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27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278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7839D-6808-9043-95F9-0A78CA957E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A227D-F5F9-E14F-9951-A8613AE5B9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73E2BF-8698-B344-860C-174D7CEB27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9D37C4-5D13-F746-9552-0929DF0093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8006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8006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3221A-CB6D-FA40-B5BF-C22436A986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D1121-F6E9-714E-B880-D38BCBB77B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56BE4-B2F1-6E45-BEEC-6415290AA1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E92952-5573-294A-8704-33144A44C3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3F0583-DFF1-F74F-B743-BA57B6FDAA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17E892-E725-6D42-89B6-B768E4B6EB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pperplate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C5ED4D-9403-0B4E-860A-B96C645DB0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A87952-8835-4045-8DD4-947FE96EC9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409700"/>
            <a:ext cx="1466850" cy="6692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409700"/>
            <a:ext cx="4248150" cy="66929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F5B58B-77A7-7246-8C32-28FCC04D3F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70556-2B75-B645-98A5-CB20E5AE53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AA34B3-28EE-964F-8C42-9CFA6A979A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C2C773-1C1C-5B4E-B79E-8BCDD9136A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374900"/>
            <a:ext cx="244475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374900"/>
            <a:ext cx="244475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BC5C0F-8089-0443-9067-E6C481D694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8A7F6-9CAB-7741-A137-F52D7AE167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82F63-63D3-D648-AE62-B6927C7DCB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0" y="2374900"/>
            <a:ext cx="19050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29800" y="2374900"/>
            <a:ext cx="19050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0ACC08-F6D1-1A43-AF64-A3AF9F598F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376E3F-A996-4847-8807-76362854DA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C4F3E-4B52-6548-918D-811305F8FA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chin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C8B0A-C60C-5942-9AF1-157B8D67A8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732CA5-F15E-F94E-995E-82B50DECDC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699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699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9B12E3-9556-C748-8C52-E7A84032B7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BAF3BD-1843-E44F-8E2A-8A54FFCD02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D31B0-A1F2-5D49-95C2-2A719FF0FE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CC8854-7C3D-FC43-A009-323CEDD56E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2374900"/>
            <a:ext cx="45466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5600" y="2374900"/>
            <a:ext cx="45466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746FB-C53B-D740-A526-1F945E7D38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5FC51-DA24-0E45-BEFA-A0E2EA763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69CB29-8C64-3D45-9FF5-CD2563E5C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709A8A-7C96-664A-8B55-C53AB33487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69DDA0-7F9F-EE41-9406-2C3B9670D5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5BA05B-EF7C-A248-A997-3B1B8BF6A3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chin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71F115-5AB8-D241-8A7E-4659ABD3DD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60D72E-2F56-CA46-A130-5C741A7782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70800" y="254000"/>
            <a:ext cx="2311400" cy="8699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6600" y="254000"/>
            <a:ext cx="6781800" cy="8699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07F5B9-69D6-9F4E-9DB8-968C0930F3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F20959-B5BB-514A-9DBC-49A47EA856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44C849-D6C5-6943-BE68-45155DBB17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8A603-4411-914A-B87B-76774920BE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09900" y="2374900"/>
            <a:ext cx="45466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08900" y="2374900"/>
            <a:ext cx="45466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55078E-FB6E-BE42-8157-35992B6A5B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4B32BF-4EBA-0747-BBA5-91C471B6EB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0197BE-8E77-BE45-9AFF-A8319D8782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A3D78-BA72-9B46-80E4-69B8B7B3C4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E7394-F6E7-904E-BDE8-7EE0379431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4EE39D-ACFD-B046-82E9-31565EA897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chin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1421B-0A09-D448-B955-81C0916F3A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A73947-5AC6-CC4C-934B-AFEE3DBD89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44100" y="254000"/>
            <a:ext cx="2311400" cy="8699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09900" y="254000"/>
            <a:ext cx="6781800" cy="8699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3A99E3-6B0C-F14A-B03F-D78CCDFFF5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CEA118-4813-A744-BF60-AA9706A3F1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7209A-8A66-7246-8E1A-784008A95B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04BF11-3A2E-5040-AA10-89BC8ABB71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chin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681FD5-768E-3D48-8B69-19CBB25A04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388A8F-D9CA-A847-A290-1CC0E7A079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699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699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4AE60-0D1A-C747-B21F-3AAE6AB2F8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DE793-A32B-E142-AEB1-3682544919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DF382F-A5CC-1848-AF9A-D94B6F87E6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63CC7-C7C5-4B41-81D9-29E18E2AFD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0417D8-C16E-A248-B7F3-78DC4CED7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BB0395-3923-5F43-99C1-F47F4CD0A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196E1E-5706-C34A-BD31-F43B8896E3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A0859F-7ECD-2A4B-A14C-99E1134CC9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F5ABA-784F-E04E-A30B-278E6E52C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4765AB-C0A2-1F4F-925F-8FFA2854AA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pperplate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453E73-374C-6844-8DDE-03C9FCD319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EF536-1FB1-F346-9610-92C9D68F91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3F8CB3-23E0-E043-9638-6F6E1358B7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A94D45-2749-9E4C-BABD-F7D29C187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AD3308-41DE-4743-94CF-9AA6BE2880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08CDFB-5188-1943-9A80-F7418CA3C8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409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409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FF59D-20DE-E742-824D-8B50E071A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9B6F93-A8CD-3247-A29B-923E156EE1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7B3C1-619F-D041-9B77-54060EA8E8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49388-5A6E-364B-950F-6717BB9174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1F3D9-743F-974E-A578-279B5BC0F7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70960-42BD-664C-AC2E-03A46B16B4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pperplate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918147-37E8-A04E-A243-B9F13F0C1B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0E1AC-D18D-4C49-AC26-D0B40DF59B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044700"/>
            <a:ext cx="2616200" cy="4394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044700"/>
            <a:ext cx="7696200" cy="4394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3B1134-1462-9C4E-8EC5-758DD3137E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EA1A85-EFDB-0546-A5AA-D573DB24CF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742AD0-B09A-5940-A5BA-A09852C33F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6B9F4E-63BF-3B4C-8023-63DFD83897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650CE-33E5-FE48-A263-9A6630143E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130B0-9552-A447-BE49-124C73A074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34F92-CCEA-4647-AF08-A99B04AEAF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791DC-40EF-0A46-9E43-9DA8619360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E54AE3-A811-A642-B609-812A93AC22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943389-F15A-D041-84F1-256ED5BB63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pperplate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237409-BFA4-E745-A6F3-BAA5F6FA32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5E67FC-7EB1-4F49-A270-8EA094A086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27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278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CBFC49-9C8A-C143-AF65-DFA87F4045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F221F-B418-FC49-B568-1882EE8F38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C58CC-8C93-4C4B-BB6D-BA613E2C22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E1826E-ED4E-C245-95EB-061757FB69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DEBAB2-9E31-1844-B95E-EA94DF8A6C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8006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8006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7D4EA5-FB2F-614E-BB56-248B4ABEEF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1A065-835C-1F4F-91E1-D89648E1FB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509D36-E801-0A48-821B-4EDCF38A3C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CC3678-89A9-254E-B91D-1FA4ECA380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395004-9CB8-E04E-A365-78319380CD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pperplate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5B4943-0AAE-FB4D-838A-0AD1A22D77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215103-5390-124C-B2C8-12B55FB466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409700"/>
            <a:ext cx="1466850" cy="6692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409700"/>
            <a:ext cx="4248150" cy="66929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E55DB1-0146-E145-B62D-D02E421D53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443398-74C8-494C-9A52-FC7BBC624A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6DF45-A1B0-0849-8318-2A192B3DC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9B7F2F-36D4-9545-84BC-5D709E3966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57F32-9B09-834A-85D8-EFC8164B10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774700"/>
            <a:ext cx="5156200" cy="817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774700"/>
            <a:ext cx="5156200" cy="817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71DA2D-89F3-574B-A6FC-B685370F3A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F652F-7852-9C44-B450-DA20F9E01C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FEDB68-29D1-A142-B32B-8FD3F89FC8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E78F4-6918-794B-A057-4C5A199860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5DB5D-81F3-EA4F-A671-5BDE32FAFE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chin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0B23D-1023-CA42-82DD-D1A4A16C5B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20BE9-69E7-D140-BCC9-37BA8CD5A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56297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562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D25BA-0281-B64B-91EA-17927408AE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3B91ED-3DCC-DD4D-95E4-D1A93A37F5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chin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580146-02BF-7C4F-AE39-3867484E91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BF7F2-DD0F-664A-A663-94500B5565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5E634-8198-9449-BE38-038F2AD4A8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2374900"/>
            <a:ext cx="45466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5600" y="2374900"/>
            <a:ext cx="45466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C3B8EC-9FA7-824C-9E8B-8D82259819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CD34D-7A5E-7145-A5B6-8ABB287922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6B885-9C77-A546-93BB-D829C2C9EE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5DAD2C-D8C9-B14D-913F-5A2271F03E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58837-0B85-094D-B8F6-6B270BFCB8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chin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EA40E5-BFCD-1247-BC20-29297CC8F5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FF1AE-363B-0245-A7B3-6511AE57F5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70800" y="254000"/>
            <a:ext cx="2311400" cy="8699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6600" y="254000"/>
            <a:ext cx="6781800" cy="8699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F4855-9853-4340-B491-556E55E8FC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199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1026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9290050"/>
            <a:ext cx="317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Cochin" pitchFamily="-108" charset="0"/>
                <a:ea typeface="Cochin" pitchFamily="-108" charset="0"/>
                <a:cs typeface="Cochin" pitchFamily="-108" charset="0"/>
                <a:sym typeface="Cochin" pitchFamily="-108" charset="0"/>
              </a:defRPr>
            </a:lvl1pPr>
          </a:lstStyle>
          <a:p>
            <a:pPr>
              <a:defRPr/>
            </a:pPr>
            <a:fld id="{DC68D7F2-7E5A-E94B-878C-47C7C69DF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ransition/>
  <p:hf sldNum="0" hdr="0" ftr="0" dt="0"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6683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1pPr>
      <a:lvl2pPr marL="11128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2pPr>
      <a:lvl3pPr marL="15573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3pPr>
      <a:lvl4pPr marL="20018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4pPr>
      <a:lvl5pPr marL="24463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5pPr>
      <a:lvl6pPr marL="29035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6pPr>
      <a:lvl7pPr marL="33607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7pPr>
      <a:lvl8pPr marL="38179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8pPr>
      <a:lvl9pPr marL="42751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75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09900" y="254000"/>
            <a:ext cx="9245600" cy="199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09900" y="2374900"/>
            <a:ext cx="9245600" cy="657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pitchFamily="-107" charset="0"/>
              </a:rPr>
              <a:t>Click to edit Master text styles</a:t>
            </a:r>
          </a:p>
          <a:p>
            <a:pPr lvl="1"/>
            <a:r>
              <a:rPr lang="en-US">
                <a:sym typeface="Cochin" pitchFamily="-107" charset="0"/>
              </a:rPr>
              <a:t>Second level</a:t>
            </a:r>
          </a:p>
          <a:p>
            <a:pPr lvl="2"/>
            <a:r>
              <a:rPr lang="en-US">
                <a:sym typeface="Cochin" pitchFamily="-107" charset="0"/>
              </a:rPr>
              <a:t>Third level</a:t>
            </a:r>
          </a:p>
          <a:p>
            <a:pPr lvl="3"/>
            <a:r>
              <a:rPr lang="en-US">
                <a:sym typeface="Cochin" pitchFamily="-107" charset="0"/>
              </a:rPr>
              <a:t>Fourth level</a:t>
            </a:r>
          </a:p>
          <a:p>
            <a:pPr lvl="4"/>
            <a:r>
              <a:rPr lang="en-US">
                <a:sym typeface="Cochin" pitchFamily="-107" charset="0"/>
              </a:rPr>
              <a:t>Fifth level</a:t>
            </a:r>
          </a:p>
        </p:txBody>
      </p:sp>
      <p:sp>
        <p:nvSpPr>
          <p:cNvPr id="14340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9290050"/>
            <a:ext cx="317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Cochin" pitchFamily="-108" charset="0"/>
                <a:ea typeface="Cochin" pitchFamily="-108" charset="0"/>
                <a:cs typeface="Cochin" pitchFamily="-108" charset="0"/>
                <a:sym typeface="Cochin" pitchFamily="-108" charset="0"/>
              </a:defRPr>
            </a:lvl1pPr>
          </a:lstStyle>
          <a:p>
            <a:pPr>
              <a:defRPr/>
            </a:pPr>
            <a:fld id="{141E4235-48DD-2949-9113-4AF52DD7ED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ransition/>
  <p:hf sldNum="0"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pitchFamily="-107" charset="0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6175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1pPr>
      <a:lvl2pPr marL="10620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2pPr>
      <a:lvl3pPr marL="15065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3pPr>
      <a:lvl4pPr marL="19510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4pPr>
      <a:lvl5pPr marL="23955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5pPr>
      <a:lvl6pPr marL="28527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6pPr>
      <a:lvl7pPr marL="33099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7pPr>
      <a:lvl8pPr marL="37671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8pPr>
      <a:lvl9pPr marL="42243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199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17305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374900"/>
            <a:ext cx="10464800" cy="657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pitchFamily="-107" charset="0"/>
              </a:rPr>
              <a:t>Click to edit Master text styles</a:t>
            </a:r>
          </a:p>
          <a:p>
            <a:pPr lvl="1"/>
            <a:r>
              <a:rPr lang="en-US">
                <a:sym typeface="Cochin" pitchFamily="-107" charset="0"/>
              </a:rPr>
              <a:t>Second level</a:t>
            </a:r>
          </a:p>
          <a:p>
            <a:pPr lvl="2"/>
            <a:r>
              <a:rPr lang="en-US">
                <a:sym typeface="Cochin" pitchFamily="-107" charset="0"/>
              </a:rPr>
              <a:t>Third level</a:t>
            </a:r>
          </a:p>
          <a:p>
            <a:pPr lvl="3"/>
            <a:r>
              <a:rPr lang="en-US">
                <a:sym typeface="Cochin" pitchFamily="-107" charset="0"/>
              </a:rPr>
              <a:t>Fourth level</a:t>
            </a:r>
          </a:p>
          <a:p>
            <a:pPr lvl="4"/>
            <a:r>
              <a:rPr lang="en-US">
                <a:sym typeface="Cochin" pitchFamily="-107" charset="0"/>
              </a:rPr>
              <a:t>Fifth level</a:t>
            </a:r>
          </a:p>
        </p:txBody>
      </p:sp>
      <p:sp>
        <p:nvSpPr>
          <p:cNvPr id="1536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9290050"/>
            <a:ext cx="317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Cochin" pitchFamily="-108" charset="0"/>
                <a:ea typeface="Cochin" pitchFamily="-108" charset="0"/>
                <a:cs typeface="Cochin" pitchFamily="-108" charset="0"/>
                <a:sym typeface="Cochin" pitchFamily="-108" charset="0"/>
              </a:defRPr>
            </a:lvl1pPr>
          </a:lstStyle>
          <a:p>
            <a:pPr>
              <a:defRPr/>
            </a:pPr>
            <a:fld id="{F60168D3-FE80-D243-8D93-AF67F7548D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ransition/>
  <p:hf sldNum="0" hdr="0" ftr="0" dt="0"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6175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1pPr>
      <a:lvl2pPr marL="10620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2pPr>
      <a:lvl3pPr marL="15065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3pPr>
      <a:lvl4pPr marL="19510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4pPr>
      <a:lvl5pPr marL="23955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5pPr>
      <a:lvl6pPr marL="28527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6pPr>
      <a:lvl7pPr marL="33099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7pPr>
      <a:lvl8pPr marL="37671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8pPr>
      <a:lvl9pPr marL="42243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199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18534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374900"/>
            <a:ext cx="5041900" cy="657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pitchFamily="-107" charset="0"/>
              </a:rPr>
              <a:t>Click to edit Master text styles</a:t>
            </a:r>
          </a:p>
          <a:p>
            <a:pPr lvl="1"/>
            <a:r>
              <a:rPr lang="en-US">
                <a:sym typeface="Cochin" pitchFamily="-107" charset="0"/>
              </a:rPr>
              <a:t>Second level</a:t>
            </a:r>
          </a:p>
          <a:p>
            <a:pPr lvl="2"/>
            <a:r>
              <a:rPr lang="en-US">
                <a:sym typeface="Cochin" pitchFamily="-107" charset="0"/>
              </a:rPr>
              <a:t>Third level</a:t>
            </a:r>
          </a:p>
          <a:p>
            <a:pPr lvl="3"/>
            <a:r>
              <a:rPr lang="en-US">
                <a:sym typeface="Cochin" pitchFamily="-107" charset="0"/>
              </a:rPr>
              <a:t>Fourth level</a:t>
            </a:r>
          </a:p>
          <a:p>
            <a:pPr lvl="4"/>
            <a:r>
              <a:rPr lang="en-US">
                <a:sym typeface="Cochin" pitchFamily="-107" charset="0"/>
              </a:rPr>
              <a:t>Fifth level</a:t>
            </a:r>
          </a:p>
        </p:txBody>
      </p:sp>
      <p:sp>
        <p:nvSpPr>
          <p:cNvPr id="1638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9290050"/>
            <a:ext cx="317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Cochin" pitchFamily="-108" charset="0"/>
                <a:ea typeface="Cochin" pitchFamily="-108" charset="0"/>
                <a:cs typeface="Cochin" pitchFamily="-108" charset="0"/>
                <a:sym typeface="Cochin" pitchFamily="-108" charset="0"/>
              </a:defRPr>
            </a:lvl1pPr>
          </a:lstStyle>
          <a:p>
            <a:pPr>
              <a:defRPr/>
            </a:pPr>
            <a:fld id="{371CDB4D-7030-7D4C-AD17-61441012DA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transition/>
  <p:hf sldNum="0" hdr="0" ftr="0" dt="0"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588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1pPr>
      <a:lvl2pPr marL="10334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2pPr>
      <a:lvl3pPr marL="1477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3pPr>
      <a:lvl4pPr marL="19224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4pPr>
      <a:lvl5pPr marL="2366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5pPr>
      <a:lvl6pPr marL="28241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6pPr>
      <a:lvl7pPr marL="32813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7pPr>
      <a:lvl8pPr marL="37385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8pPr>
      <a:lvl9pPr marL="41957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199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1976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374900"/>
            <a:ext cx="10464800" cy="657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pitchFamily="-107" charset="0"/>
              </a:rPr>
              <a:t>Click to edit Master text styles</a:t>
            </a:r>
          </a:p>
          <a:p>
            <a:pPr lvl="1"/>
            <a:r>
              <a:rPr lang="en-US">
                <a:sym typeface="Cochin" pitchFamily="-107" charset="0"/>
              </a:rPr>
              <a:t>Second level</a:t>
            </a:r>
          </a:p>
          <a:p>
            <a:pPr lvl="2"/>
            <a:r>
              <a:rPr lang="en-US">
                <a:sym typeface="Cochin" pitchFamily="-107" charset="0"/>
              </a:rPr>
              <a:t>Third level</a:t>
            </a:r>
          </a:p>
          <a:p>
            <a:pPr lvl="3"/>
            <a:r>
              <a:rPr lang="en-US">
                <a:sym typeface="Cochin" pitchFamily="-107" charset="0"/>
              </a:rPr>
              <a:t>Fourth level</a:t>
            </a:r>
          </a:p>
          <a:p>
            <a:pPr lvl="4"/>
            <a:r>
              <a:rPr lang="en-US">
                <a:sym typeface="Cochin" pitchFamily="-107" charset="0"/>
              </a:rPr>
              <a:t>Fifth level</a:t>
            </a:r>
          </a:p>
        </p:txBody>
      </p:sp>
      <p:sp>
        <p:nvSpPr>
          <p:cNvPr id="1741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9290050"/>
            <a:ext cx="317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Cochin" pitchFamily="-108" charset="0"/>
                <a:ea typeface="Cochin" pitchFamily="-108" charset="0"/>
                <a:cs typeface="Cochin" pitchFamily="-108" charset="0"/>
                <a:sym typeface="Cochin" pitchFamily="-108" charset="0"/>
              </a:defRPr>
            </a:lvl1pPr>
          </a:lstStyle>
          <a:p>
            <a:pPr>
              <a:defRPr/>
            </a:pPr>
            <a:fld id="{4C0BBB5A-3383-4E41-98D2-B2D96BA84D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transition/>
  <p:hf sldNum="0" hdr="0" ftr="0" dt="0"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6175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1pPr>
      <a:lvl2pPr marL="10620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2pPr>
      <a:lvl3pPr marL="15065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3pPr>
      <a:lvl4pPr marL="19510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4pPr>
      <a:lvl5pPr marL="23955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5pPr>
      <a:lvl6pPr marL="28527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6pPr>
      <a:lvl7pPr marL="33099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7pPr>
      <a:lvl8pPr marL="37671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8pPr>
      <a:lvl9pPr marL="42243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199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18434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9290050"/>
            <a:ext cx="317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Cochin" pitchFamily="-108" charset="0"/>
                <a:ea typeface="Cochin" pitchFamily="-108" charset="0"/>
                <a:cs typeface="Cochin" pitchFamily="-108" charset="0"/>
                <a:sym typeface="Cochin" pitchFamily="-108" charset="0"/>
              </a:defRPr>
            </a:lvl1pPr>
          </a:lstStyle>
          <a:p>
            <a:pPr>
              <a:defRPr/>
            </a:pPr>
            <a:fld id="{7A9C35B7-85C9-D148-94A9-61D810B1DA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ransition/>
  <p:hf sldNum="0" hdr="0" ftr="0" dt="0"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6683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1pPr>
      <a:lvl2pPr marL="11128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2pPr>
      <a:lvl3pPr marL="15573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3pPr>
      <a:lvl4pPr marL="20018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4pPr>
      <a:lvl5pPr marL="24463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5pPr>
      <a:lvl6pPr marL="29035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6pPr>
      <a:lvl7pPr marL="33607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7pPr>
      <a:lvl8pPr marL="38179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8pPr>
      <a:lvl9pPr marL="42751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9290050"/>
            <a:ext cx="317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Cochin" pitchFamily="-108" charset="0"/>
                <a:ea typeface="Cochin" pitchFamily="-108" charset="0"/>
                <a:cs typeface="Cochin" pitchFamily="-108" charset="0"/>
                <a:sym typeface="Cochin" pitchFamily="-108" charset="0"/>
              </a:defRPr>
            </a:lvl1pPr>
          </a:lstStyle>
          <a:p>
            <a:pPr>
              <a:defRPr/>
            </a:pPr>
            <a:fld id="{CC26EBE7-D95E-2C40-A310-B603425B56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</p:sldLayoutIdLst>
  <p:transition/>
  <p:hf sldNum="0" hdr="0" ftr="0" dt="0"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6683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1pPr>
      <a:lvl2pPr marL="11128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2pPr>
      <a:lvl3pPr marL="15573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3pPr>
      <a:lvl4pPr marL="20018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4pPr>
      <a:lvl5pPr marL="24463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5pPr>
      <a:lvl6pPr marL="29035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6pPr>
      <a:lvl7pPr marL="33607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7pPr>
      <a:lvl8pPr marL="38179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8pPr>
      <a:lvl9pPr marL="42751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199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2344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374900"/>
            <a:ext cx="5041900" cy="657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pitchFamily="-107" charset="0"/>
              </a:rPr>
              <a:t>Click to edit Master text styles</a:t>
            </a:r>
          </a:p>
          <a:p>
            <a:pPr lvl="1"/>
            <a:r>
              <a:rPr lang="en-US">
                <a:sym typeface="Cochin" pitchFamily="-107" charset="0"/>
              </a:rPr>
              <a:t>Second level</a:t>
            </a:r>
          </a:p>
          <a:p>
            <a:pPr lvl="2"/>
            <a:r>
              <a:rPr lang="en-US">
                <a:sym typeface="Cochin" pitchFamily="-107" charset="0"/>
              </a:rPr>
              <a:t>Third level</a:t>
            </a:r>
          </a:p>
          <a:p>
            <a:pPr lvl="3"/>
            <a:r>
              <a:rPr lang="en-US">
                <a:sym typeface="Cochin" pitchFamily="-107" charset="0"/>
              </a:rPr>
              <a:t>Fourth level</a:t>
            </a:r>
          </a:p>
          <a:p>
            <a:pPr lvl="4"/>
            <a:r>
              <a:rPr lang="en-US">
                <a:sym typeface="Cochin" pitchFamily="-107" charset="0"/>
              </a:rPr>
              <a:t>Fifth level</a:t>
            </a:r>
          </a:p>
        </p:txBody>
      </p:sp>
      <p:sp>
        <p:nvSpPr>
          <p:cNvPr id="2048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9290050"/>
            <a:ext cx="317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Cochin" pitchFamily="-108" charset="0"/>
                <a:ea typeface="Cochin" pitchFamily="-108" charset="0"/>
                <a:cs typeface="Cochin" pitchFamily="-108" charset="0"/>
                <a:sym typeface="Cochin" pitchFamily="-108" charset="0"/>
              </a:defRPr>
            </a:lvl1pPr>
          </a:lstStyle>
          <a:p>
            <a:pPr>
              <a:defRPr/>
            </a:pPr>
            <a:fld id="{7AC4921C-087E-294D-BA7D-F47531BA46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</p:sldLayoutIdLst>
  <p:transition/>
  <p:hf sldNum="0" hdr="0" ftr="0" dt="0"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588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1pPr>
      <a:lvl2pPr marL="10334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2pPr>
      <a:lvl3pPr marL="1477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3pPr>
      <a:lvl4pPr marL="19224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4pPr>
      <a:lvl5pPr marL="2366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5pPr>
      <a:lvl6pPr marL="28241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6pPr>
      <a:lvl7pPr marL="32813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7pPr>
      <a:lvl8pPr marL="37385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8pPr>
      <a:lvl9pPr marL="41957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199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24678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374900"/>
            <a:ext cx="5041900" cy="657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pitchFamily="-107" charset="0"/>
              </a:rPr>
              <a:t>Click to edit Master text styles</a:t>
            </a:r>
          </a:p>
          <a:p>
            <a:pPr lvl="1"/>
            <a:r>
              <a:rPr lang="en-US">
                <a:sym typeface="Cochin" pitchFamily="-107" charset="0"/>
              </a:rPr>
              <a:t>Second level</a:t>
            </a:r>
          </a:p>
          <a:p>
            <a:pPr lvl="2"/>
            <a:r>
              <a:rPr lang="en-US">
                <a:sym typeface="Cochin" pitchFamily="-107" charset="0"/>
              </a:rPr>
              <a:t>Third level</a:t>
            </a:r>
          </a:p>
          <a:p>
            <a:pPr lvl="3"/>
            <a:r>
              <a:rPr lang="en-US">
                <a:sym typeface="Cochin" pitchFamily="-107" charset="0"/>
              </a:rPr>
              <a:t>Fourth level</a:t>
            </a:r>
          </a:p>
          <a:p>
            <a:pPr lvl="4"/>
            <a:r>
              <a:rPr lang="en-US">
                <a:sym typeface="Cochin" pitchFamily="-107" charset="0"/>
              </a:rPr>
              <a:t>Fifth level</a:t>
            </a:r>
          </a:p>
        </p:txBody>
      </p:sp>
      <p:sp>
        <p:nvSpPr>
          <p:cNvPr id="2150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9290050"/>
            <a:ext cx="317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Cochin" pitchFamily="-108" charset="0"/>
                <a:ea typeface="Cochin" pitchFamily="-108" charset="0"/>
                <a:cs typeface="Cochin" pitchFamily="-108" charset="0"/>
                <a:sym typeface="Cochin" pitchFamily="-108" charset="0"/>
              </a:defRPr>
            </a:lvl1pPr>
          </a:lstStyle>
          <a:p>
            <a:pPr>
              <a:defRPr/>
            </a:pPr>
            <a:fld id="{7229FE14-6298-3146-823D-2D6AFF8863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transition/>
  <p:hf sldNum="0" hdr="0" ftr="0" dt="0"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588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1pPr>
      <a:lvl2pPr marL="10334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2pPr>
      <a:lvl3pPr marL="1477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3pPr>
      <a:lvl4pPr marL="19224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4pPr>
      <a:lvl5pPr marL="2366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5pPr>
      <a:lvl6pPr marL="28241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6pPr>
      <a:lvl7pPr marL="32813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7pPr>
      <a:lvl8pPr marL="37385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8pPr>
      <a:lvl9pPr marL="41957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199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25907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374900"/>
            <a:ext cx="10464800" cy="657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pitchFamily="-107" charset="0"/>
              </a:rPr>
              <a:t>Click to edit Master text styles</a:t>
            </a:r>
          </a:p>
          <a:p>
            <a:pPr lvl="1"/>
            <a:r>
              <a:rPr lang="en-US">
                <a:sym typeface="Cochin" pitchFamily="-107" charset="0"/>
              </a:rPr>
              <a:t>Second level</a:t>
            </a:r>
          </a:p>
          <a:p>
            <a:pPr lvl="2"/>
            <a:r>
              <a:rPr lang="en-US">
                <a:sym typeface="Cochin" pitchFamily="-107" charset="0"/>
              </a:rPr>
              <a:t>Third level</a:t>
            </a:r>
          </a:p>
          <a:p>
            <a:pPr lvl="3"/>
            <a:r>
              <a:rPr lang="en-US">
                <a:sym typeface="Cochin" pitchFamily="-107" charset="0"/>
              </a:rPr>
              <a:t>Fourth level</a:t>
            </a:r>
          </a:p>
          <a:p>
            <a:pPr lvl="4"/>
            <a:r>
              <a:rPr lang="en-US">
                <a:sym typeface="Cochin" pitchFamily="-107" charset="0"/>
              </a:rPr>
              <a:t>Fifth level</a:t>
            </a:r>
          </a:p>
        </p:txBody>
      </p:sp>
      <p:sp>
        <p:nvSpPr>
          <p:cNvPr id="2253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9290050"/>
            <a:ext cx="317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Cochin" pitchFamily="-108" charset="0"/>
                <a:ea typeface="Cochin" pitchFamily="-108" charset="0"/>
                <a:cs typeface="Cochin" pitchFamily="-108" charset="0"/>
                <a:sym typeface="Cochin" pitchFamily="-108" charset="0"/>
              </a:defRPr>
            </a:lvl1pPr>
          </a:lstStyle>
          <a:p>
            <a:pPr>
              <a:defRPr/>
            </a:pPr>
            <a:fld id="{4E9D3B0D-6E32-BA47-86E1-00ED136D4B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</p:sldLayoutIdLst>
  <p:transition/>
  <p:hf sldNum="0" hdr="0" ftr="0" dt="0"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588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1pPr>
      <a:lvl2pPr marL="10334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2pPr>
      <a:lvl3pPr marL="1477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3pPr>
      <a:lvl4pPr marL="19224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4pPr>
      <a:lvl5pPr marL="2366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5pPr>
      <a:lvl6pPr marL="28241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6pPr>
      <a:lvl7pPr marL="32813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7pPr>
      <a:lvl8pPr marL="37385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8pPr>
      <a:lvl9pPr marL="41957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199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27136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2400" y="2374900"/>
            <a:ext cx="3962400" cy="657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pitchFamily="-107" charset="0"/>
              </a:rPr>
              <a:t>Click to edit Master text styles</a:t>
            </a:r>
          </a:p>
          <a:p>
            <a:pPr lvl="1"/>
            <a:r>
              <a:rPr lang="en-US">
                <a:sym typeface="Cochin" pitchFamily="-107" charset="0"/>
              </a:rPr>
              <a:t>Second level</a:t>
            </a:r>
          </a:p>
          <a:p>
            <a:pPr lvl="2"/>
            <a:r>
              <a:rPr lang="en-US">
                <a:sym typeface="Cochin" pitchFamily="-107" charset="0"/>
              </a:rPr>
              <a:t>Third level</a:t>
            </a:r>
          </a:p>
          <a:p>
            <a:pPr lvl="3"/>
            <a:r>
              <a:rPr lang="en-US">
                <a:sym typeface="Cochin" pitchFamily="-107" charset="0"/>
              </a:rPr>
              <a:t>Fourth level</a:t>
            </a:r>
          </a:p>
          <a:p>
            <a:pPr lvl="4"/>
            <a:r>
              <a:rPr lang="en-US">
                <a:sym typeface="Cochin" pitchFamily="-107" charset="0"/>
              </a:rPr>
              <a:t>Fifth level</a:t>
            </a:r>
          </a:p>
        </p:txBody>
      </p:sp>
      <p:sp>
        <p:nvSpPr>
          <p:cNvPr id="2355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9290050"/>
            <a:ext cx="317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Cochin" pitchFamily="-108" charset="0"/>
                <a:ea typeface="Cochin" pitchFamily="-108" charset="0"/>
                <a:cs typeface="Cochin" pitchFamily="-108" charset="0"/>
                <a:sym typeface="Cochin" pitchFamily="-108" charset="0"/>
              </a:defRPr>
            </a:lvl1pPr>
          </a:lstStyle>
          <a:p>
            <a:pPr>
              <a:defRPr/>
            </a:pPr>
            <a:fld id="{A03A7F9B-BA9D-5D44-9541-16D8AF52C9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</p:sldLayoutIdLst>
  <p:transition/>
  <p:hf sldNum="0" hdr="0" ftr="0" dt="0"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588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1pPr>
      <a:lvl2pPr marL="10334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2pPr>
      <a:lvl3pPr marL="1477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3pPr>
      <a:lvl4pPr marL="19224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4pPr>
      <a:lvl5pPr marL="2366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5pPr>
      <a:lvl6pPr marL="28241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6pPr>
      <a:lvl7pPr marL="32813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7pPr>
      <a:lvl8pPr marL="37385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8pPr>
      <a:lvl9pPr marL="41957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199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6246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374900"/>
            <a:ext cx="10464800" cy="657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pitchFamily="-107" charset="0"/>
              </a:rPr>
              <a:t>Click to edit Master text styles</a:t>
            </a:r>
          </a:p>
          <a:p>
            <a:pPr lvl="1"/>
            <a:r>
              <a:rPr lang="en-US">
                <a:sym typeface="Cochin" pitchFamily="-107" charset="0"/>
              </a:rPr>
              <a:t>Second level</a:t>
            </a:r>
          </a:p>
          <a:p>
            <a:pPr lvl="2"/>
            <a:r>
              <a:rPr lang="en-US">
                <a:sym typeface="Cochin" pitchFamily="-107" charset="0"/>
              </a:rPr>
              <a:t>Third level</a:t>
            </a:r>
          </a:p>
          <a:p>
            <a:pPr lvl="3"/>
            <a:r>
              <a:rPr lang="en-US">
                <a:sym typeface="Cochin" pitchFamily="-107" charset="0"/>
              </a:rPr>
              <a:t>Fourth level</a:t>
            </a:r>
          </a:p>
          <a:p>
            <a:pPr lvl="4"/>
            <a:r>
              <a:rPr lang="en-US">
                <a:sym typeface="Cochin" pitchFamily="-107" charset="0"/>
              </a:rPr>
              <a:t>Fifth level</a:t>
            </a:r>
          </a:p>
        </p:txBody>
      </p:sp>
      <p:sp>
        <p:nvSpPr>
          <p:cNvPr id="614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9290050"/>
            <a:ext cx="317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Cochin" pitchFamily="-108" charset="0"/>
                <a:ea typeface="Cochin" pitchFamily="-108" charset="0"/>
                <a:cs typeface="Cochin" pitchFamily="-108" charset="0"/>
                <a:sym typeface="Cochin" pitchFamily="-108" charset="0"/>
              </a:defRPr>
            </a:lvl1pPr>
          </a:lstStyle>
          <a:p>
            <a:pPr>
              <a:defRPr/>
            </a:pPr>
            <a:fld id="{968CEBD0-56C6-D942-B31C-C8FFE2ED97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/>
  <p:hf sldNum="0" hdr="0" ftr="0" dt="0"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588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1pPr>
      <a:lvl2pPr marL="10334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2pPr>
      <a:lvl3pPr marL="1477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3pPr>
      <a:lvl4pPr marL="19224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4pPr>
      <a:lvl5pPr marL="2366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5pPr>
      <a:lvl6pPr marL="28241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6pPr>
      <a:lvl7pPr marL="32813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7pPr>
      <a:lvl8pPr marL="37385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8pPr>
      <a:lvl9pPr marL="41957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730500"/>
            <a:ext cx="10464800" cy="427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24578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26188" y="9271000"/>
            <a:ext cx="3619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+mn-lt"/>
                <a:ea typeface="Copperplate" pitchFamily="-108" charset="0"/>
                <a:cs typeface="Copperplate" pitchFamily="-108" charset="0"/>
                <a:sym typeface="Copperplate" pitchFamily="-108" charset="0"/>
              </a:defRPr>
            </a:lvl1pPr>
          </a:lstStyle>
          <a:p>
            <a:pPr>
              <a:defRPr/>
            </a:pPr>
            <a:fld id="{E5AFA0EC-A24F-094A-8BD6-106F9B2F3F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044700"/>
            <a:ext cx="10464800" cy="2857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5029200"/>
            <a:ext cx="10464800" cy="1409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text styles</a:t>
            </a:r>
          </a:p>
          <a:p>
            <a:pPr lvl="1"/>
            <a:r>
              <a:rPr lang="en-US">
                <a:sym typeface="Copperplate" pitchFamily="-108" charset="0"/>
              </a:rPr>
              <a:t>Second level</a:t>
            </a:r>
          </a:p>
          <a:p>
            <a:pPr lvl="2"/>
            <a:r>
              <a:rPr lang="en-US">
                <a:sym typeface="Copperplate" pitchFamily="-108" charset="0"/>
              </a:rPr>
              <a:t>Third level</a:t>
            </a:r>
          </a:p>
          <a:p>
            <a:pPr lvl="3"/>
            <a:r>
              <a:rPr lang="en-US">
                <a:sym typeface="Copperplate" pitchFamily="-108" charset="0"/>
              </a:rPr>
              <a:t>Fourth level</a:t>
            </a:r>
          </a:p>
          <a:p>
            <a:pPr lvl="4"/>
            <a:r>
              <a:rPr lang="en-US">
                <a:sym typeface="Copperplate" pitchFamily="-108" charset="0"/>
              </a:rPr>
              <a:t>Fifth level</a:t>
            </a:r>
          </a:p>
        </p:txBody>
      </p:sp>
      <p:sp>
        <p:nvSpPr>
          <p:cNvPr id="2560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26188" y="9271000"/>
            <a:ext cx="3619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+mn-lt"/>
                <a:ea typeface="Copperplate" pitchFamily="-108" charset="0"/>
                <a:cs typeface="Copperplate" pitchFamily="-108" charset="0"/>
                <a:sym typeface="Copperplate" pitchFamily="-108" charset="0"/>
              </a:defRPr>
            </a:lvl1pPr>
          </a:lstStyle>
          <a:p>
            <a:pPr>
              <a:defRPr/>
            </a:pPr>
            <a:fld id="{FB5D0F80-F89C-D644-AECA-B2F64D5644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6896100"/>
            <a:ext cx="10464800" cy="210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26626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26188" y="9271000"/>
            <a:ext cx="3619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+mn-lt"/>
                <a:ea typeface="Copperplate" pitchFamily="-108" charset="0"/>
                <a:cs typeface="Copperplate" pitchFamily="-108" charset="0"/>
                <a:sym typeface="Copperplate" pitchFamily="-108" charset="0"/>
              </a:defRPr>
            </a:lvl1pPr>
          </a:lstStyle>
          <a:p>
            <a:pPr>
              <a:defRPr/>
            </a:pPr>
            <a:fld id="{F5A32248-E151-D646-B389-E4D53811B0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409700"/>
            <a:ext cx="5867400" cy="330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800600"/>
            <a:ext cx="5867400" cy="330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text styles</a:t>
            </a:r>
          </a:p>
          <a:p>
            <a:pPr lvl="1"/>
            <a:r>
              <a:rPr lang="en-US">
                <a:sym typeface="Copperplate" pitchFamily="-108" charset="0"/>
              </a:rPr>
              <a:t>Second level</a:t>
            </a:r>
          </a:p>
          <a:p>
            <a:pPr lvl="2"/>
            <a:r>
              <a:rPr lang="en-US">
                <a:sym typeface="Copperplate" pitchFamily="-108" charset="0"/>
              </a:rPr>
              <a:t>Third level</a:t>
            </a:r>
          </a:p>
          <a:p>
            <a:pPr lvl="3"/>
            <a:r>
              <a:rPr lang="en-US">
                <a:sym typeface="Copperplate" pitchFamily="-108" charset="0"/>
              </a:rPr>
              <a:t>Fourth level</a:t>
            </a:r>
          </a:p>
          <a:p>
            <a:pPr lvl="4"/>
            <a:r>
              <a:rPr lang="en-US">
                <a:sym typeface="Copperplate" pitchFamily="-108" charset="0"/>
              </a:rPr>
              <a:t>Fifth level</a:t>
            </a:r>
          </a:p>
        </p:txBody>
      </p:sp>
      <p:sp>
        <p:nvSpPr>
          <p:cNvPr id="2765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26188" y="9271000"/>
            <a:ext cx="3619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+mn-lt"/>
                <a:ea typeface="Copperplate" pitchFamily="-108" charset="0"/>
                <a:cs typeface="Copperplate" pitchFamily="-108" charset="0"/>
                <a:sym typeface="Copperplate" pitchFamily="-108" charset="0"/>
              </a:defRPr>
            </a:lvl1pPr>
          </a:lstStyle>
          <a:p>
            <a:pPr>
              <a:defRPr/>
            </a:pPr>
            <a:fld id="{4E5AB29E-0E5A-7C41-AF5D-4719EC61EF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199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33280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374900"/>
            <a:ext cx="5041900" cy="657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pitchFamily="-107" charset="0"/>
              </a:rPr>
              <a:t>Click to edit Master text styles</a:t>
            </a:r>
          </a:p>
          <a:p>
            <a:pPr lvl="1"/>
            <a:r>
              <a:rPr lang="en-US">
                <a:sym typeface="Cochin" pitchFamily="-107" charset="0"/>
              </a:rPr>
              <a:t>Second level</a:t>
            </a:r>
          </a:p>
          <a:p>
            <a:pPr lvl="2"/>
            <a:r>
              <a:rPr lang="en-US">
                <a:sym typeface="Cochin" pitchFamily="-107" charset="0"/>
              </a:rPr>
              <a:t>Third level</a:t>
            </a:r>
          </a:p>
          <a:p>
            <a:pPr lvl="3"/>
            <a:r>
              <a:rPr lang="en-US">
                <a:sym typeface="Cochin" pitchFamily="-107" charset="0"/>
              </a:rPr>
              <a:t>Fourth level</a:t>
            </a:r>
          </a:p>
          <a:p>
            <a:pPr lvl="4"/>
            <a:r>
              <a:rPr lang="en-US">
                <a:sym typeface="Cochin" pitchFamily="-107" charset="0"/>
              </a:rPr>
              <a:t>Fifth level</a:t>
            </a:r>
          </a:p>
        </p:txBody>
      </p:sp>
      <p:sp>
        <p:nvSpPr>
          <p:cNvPr id="2867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9290050"/>
            <a:ext cx="317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Cochin" pitchFamily="-108" charset="0"/>
                <a:ea typeface="Cochin" pitchFamily="-108" charset="0"/>
                <a:cs typeface="Cochin" pitchFamily="-108" charset="0"/>
                <a:sym typeface="Cochin" pitchFamily="-108" charset="0"/>
              </a:defRPr>
            </a:lvl1pPr>
          </a:lstStyle>
          <a:p>
            <a:pPr>
              <a:defRPr/>
            </a:pPr>
            <a:fld id="{D32360FB-0DDC-7D4D-BA88-8F0E51AF99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  <p:sldLayoutId id="2147483981" r:id="rId7"/>
    <p:sldLayoutId id="2147483982" r:id="rId8"/>
    <p:sldLayoutId id="2147483983" r:id="rId9"/>
    <p:sldLayoutId id="2147483984" r:id="rId10"/>
    <p:sldLayoutId id="2147483985" r:id="rId11"/>
  </p:sldLayoutIdLst>
  <p:transition/>
  <p:hf sldNum="0" hdr="0" ftr="0" dt="0"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588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1pPr>
      <a:lvl2pPr marL="10334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2pPr>
      <a:lvl3pPr marL="1477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3pPr>
      <a:lvl4pPr marL="19224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4pPr>
      <a:lvl5pPr marL="2366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5pPr>
      <a:lvl6pPr marL="28241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6pPr>
      <a:lvl7pPr marL="32813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7pPr>
      <a:lvl8pPr marL="37385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8pPr>
      <a:lvl9pPr marL="41957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75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090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36600" y="254000"/>
            <a:ext cx="9245600" cy="199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3450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2374900"/>
            <a:ext cx="9245600" cy="657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pitchFamily="-107" charset="0"/>
              </a:rPr>
              <a:t>Click to edit Master text styles</a:t>
            </a:r>
          </a:p>
          <a:p>
            <a:pPr lvl="1"/>
            <a:r>
              <a:rPr lang="en-US">
                <a:sym typeface="Cochin" pitchFamily="-107" charset="0"/>
              </a:rPr>
              <a:t>Second level</a:t>
            </a:r>
          </a:p>
          <a:p>
            <a:pPr lvl="2"/>
            <a:r>
              <a:rPr lang="en-US">
                <a:sym typeface="Cochin" pitchFamily="-107" charset="0"/>
              </a:rPr>
              <a:t>Third level</a:t>
            </a:r>
          </a:p>
          <a:p>
            <a:pPr lvl="3"/>
            <a:r>
              <a:rPr lang="en-US">
                <a:sym typeface="Cochin" pitchFamily="-107" charset="0"/>
              </a:rPr>
              <a:t>Fourth level</a:t>
            </a:r>
          </a:p>
          <a:p>
            <a:pPr lvl="4"/>
            <a:r>
              <a:rPr lang="en-US">
                <a:sym typeface="Cochin" pitchFamily="-107" charset="0"/>
              </a:rPr>
              <a:t>Fifth level</a:t>
            </a:r>
          </a:p>
        </p:txBody>
      </p:sp>
      <p:sp>
        <p:nvSpPr>
          <p:cNvPr id="29700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9290050"/>
            <a:ext cx="317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Cochin" pitchFamily="-108" charset="0"/>
                <a:ea typeface="Cochin" pitchFamily="-108" charset="0"/>
                <a:cs typeface="Cochin" pitchFamily="-108" charset="0"/>
                <a:sym typeface="Cochin" pitchFamily="-108" charset="0"/>
              </a:defRPr>
            </a:lvl1pPr>
          </a:lstStyle>
          <a:p>
            <a:pPr>
              <a:defRPr/>
            </a:pPr>
            <a:fld id="{8106C003-EA1E-C54D-9EA2-B94A366BBD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</p:sldLayoutIdLst>
  <p:transition/>
  <p:hf sldNum="0"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pitchFamily="-107" charset="0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6175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1pPr>
      <a:lvl2pPr marL="10620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2pPr>
      <a:lvl3pPr marL="15065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3pPr>
      <a:lvl4pPr marL="19510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4pPr>
      <a:lvl5pPr marL="23955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5pPr>
      <a:lvl6pPr marL="28527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6pPr>
      <a:lvl7pPr marL="33099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7pPr>
      <a:lvl8pPr marL="37671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8pPr>
      <a:lvl9pPr marL="42243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75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378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09900" y="254000"/>
            <a:ext cx="9245600" cy="199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3573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09900" y="2374900"/>
            <a:ext cx="9245600" cy="657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pitchFamily="-107" charset="0"/>
              </a:rPr>
              <a:t>Click to edit Master text styles</a:t>
            </a:r>
          </a:p>
          <a:p>
            <a:pPr lvl="1"/>
            <a:r>
              <a:rPr lang="en-US">
                <a:sym typeface="Cochin" pitchFamily="-107" charset="0"/>
              </a:rPr>
              <a:t>Second level</a:t>
            </a:r>
          </a:p>
          <a:p>
            <a:pPr lvl="2"/>
            <a:r>
              <a:rPr lang="en-US">
                <a:sym typeface="Cochin" pitchFamily="-107" charset="0"/>
              </a:rPr>
              <a:t>Third level</a:t>
            </a:r>
          </a:p>
          <a:p>
            <a:pPr lvl="3"/>
            <a:r>
              <a:rPr lang="en-US">
                <a:sym typeface="Cochin" pitchFamily="-107" charset="0"/>
              </a:rPr>
              <a:t>Fourth level</a:t>
            </a:r>
          </a:p>
          <a:p>
            <a:pPr lvl="4"/>
            <a:r>
              <a:rPr lang="en-US">
                <a:sym typeface="Cochin" pitchFamily="-107" charset="0"/>
              </a:rPr>
              <a:t>Fifth level</a:t>
            </a:r>
          </a:p>
        </p:txBody>
      </p:sp>
      <p:sp>
        <p:nvSpPr>
          <p:cNvPr id="30724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9290050"/>
            <a:ext cx="317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Cochin" pitchFamily="-108" charset="0"/>
                <a:ea typeface="Cochin" pitchFamily="-108" charset="0"/>
                <a:cs typeface="Cochin" pitchFamily="-108" charset="0"/>
                <a:sym typeface="Cochin" pitchFamily="-108" charset="0"/>
              </a:defRPr>
            </a:lvl1pPr>
          </a:lstStyle>
          <a:p>
            <a:pPr>
              <a:defRPr/>
            </a:pPr>
            <a:fld id="{9CCFC320-2C39-134C-B552-A2A06158F9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ransition/>
  <p:hf sldNum="0"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pitchFamily="-107" charset="0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6175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1pPr>
      <a:lvl2pPr marL="10620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2pPr>
      <a:lvl3pPr marL="15065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3pPr>
      <a:lvl4pPr marL="19510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4pPr>
      <a:lvl5pPr marL="23955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5pPr>
      <a:lvl6pPr marL="28527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6pPr>
      <a:lvl7pPr marL="33099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7pPr>
      <a:lvl8pPr marL="37671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8pPr>
      <a:lvl9pPr marL="42243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199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7475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2400" y="2374900"/>
            <a:ext cx="3962400" cy="657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pitchFamily="-107" charset="0"/>
              </a:rPr>
              <a:t>Click to edit Master text styles</a:t>
            </a:r>
          </a:p>
          <a:p>
            <a:pPr lvl="1"/>
            <a:r>
              <a:rPr lang="en-US">
                <a:sym typeface="Cochin" pitchFamily="-107" charset="0"/>
              </a:rPr>
              <a:t>Second level</a:t>
            </a:r>
          </a:p>
          <a:p>
            <a:pPr lvl="2"/>
            <a:r>
              <a:rPr lang="en-US">
                <a:sym typeface="Cochin" pitchFamily="-107" charset="0"/>
              </a:rPr>
              <a:t>Third level</a:t>
            </a:r>
          </a:p>
          <a:p>
            <a:pPr lvl="3"/>
            <a:r>
              <a:rPr lang="en-US">
                <a:sym typeface="Cochin" pitchFamily="-107" charset="0"/>
              </a:rPr>
              <a:t>Fourth level</a:t>
            </a:r>
          </a:p>
          <a:p>
            <a:pPr lvl="4"/>
            <a:r>
              <a:rPr lang="en-US">
                <a:sym typeface="Cochin" pitchFamily="-107" charset="0"/>
              </a:rPr>
              <a:t>Fifth level</a:t>
            </a:r>
          </a:p>
        </p:txBody>
      </p:sp>
      <p:sp>
        <p:nvSpPr>
          <p:cNvPr id="717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9290050"/>
            <a:ext cx="317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Cochin" pitchFamily="-108" charset="0"/>
                <a:ea typeface="Cochin" pitchFamily="-108" charset="0"/>
                <a:cs typeface="Cochin" pitchFamily="-108" charset="0"/>
                <a:sym typeface="Cochin" pitchFamily="-108" charset="0"/>
              </a:defRPr>
            </a:lvl1pPr>
          </a:lstStyle>
          <a:p>
            <a:pPr>
              <a:defRPr/>
            </a:pPr>
            <a:fld id="{B488394F-8131-D242-BF9A-775A0DAA29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ransition/>
  <p:hf sldNum="0" hdr="0" ftr="0" dt="0"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588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1pPr>
      <a:lvl2pPr marL="10334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2pPr>
      <a:lvl3pPr marL="1477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3pPr>
      <a:lvl4pPr marL="19224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4pPr>
      <a:lvl5pPr marL="2366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5pPr>
      <a:lvl6pPr marL="28241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6pPr>
      <a:lvl7pPr marL="32813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7pPr>
      <a:lvl8pPr marL="37385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8pPr>
      <a:lvl9pPr marL="41957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730500"/>
            <a:ext cx="10464800" cy="427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8194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26188" y="9271000"/>
            <a:ext cx="3619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+mn-lt"/>
                <a:ea typeface="Copperplate" pitchFamily="-108" charset="0"/>
                <a:cs typeface="Copperplate" pitchFamily="-108" charset="0"/>
                <a:sym typeface="Copperplate" pitchFamily="-108" charset="0"/>
              </a:defRPr>
            </a:lvl1pPr>
          </a:lstStyle>
          <a:p>
            <a:pPr>
              <a:defRPr/>
            </a:pPr>
            <a:fld id="{B69FDD48-8EEB-A749-B515-77025102A2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044700"/>
            <a:ext cx="10464800" cy="2857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5029200"/>
            <a:ext cx="10464800" cy="1409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text styles</a:t>
            </a:r>
          </a:p>
          <a:p>
            <a:pPr lvl="1"/>
            <a:r>
              <a:rPr lang="en-US">
                <a:sym typeface="Copperplate" pitchFamily="-108" charset="0"/>
              </a:rPr>
              <a:t>Second level</a:t>
            </a:r>
          </a:p>
          <a:p>
            <a:pPr lvl="2"/>
            <a:r>
              <a:rPr lang="en-US">
                <a:sym typeface="Copperplate" pitchFamily="-108" charset="0"/>
              </a:rPr>
              <a:t>Third level</a:t>
            </a:r>
          </a:p>
          <a:p>
            <a:pPr lvl="3"/>
            <a:r>
              <a:rPr lang="en-US">
                <a:sym typeface="Copperplate" pitchFamily="-108" charset="0"/>
              </a:rPr>
              <a:t>Fourth level</a:t>
            </a:r>
          </a:p>
          <a:p>
            <a:pPr lvl="4"/>
            <a:r>
              <a:rPr lang="en-US">
                <a:sym typeface="Copperplate" pitchFamily="-108" charset="0"/>
              </a:rPr>
              <a:t>Fifth level</a:t>
            </a:r>
          </a:p>
        </p:txBody>
      </p:sp>
      <p:sp>
        <p:nvSpPr>
          <p:cNvPr id="9219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26188" y="9271000"/>
            <a:ext cx="3619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+mn-lt"/>
                <a:ea typeface="Copperplate" pitchFamily="-108" charset="0"/>
                <a:cs typeface="Copperplate" pitchFamily="-108" charset="0"/>
                <a:sym typeface="Copperplate" pitchFamily="-108" charset="0"/>
              </a:defRPr>
            </a:lvl1pPr>
          </a:lstStyle>
          <a:p>
            <a:pPr>
              <a:defRPr/>
            </a:pPr>
            <a:fld id="{CA8F6B86-71AE-174F-A132-341B155EB9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6896100"/>
            <a:ext cx="10464800" cy="210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10242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26188" y="9271000"/>
            <a:ext cx="3619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+mn-lt"/>
                <a:ea typeface="Copperplate" pitchFamily="-108" charset="0"/>
                <a:cs typeface="Copperplate" pitchFamily="-108" charset="0"/>
                <a:sym typeface="Copperplate" pitchFamily="-108" charset="0"/>
              </a:defRPr>
            </a:lvl1pPr>
          </a:lstStyle>
          <a:p>
            <a:pPr>
              <a:defRPr/>
            </a:pPr>
            <a:fld id="{F78D572B-F56B-2E49-B103-D0CAC82725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409700"/>
            <a:ext cx="5867400" cy="330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800600"/>
            <a:ext cx="5867400" cy="330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text styles</a:t>
            </a:r>
          </a:p>
          <a:p>
            <a:pPr lvl="1"/>
            <a:r>
              <a:rPr lang="en-US">
                <a:sym typeface="Copperplate" pitchFamily="-108" charset="0"/>
              </a:rPr>
              <a:t>Second level</a:t>
            </a:r>
          </a:p>
          <a:p>
            <a:pPr lvl="2"/>
            <a:r>
              <a:rPr lang="en-US">
                <a:sym typeface="Copperplate" pitchFamily="-108" charset="0"/>
              </a:rPr>
              <a:t>Third level</a:t>
            </a:r>
          </a:p>
          <a:p>
            <a:pPr lvl="3"/>
            <a:r>
              <a:rPr lang="en-US">
                <a:sym typeface="Copperplate" pitchFamily="-108" charset="0"/>
              </a:rPr>
              <a:t>Fourth level</a:t>
            </a:r>
          </a:p>
          <a:p>
            <a:pPr lvl="4"/>
            <a:r>
              <a:rPr lang="en-US">
                <a:sym typeface="Copperplate" pitchFamily="-108" charset="0"/>
              </a:rPr>
              <a:t>Fifth level</a:t>
            </a:r>
          </a:p>
        </p:txBody>
      </p:sp>
      <p:sp>
        <p:nvSpPr>
          <p:cNvPr id="1126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26188" y="9271000"/>
            <a:ext cx="3619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+mn-lt"/>
                <a:ea typeface="Copperplate" pitchFamily="-108" charset="0"/>
                <a:cs typeface="Copperplate" pitchFamily="-108" charset="0"/>
                <a:sym typeface="Copperplate" pitchFamily="-108" charset="0"/>
              </a:defRPr>
            </a:lvl1pPr>
          </a:lstStyle>
          <a:p>
            <a:pPr>
              <a:defRPr/>
            </a:pPr>
            <a:fld id="{A84963B8-DCD4-4240-B6ED-5BC580DA23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774700"/>
            <a:ext cx="10464800" cy="817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pitchFamily="-107" charset="0"/>
              </a:rPr>
              <a:t>Click to edit Master text styles</a:t>
            </a:r>
          </a:p>
          <a:p>
            <a:pPr lvl="1"/>
            <a:r>
              <a:rPr lang="en-US">
                <a:sym typeface="Cochin" pitchFamily="-107" charset="0"/>
              </a:rPr>
              <a:t>Second level</a:t>
            </a:r>
          </a:p>
          <a:p>
            <a:pPr lvl="2"/>
            <a:r>
              <a:rPr lang="en-US">
                <a:sym typeface="Cochin" pitchFamily="-107" charset="0"/>
              </a:rPr>
              <a:t>Third level</a:t>
            </a:r>
          </a:p>
          <a:p>
            <a:pPr lvl="3"/>
            <a:r>
              <a:rPr lang="en-US">
                <a:sym typeface="Cochin" pitchFamily="-107" charset="0"/>
              </a:rPr>
              <a:t>Fourth level</a:t>
            </a:r>
          </a:p>
          <a:p>
            <a:pPr lvl="4"/>
            <a:r>
              <a:rPr lang="en-US">
                <a:sym typeface="Cochin" pitchFamily="-107" charset="0"/>
              </a:rPr>
              <a:t>Fifth level</a:t>
            </a:r>
          </a:p>
        </p:txBody>
      </p:sp>
      <p:sp>
        <p:nvSpPr>
          <p:cNvPr id="12290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9290050"/>
            <a:ext cx="317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Cochin" pitchFamily="-108" charset="0"/>
                <a:ea typeface="Cochin" pitchFamily="-108" charset="0"/>
                <a:cs typeface="Cochin" pitchFamily="-108" charset="0"/>
                <a:sym typeface="Cochin" pitchFamily="-108" charset="0"/>
              </a:defRPr>
            </a:lvl1pPr>
          </a:lstStyle>
          <a:p>
            <a:pPr>
              <a:defRPr/>
            </a:pPr>
            <a:fld id="{DDDBE3F5-07E5-BC45-84EB-810019DE61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ransition/>
  <p:hf sldNum="0" hdr="0" ftr="0" dt="0"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617538" indent="-350838" algn="l" rtl="0" eaLnBrk="0" fontAlgn="base" hangingPunct="0">
        <a:spcBef>
          <a:spcPts val="65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1pPr>
      <a:lvl2pPr marL="1062038" indent="-350838" algn="l" rtl="0" eaLnBrk="0" fontAlgn="base" hangingPunct="0">
        <a:spcBef>
          <a:spcPts val="65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2pPr>
      <a:lvl3pPr marL="1506538" indent="-350838" algn="l" rtl="0" eaLnBrk="0" fontAlgn="base" hangingPunct="0">
        <a:spcBef>
          <a:spcPts val="65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3pPr>
      <a:lvl4pPr marL="1951038" indent="-350838" algn="l" rtl="0" eaLnBrk="0" fontAlgn="base" hangingPunct="0">
        <a:spcBef>
          <a:spcPts val="65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4pPr>
      <a:lvl5pPr marL="2395538" indent="-350838" algn="l" rtl="0" eaLnBrk="0" fontAlgn="base" hangingPunct="0">
        <a:spcBef>
          <a:spcPts val="65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5pPr>
      <a:lvl6pPr marL="2852738" indent="-350838" algn="l" rtl="0" fontAlgn="base">
        <a:spcBef>
          <a:spcPts val="65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6pPr>
      <a:lvl7pPr marL="3309938" indent="-350838" algn="l" rtl="0" fontAlgn="base">
        <a:spcBef>
          <a:spcPts val="65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7pPr>
      <a:lvl8pPr marL="3767138" indent="-350838" algn="l" rtl="0" fontAlgn="base">
        <a:spcBef>
          <a:spcPts val="65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8pPr>
      <a:lvl9pPr marL="4224338" indent="-350838" algn="l" rtl="0" fontAlgn="base">
        <a:spcBef>
          <a:spcPts val="65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75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36600" y="254000"/>
            <a:ext cx="9245600" cy="199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2374900"/>
            <a:ext cx="9245600" cy="657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pitchFamily="-107" charset="0"/>
              </a:rPr>
              <a:t>Click to edit Master text styles</a:t>
            </a:r>
          </a:p>
          <a:p>
            <a:pPr lvl="1"/>
            <a:r>
              <a:rPr lang="en-US">
                <a:sym typeface="Cochin" pitchFamily="-107" charset="0"/>
              </a:rPr>
              <a:t>Second level</a:t>
            </a:r>
          </a:p>
          <a:p>
            <a:pPr lvl="2"/>
            <a:r>
              <a:rPr lang="en-US">
                <a:sym typeface="Cochin" pitchFamily="-107" charset="0"/>
              </a:rPr>
              <a:t>Third level</a:t>
            </a:r>
          </a:p>
          <a:p>
            <a:pPr lvl="3"/>
            <a:r>
              <a:rPr lang="en-US">
                <a:sym typeface="Cochin" pitchFamily="-107" charset="0"/>
              </a:rPr>
              <a:t>Fourth level</a:t>
            </a:r>
          </a:p>
          <a:p>
            <a:pPr lvl="4"/>
            <a:r>
              <a:rPr lang="en-US">
                <a:sym typeface="Cochin" pitchFamily="-107" charset="0"/>
              </a:rPr>
              <a:t>Fifth level</a:t>
            </a:r>
          </a:p>
        </p:txBody>
      </p:sp>
      <p:sp>
        <p:nvSpPr>
          <p:cNvPr id="13316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9290050"/>
            <a:ext cx="317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Cochin" pitchFamily="-108" charset="0"/>
                <a:ea typeface="Cochin" pitchFamily="-108" charset="0"/>
                <a:cs typeface="Cochin" pitchFamily="-108" charset="0"/>
                <a:sym typeface="Cochin" pitchFamily="-108" charset="0"/>
              </a:defRPr>
            </a:lvl1pPr>
          </a:lstStyle>
          <a:p>
            <a:pPr>
              <a:defRPr/>
            </a:pPr>
            <a:fld id="{8802A41B-1739-3E44-B613-344D3261C4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ransition/>
  <p:hf sldNum="0"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pitchFamily="-107" charset="0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6175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1pPr>
      <a:lvl2pPr marL="10620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2pPr>
      <a:lvl3pPr marL="15065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3pPr>
      <a:lvl4pPr marL="19510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4pPr>
      <a:lvl5pPr marL="23955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5pPr>
      <a:lvl6pPr marL="28527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6pPr>
      <a:lvl7pPr marL="33099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7pPr>
      <a:lvl8pPr marL="37671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8pPr>
      <a:lvl9pPr marL="42243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hyperlink" Target="https://www.gettyimages.de/detail/foto/aerial-pittsburgh-skyline-lizenzfreies-bild/1127453938" TargetMode="Externa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20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emf"/><Relationship Id="rId10" Type="http://schemas.openxmlformats.org/officeDocument/2006/relationships/image" Target="../media/image61.png"/><Relationship Id="rId4" Type="http://schemas.openxmlformats.org/officeDocument/2006/relationships/image" Target="../media/image55.emf"/><Relationship Id="rId9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20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emf"/><Relationship Id="rId10" Type="http://schemas.openxmlformats.org/officeDocument/2006/relationships/image" Target="../media/image64.png"/><Relationship Id="rId4" Type="http://schemas.openxmlformats.org/officeDocument/2006/relationships/image" Target="../media/image55.emf"/><Relationship Id="rId9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emf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emf"/><Relationship Id="rId9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emf"/><Relationship Id="rId13" Type="http://schemas.openxmlformats.org/officeDocument/2006/relationships/image" Target="../media/image85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%3A%2F%2Fnewatlas.com%2Fphysics%2Fcern-higgs-boson-dark-matter-source%2F&amp;psig=AOvVaw0umhFdsmt4e7Q40jGlGM8W&amp;ust=1726826733398000&amp;source=images&amp;cd=vfe&amp;opi=89978449&amp;ved=0CBEQjRxqFwoTCLjp0KjhzogDFQAAAAAdAAAAABAa" TargetMode="External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37704" y="268288"/>
            <a:ext cx="12529392" cy="1283397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b="1" dirty="0">
                <a:solidFill>
                  <a:srgbClr val="FF0000"/>
                </a:solidFill>
                <a:sym typeface="Copperplate" pitchFamily="-108" charset="0"/>
              </a:rPr>
              <a:t>Quantum Tomography: </a:t>
            </a:r>
            <a:br>
              <a:rPr lang="en-US" sz="5400" b="1" dirty="0">
                <a:solidFill>
                  <a:srgbClr val="FF0000"/>
                </a:solidFill>
                <a:sym typeface="Copperplate" pitchFamily="-108" charset="0"/>
              </a:rPr>
            </a:br>
            <a:r>
              <a:rPr lang="en-US" sz="5400" dirty="0">
                <a:solidFill>
                  <a:srgbClr val="FF0000"/>
                </a:solidFill>
                <a:sym typeface="Copperplate" pitchFamily="-108" charset="0"/>
              </a:rPr>
              <a:t>Spin states &amp; Flavor Oscillations</a:t>
            </a:r>
          </a:p>
        </p:txBody>
      </p:sp>
      <p:sp>
        <p:nvSpPr>
          <p:cNvPr id="369669" name="Rectangle 3"/>
          <p:cNvSpPr>
            <a:spLocks/>
          </p:cNvSpPr>
          <p:nvPr/>
        </p:nvSpPr>
        <p:spPr bwMode="auto">
          <a:xfrm>
            <a:off x="1317824" y="1721195"/>
            <a:ext cx="9217024" cy="12833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4400" b="1" dirty="0">
                <a:ea typeface="Cochin" pitchFamily="-107" charset="0"/>
                <a:cs typeface="Cochin" pitchFamily="-107" charset="0"/>
              </a:rPr>
              <a:t>Tao Han</a:t>
            </a:r>
          </a:p>
          <a:p>
            <a:r>
              <a:rPr lang="en-US" sz="4400" b="1" dirty="0">
                <a:ea typeface="Cochin" pitchFamily="-107" charset="0"/>
                <a:cs typeface="Cochin" pitchFamily="-107" charset="0"/>
              </a:rPr>
              <a:t>Pitt PACC, University of Pittsburgh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74C15CE6-633D-B8EA-CA9E-2AC6ECADC67E}"/>
              </a:ext>
            </a:extLst>
          </p:cNvPr>
          <p:cNvSpPr>
            <a:spLocks/>
          </p:cNvSpPr>
          <p:nvPr/>
        </p:nvSpPr>
        <p:spPr bwMode="auto">
          <a:xfrm>
            <a:off x="1893888" y="3017339"/>
            <a:ext cx="9361040" cy="17154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4000" b="1" i="0" u="none" strike="noStrike" dirty="0">
                <a:solidFill>
                  <a:srgbClr val="0432FF"/>
                </a:solidFill>
                <a:effectLst/>
                <a:latin typeface="+mn-lt"/>
              </a:rPr>
              <a:t>Beyond Flavor Physics</a:t>
            </a:r>
            <a:endParaRPr lang="en-US" sz="4000" dirty="0">
              <a:solidFill>
                <a:srgbClr val="222222"/>
              </a:solidFill>
              <a:latin typeface="+mn-lt"/>
            </a:endParaRPr>
          </a:p>
          <a:p>
            <a:r>
              <a:rPr lang="en-US" sz="4000" b="0" i="0" u="none" strike="noStrike" dirty="0">
                <a:solidFill>
                  <a:srgbClr val="222222"/>
                </a:solidFill>
                <a:effectLst/>
                <a:latin typeface="+mn-lt"/>
              </a:rPr>
              <a:t>University of Siegen</a:t>
            </a:r>
            <a:r>
              <a:rPr lang="en-US" sz="4000" b="0" i="0" u="none" strike="noStrike" dirty="0">
                <a:solidFill>
                  <a:schemeClr val="tx1"/>
                </a:solidFill>
                <a:effectLst/>
                <a:latin typeface="+mn-lt"/>
              </a:rPr>
              <a:t>, </a:t>
            </a:r>
            <a:r>
              <a:rPr lang="en-US" sz="4000" dirty="0">
                <a:solidFill>
                  <a:schemeClr val="tx1"/>
                </a:solidFill>
                <a:latin typeface="+mn-lt"/>
                <a:ea typeface="Cochin" pitchFamily="-107" charset="0"/>
                <a:cs typeface="Cochin" pitchFamily="-107" charset="0"/>
              </a:rPr>
              <a:t>June 23, 2025</a:t>
            </a:r>
            <a:endParaRPr lang="en-US" sz="4000" dirty="0"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2681BE-0AA6-E3C8-68EA-D871167F6833}"/>
              </a:ext>
            </a:extLst>
          </p:cNvPr>
          <p:cNvSpPr txBox="1"/>
          <p:nvPr/>
        </p:nvSpPr>
        <p:spPr>
          <a:xfrm>
            <a:off x="813768" y="8735615"/>
            <a:ext cx="11521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K. Cheng, TH, M. Low, A. Wu: </a:t>
            </a:r>
            <a:r>
              <a:rPr lang="en-US" sz="2400" dirty="0" err="1">
                <a:solidFill>
                  <a:srgbClr val="C00000"/>
                </a:solidFill>
              </a:rPr>
              <a:t>arXiv</a:t>
            </a:r>
            <a:r>
              <a:rPr lang="en-US" sz="2400" dirty="0">
                <a:solidFill>
                  <a:srgbClr val="C00000"/>
                </a:solidFill>
              </a:rPr>
              <a:t>: 2311.09166;  2407.01672; 2410.08303; 2507.xxxxx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44768E-B68F-F16D-4122-D1E6AF40B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6200" y="1523147"/>
            <a:ext cx="2396920" cy="241754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731C252-0A90-57A0-D8D4-892D8D616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800" y="4732784"/>
            <a:ext cx="5153845" cy="362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aerial pittsburgh skyline - pittsburgh stock-fotos und bilder">
            <a:hlinkClick r:id="rId5"/>
            <a:extLst>
              <a:ext uri="{FF2B5EF4-FFF2-40B4-BE49-F238E27FC236}">
                <a16:creationId xmlns:a16="http://schemas.microsoft.com/office/drawing/2014/main" id="{47849792-FE3E-9D0D-3BA1-3BF342989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392" y="4745531"/>
            <a:ext cx="5935387" cy="360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D74346-9929-93A6-0E47-BEC3FD44B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73BBE87-2BC3-5A45-8792-150CA0009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357" y="1132384"/>
            <a:ext cx="7772400" cy="3862097"/>
          </a:xfrm>
          <a:prstGeom prst="rect">
            <a:avLst/>
          </a:prstGeom>
        </p:spPr>
      </p:pic>
      <p:pic>
        <p:nvPicPr>
          <p:cNvPr id="8" name="Picture 7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41B6FFBE-8E5D-1DF6-B1E5-22810010C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496" y="5164833"/>
            <a:ext cx="5231804" cy="40324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161861-3637-EAFD-988B-4F6D3BF84D17}"/>
              </a:ext>
            </a:extLst>
          </p:cNvPr>
          <p:cNvSpPr txBox="1"/>
          <p:nvPr/>
        </p:nvSpPr>
        <p:spPr>
          <a:xfrm>
            <a:off x="2554043" y="340296"/>
            <a:ext cx="789671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CERN press release on Sept. 19, 2024</a:t>
            </a:r>
          </a:p>
        </p:txBody>
      </p:sp>
      <p:pic>
        <p:nvPicPr>
          <p:cNvPr id="11" name="Picture 10" descr="A screenshot of a news article&#10;&#10;AI-generated content may be incorrect.">
            <a:extLst>
              <a:ext uri="{FF2B5EF4-FFF2-40B4-BE49-F238E27FC236}">
                <a16:creationId xmlns:a16="http://schemas.microsoft.com/office/drawing/2014/main" id="{5DFC3E33-9415-400A-5FDB-D16887FB6B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793" y="5150346"/>
            <a:ext cx="6249490" cy="40324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B8F50C7-461C-27FB-2B36-F996369D7FC1}"/>
              </a:ext>
            </a:extLst>
          </p:cNvPr>
          <p:cNvSpPr txBox="1"/>
          <p:nvPr/>
        </p:nvSpPr>
        <p:spPr>
          <a:xfrm>
            <a:off x="4148451" y="4300736"/>
            <a:ext cx="53591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(but not yet Bell Non-locality)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C377D7-EF3B-A1AE-A696-BEAD8CDF7D98}"/>
              </a:ext>
            </a:extLst>
          </p:cNvPr>
          <p:cNvSpPr txBox="1"/>
          <p:nvPr/>
        </p:nvSpPr>
        <p:spPr>
          <a:xfrm>
            <a:off x="1533848" y="9167663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Also CMS: </a:t>
            </a:r>
            <a:r>
              <a:rPr lang="en-US" sz="2400" dirty="0" err="1">
                <a:solidFill>
                  <a:srgbClr val="C00000"/>
                </a:solidFill>
              </a:rPr>
              <a:t>arXiv</a:t>
            </a:r>
            <a:r>
              <a:rPr lang="en-US" sz="2400" dirty="0">
                <a:solidFill>
                  <a:srgbClr val="C00000"/>
                </a:solidFill>
              </a:rPr>
              <a:t>: 2503.22382</a:t>
            </a:r>
          </a:p>
        </p:txBody>
      </p:sp>
    </p:spTree>
    <p:extLst>
      <p:ext uri="{BB962C8B-B14F-4D97-AF65-F5344CB8AC3E}">
        <p14:creationId xmlns:p14="http://schemas.microsoft.com/office/powerpoint/2010/main" val="40456485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27439AD-C70A-95DC-8F3B-385843ED49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88" y="139761"/>
            <a:ext cx="12745416" cy="7765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+mj-lt"/>
                <a:ea typeface="+mj-ea"/>
                <a:cs typeface="+mj-cs"/>
                <a:sym typeface="Copperplate" pitchFamily="-107" charset="0"/>
              </a:defRPr>
            </a:lvl1pPr>
            <a:lvl2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2pPr>
            <a:lvl3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3pPr>
            <a:lvl4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4pPr>
            <a:lvl5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5pPr>
            <a:lvl6pPr marL="4572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6pPr>
            <a:lvl7pPr marL="9144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7pPr>
            <a:lvl8pPr marL="13716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8pPr>
            <a:lvl9pPr marL="18288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9pPr>
          </a:lstStyle>
          <a:p>
            <a:pPr eaLnBrk="1" hangingPunct="1"/>
            <a:r>
              <a:rPr lang="en-US" sz="4800" b="1" kern="0" dirty="0">
                <a:solidFill>
                  <a:srgbClr val="0432FF"/>
                </a:solidFill>
                <a:latin typeface="+mn-lt"/>
              </a:rPr>
              <a:t>(2). Kinematic Approach for 2 </a:t>
            </a:r>
            <a:r>
              <a:rPr lang="en-US" sz="4800" b="1" kern="0" dirty="0">
                <a:solidFill>
                  <a:srgbClr val="0432FF"/>
                </a:solidFill>
                <a:latin typeface="+mn-lt"/>
                <a:sym typeface="Wingdings" pitchFamily="2" charset="2"/>
              </a:rPr>
              <a:t> 2 Production</a:t>
            </a:r>
            <a:endParaRPr lang="en-US" sz="4800" b="1" kern="0" dirty="0">
              <a:solidFill>
                <a:srgbClr val="0432FF"/>
              </a:solidFill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4BA532-6D58-4F57-BAA8-B47CD7CBE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560" y="7571843"/>
            <a:ext cx="4542752" cy="1901819"/>
          </a:xfrm>
          <a:prstGeom prst="rect">
            <a:avLst/>
          </a:prstGeom>
        </p:spPr>
      </p:pic>
      <p:pic>
        <p:nvPicPr>
          <p:cNvPr id="4" name="Picture 3" descr="A math problem with equations&#10;&#10;Description automatically generated with medium confidence">
            <a:extLst>
              <a:ext uri="{FF2B5EF4-FFF2-40B4-BE49-F238E27FC236}">
                <a16:creationId xmlns:a16="http://schemas.microsoft.com/office/drawing/2014/main" id="{6BB96A07-C118-A2CF-D860-7852BAE7C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325" y="881880"/>
            <a:ext cx="10895683" cy="26987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F3D0AC-B93D-DA26-29B7-1499F8A36B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560" y="3508648"/>
            <a:ext cx="4542752" cy="2103721"/>
          </a:xfrm>
          <a:prstGeom prst="rect">
            <a:avLst/>
          </a:prstGeom>
        </p:spPr>
      </p:pic>
      <p:pic>
        <p:nvPicPr>
          <p:cNvPr id="14" name="Picture 13" descr="A black and white image of a rectangular object with numbers&#10;&#10;Description automatically generated">
            <a:extLst>
              <a:ext uri="{FF2B5EF4-FFF2-40B4-BE49-F238E27FC236}">
                <a16:creationId xmlns:a16="http://schemas.microsoft.com/office/drawing/2014/main" id="{0189DBB5-605F-4044-4258-798F1D2112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800" y="5668888"/>
            <a:ext cx="10895683" cy="19029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472ADD8-9513-E475-9218-C7A00181B6D4}"/>
              </a:ext>
            </a:extLst>
          </p:cNvPr>
          <p:cNvSpPr txBox="1"/>
          <p:nvPr/>
        </p:nvSpPr>
        <p:spPr>
          <a:xfrm>
            <a:off x="6255096" y="3691833"/>
            <a:ext cx="4855816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</a:t>
            </a:r>
            <a:r>
              <a:rPr lang="en-US" dirty="0" err="1"/>
              <a:t>C</a:t>
            </a:r>
            <a:r>
              <a:rPr lang="en-US" baseline="-25000" dirty="0" err="1"/>
              <a:t>ij</a:t>
            </a:r>
            <a:r>
              <a:rPr lang="en-US" dirty="0"/>
              <a:t> encoded in the </a:t>
            </a:r>
          </a:p>
          <a:p>
            <a:r>
              <a:rPr lang="en-US" dirty="0"/>
              <a:t>production kinematics:</a:t>
            </a:r>
          </a:p>
          <a:p>
            <a:r>
              <a:rPr lang="en-US" dirty="0"/>
              <a:t>𝚹 &amp; 𝛃=(1-4m</a:t>
            </a:r>
            <a:r>
              <a:rPr lang="en-US" baseline="-25000" dirty="0"/>
              <a:t>t</a:t>
            </a:r>
            <a:r>
              <a:rPr lang="en-US" baseline="30000" dirty="0"/>
              <a:t>2</a:t>
            </a:r>
            <a:r>
              <a:rPr lang="en-US" dirty="0"/>
              <a:t>/m</a:t>
            </a:r>
            <a:r>
              <a:rPr lang="en-US" baseline="-25000" dirty="0"/>
              <a:t>tt</a:t>
            </a:r>
            <a:r>
              <a:rPr lang="en-US" baseline="30000" dirty="0"/>
              <a:t>2</a:t>
            </a:r>
            <a:r>
              <a:rPr lang="en-US" dirty="0"/>
              <a:t>)</a:t>
            </a:r>
            <a:r>
              <a:rPr lang="en-US" baseline="30000" dirty="0"/>
              <a:t>1/2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EFAA33-FAEE-C463-835B-B5D7D685C3D6}"/>
              </a:ext>
            </a:extLst>
          </p:cNvPr>
          <p:cNvSpPr txBox="1"/>
          <p:nvPr/>
        </p:nvSpPr>
        <p:spPr>
          <a:xfrm>
            <a:off x="6718424" y="8087053"/>
            <a:ext cx="5766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K. Cheng, TH, M. Low, 2410.08303.  </a:t>
            </a:r>
          </a:p>
        </p:txBody>
      </p:sp>
    </p:spTree>
    <p:extLst>
      <p:ext uri="{BB962C8B-B14F-4D97-AF65-F5344CB8AC3E}">
        <p14:creationId xmlns:p14="http://schemas.microsoft.com/office/powerpoint/2010/main" val="23670100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0D5EF80-8AEF-ED36-9424-D40F0928A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9697" y="1296144"/>
            <a:ext cx="9257239" cy="1132384"/>
          </a:xfrm>
          <a:prstGeom prst="rect">
            <a:avLst/>
          </a:prstGeom>
        </p:spPr>
      </p:pic>
      <p:pic>
        <p:nvPicPr>
          <p:cNvPr id="11" name="Picture 10" descr="A mathematical equation with numbers and symbols&#10;&#10;Description automatically generated">
            <a:extLst>
              <a:ext uri="{FF2B5EF4-FFF2-40B4-BE49-F238E27FC236}">
                <a16:creationId xmlns:a16="http://schemas.microsoft.com/office/drawing/2014/main" id="{949D4EF6-7110-798F-1D75-FAFCC053A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9575" y="2498220"/>
            <a:ext cx="1749765" cy="1010428"/>
          </a:xfrm>
          <a:prstGeom prst="rect">
            <a:avLst/>
          </a:prstGeom>
        </p:spPr>
      </p:pic>
      <p:pic>
        <p:nvPicPr>
          <p:cNvPr id="13" name="Picture 1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12EC0E2-A3BF-E16E-ED7B-36470CF43E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3864" y="3389530"/>
            <a:ext cx="7768976" cy="1199238"/>
          </a:xfrm>
          <a:prstGeom prst="rect">
            <a:avLst/>
          </a:prstGeom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04444781-CB94-1DEB-5270-5BA989F8D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744" y="-19744"/>
            <a:ext cx="11881320" cy="14401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+mj-lt"/>
                <a:ea typeface="+mj-ea"/>
                <a:cs typeface="+mj-cs"/>
                <a:sym typeface="Copperplate" pitchFamily="-107" charset="0"/>
              </a:defRPr>
            </a:lvl1pPr>
            <a:lvl2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2pPr>
            <a:lvl3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3pPr>
            <a:lvl4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4pPr>
            <a:lvl5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5pPr>
            <a:lvl6pPr marL="4572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6pPr>
            <a:lvl7pPr marL="9144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7pPr>
            <a:lvl8pPr marL="13716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8pPr>
            <a:lvl9pPr marL="18288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9pPr>
          </a:lstStyle>
          <a:p>
            <a:pPr eaLnBrk="1" hangingPunct="1"/>
            <a:r>
              <a:rPr lang="en-US" sz="4800" b="1" kern="0" dirty="0">
                <a:solidFill>
                  <a:srgbClr val="0432FF"/>
                </a:solidFill>
                <a:latin typeface="+mn-lt"/>
              </a:rPr>
              <a:t>Quantum Entanglement from production:</a:t>
            </a:r>
          </a:p>
          <a:p>
            <a:pPr eaLnBrk="1" hangingPunct="1"/>
            <a:r>
              <a:rPr lang="en-US" sz="4800" b="1" kern="0" dirty="0">
                <a:solidFill>
                  <a:srgbClr val="0432FF"/>
                </a:solidFill>
                <a:latin typeface="+mn-lt"/>
              </a:rPr>
              <a:t>without decay measurement</a:t>
            </a:r>
          </a:p>
        </p:txBody>
      </p:sp>
      <p:pic>
        <p:nvPicPr>
          <p:cNvPr id="15" name="Picture 14" descr="A black text with a plus and c&#10;&#10;Description automatically generated">
            <a:extLst>
              <a:ext uri="{FF2B5EF4-FFF2-40B4-BE49-F238E27FC236}">
                <a16:creationId xmlns:a16="http://schemas.microsoft.com/office/drawing/2014/main" id="{278CD4B2-6000-D36C-A8D3-6444B2917A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7904" y="2500536"/>
            <a:ext cx="7642981" cy="1010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7E92A8-1E59-06B3-7BA0-B5336FF5E5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3808" y="4600202"/>
            <a:ext cx="4776584" cy="47478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797B67-3C36-C55D-BD2E-6A674D4821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0392" y="4588768"/>
            <a:ext cx="4904432" cy="475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9923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8355B32-3065-5298-C6D5-B2E1745F9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37" y="124272"/>
            <a:ext cx="11881320" cy="14401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+mj-lt"/>
                <a:ea typeface="+mj-ea"/>
                <a:cs typeface="+mj-cs"/>
                <a:sym typeface="Copperplate" pitchFamily="-107" charset="0"/>
              </a:defRPr>
            </a:lvl1pPr>
            <a:lvl2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2pPr>
            <a:lvl3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3pPr>
            <a:lvl4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4pPr>
            <a:lvl5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5pPr>
            <a:lvl6pPr marL="4572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6pPr>
            <a:lvl7pPr marL="9144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7pPr>
            <a:lvl8pPr marL="13716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8pPr>
            <a:lvl9pPr marL="18288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9pPr>
          </a:lstStyle>
          <a:p>
            <a:pPr eaLnBrk="1" hangingPunct="1"/>
            <a:r>
              <a:rPr lang="en-US" sz="4800" b="1" kern="0" dirty="0">
                <a:solidFill>
                  <a:srgbClr val="0432FF"/>
                </a:solidFill>
                <a:latin typeface="+mn-lt"/>
              </a:rPr>
              <a:t>Quantum Entanglement from production:</a:t>
            </a:r>
          </a:p>
          <a:p>
            <a:pPr eaLnBrk="1" hangingPunct="1"/>
            <a:r>
              <a:rPr lang="en-US" sz="4800" b="1" kern="0" dirty="0">
                <a:solidFill>
                  <a:srgbClr val="0432FF"/>
                </a:solidFill>
                <a:latin typeface="+mn-lt"/>
              </a:rPr>
              <a:t>With stable particles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DC2452-3D22-4CFA-019A-943689DC8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" y="2644552"/>
            <a:ext cx="13004800" cy="1581663"/>
          </a:xfrm>
          <a:prstGeom prst="rect">
            <a:avLst/>
          </a:prstGeom>
        </p:spPr>
      </p:pic>
      <p:pic>
        <p:nvPicPr>
          <p:cNvPr id="6" name="Picture 5" descr="A math equations and formulas&#10;&#10;Description automatically generated with medium confidence">
            <a:extLst>
              <a:ext uri="{FF2B5EF4-FFF2-40B4-BE49-F238E27FC236}">
                <a16:creationId xmlns:a16="http://schemas.microsoft.com/office/drawing/2014/main" id="{077D1994-ECEA-5834-F90D-EA0582E06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6071" y="4269790"/>
            <a:ext cx="5820825" cy="1764581"/>
          </a:xfrm>
          <a:prstGeom prst="rect">
            <a:avLst/>
          </a:prstGeom>
        </p:spPr>
      </p:pic>
      <p:pic>
        <p:nvPicPr>
          <p:cNvPr id="10" name="Picture 9" descr="A close-up of a sign&#10;&#10;Description automatically generated">
            <a:extLst>
              <a:ext uri="{FF2B5EF4-FFF2-40B4-BE49-F238E27FC236}">
                <a16:creationId xmlns:a16="http://schemas.microsoft.com/office/drawing/2014/main" id="{CE2F5FA7-3419-01A1-9F8F-FAC4386CB9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4008" y="1565015"/>
            <a:ext cx="6912768" cy="1007529"/>
          </a:xfrm>
          <a:prstGeom prst="rect">
            <a:avLst/>
          </a:prstGeom>
        </p:spPr>
      </p:pic>
      <p:pic>
        <p:nvPicPr>
          <p:cNvPr id="5" name="Picture 4" descr="A mathematical equations and formulas&#10;&#10;Description automatically generated with medium confidence">
            <a:extLst>
              <a:ext uri="{FF2B5EF4-FFF2-40B4-BE49-F238E27FC236}">
                <a16:creationId xmlns:a16="http://schemas.microsoft.com/office/drawing/2014/main" id="{943EC1D6-6434-1740-7694-9F7BB3DAF1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7864" y="6034371"/>
            <a:ext cx="9289032" cy="20271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B4CAB0-6560-00AE-BA62-70638CBA04FB}"/>
              </a:ext>
            </a:extLst>
          </p:cNvPr>
          <p:cNvSpPr txBox="1"/>
          <p:nvPr/>
        </p:nvSpPr>
        <p:spPr>
          <a:xfrm>
            <a:off x="1850270" y="4847764"/>
            <a:ext cx="321197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Taking 𝛃 =1 </a:t>
            </a:r>
            <a:r>
              <a:rPr lang="en-US" dirty="0">
                <a:sym typeface="Wingdings" pitchFamily="2" charset="2"/>
              </a:rPr>
              <a:t>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5D238B-1B39-6B2E-7015-195298132CBF}"/>
              </a:ext>
            </a:extLst>
          </p:cNvPr>
          <p:cNvSpPr txBox="1"/>
          <p:nvPr/>
        </p:nvSpPr>
        <p:spPr>
          <a:xfrm>
            <a:off x="5422280" y="8693224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K. Cheng, TH, M. Low, arXiv:2410.08303  </a:t>
            </a:r>
          </a:p>
        </p:txBody>
      </p:sp>
    </p:spTree>
    <p:extLst>
      <p:ext uri="{BB962C8B-B14F-4D97-AF65-F5344CB8AC3E}">
        <p14:creationId xmlns:p14="http://schemas.microsoft.com/office/powerpoint/2010/main" val="17624766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sign&#10;&#10;Description automatically generated">
            <a:extLst>
              <a:ext uri="{FF2B5EF4-FFF2-40B4-BE49-F238E27FC236}">
                <a16:creationId xmlns:a16="http://schemas.microsoft.com/office/drawing/2014/main" id="{862A61A5-2BBD-0A75-C3F4-706C63B5F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4008" y="52264"/>
            <a:ext cx="6912768" cy="10075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042ECF-A787-6370-D14F-F581307F1128}"/>
              </a:ext>
            </a:extLst>
          </p:cNvPr>
          <p:cNvSpPr txBox="1"/>
          <p:nvPr/>
        </p:nvSpPr>
        <p:spPr>
          <a:xfrm>
            <a:off x="2397944" y="8333184"/>
            <a:ext cx="862127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Such a simple process, simple kinematics!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F5127D-6536-4575-BE99-5FAC72B49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112" y="987784"/>
            <a:ext cx="4728978" cy="36729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96820B-65F8-195D-D52D-4D248DEF79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0112" y="4622894"/>
            <a:ext cx="4728978" cy="36969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6EFA40-2400-A515-7CE8-85AE0E3C91BE}"/>
              </a:ext>
            </a:extLst>
          </p:cNvPr>
          <p:cNvSpPr txBox="1"/>
          <p:nvPr/>
        </p:nvSpPr>
        <p:spPr>
          <a:xfrm>
            <a:off x="5206256" y="8951639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K. Cheng, TH, M. Low, arXiv:2410.08303  </a:t>
            </a:r>
          </a:p>
        </p:txBody>
      </p:sp>
    </p:spTree>
    <p:extLst>
      <p:ext uri="{BB962C8B-B14F-4D97-AF65-F5344CB8AC3E}">
        <p14:creationId xmlns:p14="http://schemas.microsoft.com/office/powerpoint/2010/main" val="11800590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B9A8A0-1759-9E6D-24AE-76C4429D5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iggs boson examined as source of dark matter at the LHC">
            <a:extLst>
              <a:ext uri="{FF2B5EF4-FFF2-40B4-BE49-F238E27FC236}">
                <a16:creationId xmlns:a16="http://schemas.microsoft.com/office/drawing/2014/main" id="{93C83CB0-E4C0-4937-7D8C-4CD3B61A2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4813" y="956784"/>
            <a:ext cx="1150586" cy="76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2CB3C05B-227F-E9DC-D23C-0104FDE89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5816" y="1564432"/>
            <a:ext cx="11593288" cy="197821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+mj-lt"/>
                <a:ea typeface="+mj-ea"/>
                <a:cs typeface="+mj-cs"/>
                <a:sym typeface="Copperplate" pitchFamily="-107" charset="0"/>
              </a:defRPr>
            </a:lvl1pPr>
            <a:lvl2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2pPr>
            <a:lvl3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3pPr>
            <a:lvl4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4pPr>
            <a:lvl5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5pPr>
            <a:lvl6pPr marL="4572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6pPr>
            <a:lvl7pPr marL="9144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7pPr>
            <a:lvl8pPr marL="13716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8pPr>
            <a:lvl9pPr marL="18288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9pPr>
          </a:lstStyle>
          <a:p>
            <a:pPr algn="l" eaLnBrk="1" hangingPunct="1"/>
            <a:r>
              <a:rPr lang="en-US" sz="4000" kern="0" dirty="0">
                <a:solidFill>
                  <a:schemeClr val="tx1"/>
                </a:solidFill>
                <a:latin typeface="+mn-lt"/>
              </a:rPr>
              <a:t>For a neutral meson – anti-meson system:</a:t>
            </a:r>
          </a:p>
          <a:p>
            <a:pPr algn="l" eaLnBrk="1" hangingPunct="1"/>
            <a:r>
              <a:rPr lang="en-US" sz="4000" kern="0" dirty="0">
                <a:solidFill>
                  <a:schemeClr val="tx1"/>
                </a:solidFill>
                <a:latin typeface="+mn-lt"/>
              </a:rPr>
              <a:t>                       such as</a:t>
            </a:r>
          </a:p>
          <a:p>
            <a:pPr algn="l" eaLnBrk="1" hangingPunct="1"/>
            <a:r>
              <a:rPr lang="en-US" sz="1400" kern="0" dirty="0">
                <a:solidFill>
                  <a:schemeClr val="tx1"/>
                </a:solidFill>
                <a:latin typeface="+mn-lt"/>
              </a:rPr>
              <a:t>     </a:t>
            </a:r>
          </a:p>
          <a:p>
            <a:pPr algn="l" eaLnBrk="1" hangingPunct="1"/>
            <a:r>
              <a:rPr lang="en-US" sz="4000" kern="0" dirty="0">
                <a:solidFill>
                  <a:schemeClr val="tx1"/>
                </a:solidFill>
                <a:latin typeface="+mn-lt"/>
              </a:rPr>
              <a:t>  There is a quantum-mechanical mixing/oscillation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0B5571A-2811-E775-77A9-FF415C0B8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9952" y="114026"/>
            <a:ext cx="7920880" cy="14504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+mj-lt"/>
                <a:ea typeface="+mj-ea"/>
                <a:cs typeface="+mj-cs"/>
                <a:sym typeface="Copperplate" pitchFamily="-107" charset="0"/>
              </a:defRPr>
            </a:lvl1pPr>
            <a:lvl2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2pPr>
            <a:lvl3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3pPr>
            <a:lvl4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4pPr>
            <a:lvl5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5pPr>
            <a:lvl6pPr marL="4572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6pPr>
            <a:lvl7pPr marL="9144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7pPr>
            <a:lvl8pPr marL="13716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8pPr>
            <a:lvl9pPr marL="18288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9pPr>
          </a:lstStyle>
          <a:p>
            <a:pPr eaLnBrk="1" hangingPunct="1"/>
            <a:r>
              <a:rPr lang="en-US" sz="5400" b="1" kern="0" dirty="0">
                <a:solidFill>
                  <a:srgbClr val="0432FF"/>
                </a:solidFill>
                <a:latin typeface="+mn-lt"/>
              </a:rPr>
              <a:t>Quantum Tomography </a:t>
            </a:r>
          </a:p>
          <a:p>
            <a:pPr eaLnBrk="1" hangingPunct="1"/>
            <a:r>
              <a:rPr lang="en-US" sz="5400" b="1" kern="0" dirty="0">
                <a:solidFill>
                  <a:srgbClr val="0432FF"/>
                </a:solidFill>
                <a:latin typeface="+mn-lt"/>
              </a:rPr>
              <a:t>in flavor-oscillations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15884E-DB8E-8F8F-488D-04F865A359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6816" y="1780456"/>
            <a:ext cx="2023988" cy="427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34D00C-233F-6AA7-5CB5-7DCE3DB38A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8344" y="2284512"/>
            <a:ext cx="6078460" cy="411929"/>
          </a:xfrm>
          <a:prstGeom prst="rect">
            <a:avLst/>
          </a:prstGeom>
        </p:spPr>
      </p:pic>
      <p:pic>
        <p:nvPicPr>
          <p:cNvPr id="12" name="Picture 11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A642BE55-03C7-D61B-833C-1C22D1FA82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6445" y="3508648"/>
            <a:ext cx="4491979" cy="925314"/>
          </a:xfrm>
          <a:prstGeom prst="rect">
            <a:avLst/>
          </a:prstGeom>
        </p:spPr>
      </p:pic>
      <p:pic>
        <p:nvPicPr>
          <p:cNvPr id="14" name="Picture 13" descr="A mathematical equations and numbers&#10;&#10;AI-generated content may be incorrect.">
            <a:extLst>
              <a:ext uri="{FF2B5EF4-FFF2-40B4-BE49-F238E27FC236}">
                <a16:creationId xmlns:a16="http://schemas.microsoft.com/office/drawing/2014/main" id="{1D2457DF-8429-8553-CFBB-B93A162A07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6181" y="3436640"/>
            <a:ext cx="3048627" cy="95643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98EE15D-F752-70D4-7153-7ACD089202AF}"/>
              </a:ext>
            </a:extLst>
          </p:cNvPr>
          <p:cNvSpPr txBox="1"/>
          <p:nvPr/>
        </p:nvSpPr>
        <p:spPr>
          <a:xfrm>
            <a:off x="381720" y="4516760"/>
            <a:ext cx="1240705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Belle measurements on entanglement &amp; Bell non-locality test</a:t>
            </a:r>
          </a:p>
        </p:txBody>
      </p:sp>
      <p:pic>
        <p:nvPicPr>
          <p:cNvPr id="24" name="Picture 23" descr="Diagram of a diagram of a complex structure&#10;&#10;AI-generated content may be incorrect.">
            <a:extLst>
              <a:ext uri="{FF2B5EF4-FFF2-40B4-BE49-F238E27FC236}">
                <a16:creationId xmlns:a16="http://schemas.microsoft.com/office/drawing/2014/main" id="{E924487D-788B-178B-F01C-300CFC19D4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735" y="5108557"/>
            <a:ext cx="4201613" cy="358466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27F0BF1-4FB3-CAE5-EA88-6B87747AAE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02200" y="5164832"/>
            <a:ext cx="7620000" cy="649541"/>
          </a:xfrm>
          <a:prstGeom prst="rect">
            <a:avLst/>
          </a:prstGeom>
        </p:spPr>
      </p:pic>
      <p:pic>
        <p:nvPicPr>
          <p:cNvPr id="28" name="Picture 27" descr="A screenshot of a graph&#10;&#10;AI-generated content may be incorrect.">
            <a:extLst>
              <a:ext uri="{FF2B5EF4-FFF2-40B4-BE49-F238E27FC236}">
                <a16:creationId xmlns:a16="http://schemas.microsoft.com/office/drawing/2014/main" id="{58E88658-6182-2678-E3FE-2E178C76DB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02200" y="5812904"/>
            <a:ext cx="7620000" cy="37592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E0FBACD-F58F-8E40-6B5C-D1F7D0471B82}"/>
              </a:ext>
            </a:extLst>
          </p:cNvPr>
          <p:cNvSpPr txBox="1"/>
          <p:nvPr/>
        </p:nvSpPr>
        <p:spPr>
          <a:xfrm>
            <a:off x="207542" y="8837240"/>
            <a:ext cx="46281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/>
              <a:t>SD=Spontaneous Disentanglement</a:t>
            </a:r>
          </a:p>
          <a:p>
            <a:pPr algn="l"/>
            <a:r>
              <a:rPr lang="en-US" sz="2000" dirty="0"/>
              <a:t>PS=Pompili-</a:t>
            </a:r>
            <a:r>
              <a:rPr lang="en-US" sz="2000" dirty="0" err="1"/>
              <a:t>Selleri</a:t>
            </a:r>
            <a:r>
              <a:rPr lang="en-US" sz="2000" dirty="0"/>
              <a:t> hidden variable model</a:t>
            </a:r>
          </a:p>
        </p:txBody>
      </p:sp>
    </p:spTree>
    <p:extLst>
      <p:ext uri="{BB962C8B-B14F-4D97-AF65-F5344CB8AC3E}">
        <p14:creationId xmlns:p14="http://schemas.microsoft.com/office/powerpoint/2010/main" val="13534256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66D56-622A-F0CF-5BD4-E52054482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iggs boson examined as source of dark matter at the LHC">
            <a:extLst>
              <a:ext uri="{FF2B5EF4-FFF2-40B4-BE49-F238E27FC236}">
                <a16:creationId xmlns:a16="http://schemas.microsoft.com/office/drawing/2014/main" id="{20D66374-1D08-6196-3F09-93088F7B4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4813" y="956784"/>
            <a:ext cx="1150586" cy="76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AF3A7EF7-82AA-5C36-6A99-6B6CBF1BF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24472"/>
            <a:ext cx="10599092" cy="197821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+mj-lt"/>
                <a:ea typeface="+mj-ea"/>
                <a:cs typeface="+mj-cs"/>
                <a:sym typeface="Copperplate" pitchFamily="-107" charset="0"/>
              </a:defRPr>
            </a:lvl1pPr>
            <a:lvl2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2pPr>
            <a:lvl3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3pPr>
            <a:lvl4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4pPr>
            <a:lvl5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5pPr>
            <a:lvl6pPr marL="4572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6pPr>
            <a:lvl7pPr marL="9144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7pPr>
            <a:lvl8pPr marL="13716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8pPr>
            <a:lvl9pPr marL="18288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9pPr>
          </a:lstStyle>
          <a:p>
            <a:pPr eaLnBrk="1" hangingPunct="1"/>
            <a:r>
              <a:rPr lang="en-US" sz="4800" kern="0" dirty="0">
                <a:solidFill>
                  <a:schemeClr val="tx1"/>
                </a:solidFill>
                <a:latin typeface="+mn-lt"/>
              </a:rPr>
              <a:t>For a neutral meson – anti-meson system:</a:t>
            </a:r>
          </a:p>
          <a:p>
            <a:pPr eaLnBrk="1" hangingPunct="1"/>
            <a:r>
              <a:rPr lang="en-US" sz="4800" kern="0" dirty="0">
                <a:solidFill>
                  <a:schemeClr val="tx1"/>
                </a:solidFill>
                <a:latin typeface="+mn-lt"/>
              </a:rPr>
              <a:t>such as</a:t>
            </a:r>
          </a:p>
          <a:p>
            <a:pPr eaLnBrk="1" hangingPunct="1"/>
            <a:r>
              <a:rPr lang="en-US" sz="1000" kern="0" dirty="0">
                <a:solidFill>
                  <a:schemeClr val="tx1"/>
                </a:solidFill>
                <a:latin typeface="+mn-lt"/>
              </a:rPr>
              <a:t>  </a:t>
            </a:r>
          </a:p>
          <a:p>
            <a:pPr eaLnBrk="1" hangingPunct="1"/>
            <a:r>
              <a:rPr lang="en-US" sz="4800" kern="0" dirty="0">
                <a:solidFill>
                  <a:schemeClr val="tx1"/>
                </a:solidFill>
                <a:latin typeface="+mn-lt"/>
              </a:rPr>
              <a:t>we can treat them as 2-qubit systems: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FCD7AC-0F26-39DD-E217-D0341B07E2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9952" y="114026"/>
            <a:ext cx="7920880" cy="14504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+mj-lt"/>
                <a:ea typeface="+mj-ea"/>
                <a:cs typeface="+mj-cs"/>
                <a:sym typeface="Copperplate" pitchFamily="-107" charset="0"/>
              </a:defRPr>
            </a:lvl1pPr>
            <a:lvl2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2pPr>
            <a:lvl3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3pPr>
            <a:lvl4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4pPr>
            <a:lvl5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5pPr>
            <a:lvl6pPr marL="4572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6pPr>
            <a:lvl7pPr marL="9144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7pPr>
            <a:lvl8pPr marL="13716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8pPr>
            <a:lvl9pPr marL="18288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9pPr>
          </a:lstStyle>
          <a:p>
            <a:pPr eaLnBrk="1" hangingPunct="1"/>
            <a:r>
              <a:rPr lang="en-US" sz="5400" b="1" kern="0" dirty="0">
                <a:solidFill>
                  <a:srgbClr val="0432FF"/>
                </a:solidFill>
                <a:latin typeface="+mn-lt"/>
              </a:rPr>
              <a:t>Quantum Tomography </a:t>
            </a:r>
          </a:p>
          <a:p>
            <a:pPr eaLnBrk="1" hangingPunct="1"/>
            <a:r>
              <a:rPr lang="en-US" sz="5400" b="1" kern="0" dirty="0">
                <a:solidFill>
                  <a:srgbClr val="0432FF"/>
                </a:solidFill>
                <a:latin typeface="+mn-lt"/>
              </a:rPr>
              <a:t>in flavor-oscillations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FA1FBD-3EC6-E3A5-85DB-376FDCFBF5FD}"/>
              </a:ext>
            </a:extLst>
          </p:cNvPr>
          <p:cNvSpPr txBox="1"/>
          <p:nvPr/>
        </p:nvSpPr>
        <p:spPr>
          <a:xfrm>
            <a:off x="5782320" y="1462807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K. Cheng, TH, M. Low, A. Wu, arXiv:2507.xxxxx.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1C04D7-EFD9-B37C-E50A-158B15F488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9092" y="2072786"/>
            <a:ext cx="2023988" cy="427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22C31E-C691-1C14-D8BB-80417CD2B4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6113" y="2644552"/>
            <a:ext cx="6078460" cy="411929"/>
          </a:xfrm>
          <a:prstGeom prst="rect">
            <a:avLst/>
          </a:prstGeom>
        </p:spPr>
      </p:pic>
      <p:pic>
        <p:nvPicPr>
          <p:cNvPr id="12" name="Picture 11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63C65A95-BB54-26E0-12FF-FC97064FC4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5856" y="3929463"/>
            <a:ext cx="4491979" cy="925314"/>
          </a:xfrm>
          <a:prstGeom prst="rect">
            <a:avLst/>
          </a:prstGeom>
        </p:spPr>
      </p:pic>
      <p:pic>
        <p:nvPicPr>
          <p:cNvPr id="14" name="Picture 13" descr="A mathematical equations and numbers&#10;&#10;AI-generated content may be incorrect.">
            <a:extLst>
              <a:ext uri="{FF2B5EF4-FFF2-40B4-BE49-F238E27FC236}">
                <a16:creationId xmlns:a16="http://schemas.microsoft.com/office/drawing/2014/main" id="{2F8C2E9C-3E0A-6D86-00CC-0D49C33D30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6181" y="3898345"/>
            <a:ext cx="3048627" cy="956432"/>
          </a:xfrm>
          <a:prstGeom prst="rect">
            <a:avLst/>
          </a:prstGeom>
        </p:spPr>
      </p:pic>
      <p:pic>
        <p:nvPicPr>
          <p:cNvPr id="17" name="Picture 16" descr="A close up of a number&#10;&#10;AI-generated content may be incorrect.">
            <a:extLst>
              <a:ext uri="{FF2B5EF4-FFF2-40B4-BE49-F238E27FC236}">
                <a16:creationId xmlns:a16="http://schemas.microsoft.com/office/drawing/2014/main" id="{DF3067DF-4186-862E-A014-6944CC85AE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5856" y="5313536"/>
            <a:ext cx="8408686" cy="1111596"/>
          </a:xfrm>
          <a:prstGeom prst="rect">
            <a:avLst/>
          </a:prstGeom>
        </p:spPr>
      </p:pic>
      <p:pic>
        <p:nvPicPr>
          <p:cNvPr id="19" name="Picture 18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D1C61C8D-1354-3116-59B2-B3EE796668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5856" y="6675090"/>
            <a:ext cx="3936747" cy="1082030"/>
          </a:xfrm>
          <a:prstGeom prst="rect">
            <a:avLst/>
          </a:prstGeom>
        </p:spPr>
      </p:pic>
      <p:pic>
        <p:nvPicPr>
          <p:cNvPr id="21" name="Picture 20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6D405839-23A1-01A3-C289-856ACFDC0E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34448" y="6747098"/>
            <a:ext cx="3075243" cy="108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2444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mathematical equation with numbers and symbols&#10;&#10;AI-generated content may be incorrect.">
            <a:extLst>
              <a:ext uri="{FF2B5EF4-FFF2-40B4-BE49-F238E27FC236}">
                <a16:creationId xmlns:a16="http://schemas.microsoft.com/office/drawing/2014/main" id="{2076B104-662C-CB89-F2D2-86F83CB5C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6576" y="628328"/>
            <a:ext cx="2521035" cy="8828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8D9D162-8F1A-1B27-3CC8-30E79FCD12D2}"/>
              </a:ext>
            </a:extLst>
          </p:cNvPr>
          <p:cNvSpPr txBox="1"/>
          <p:nvPr/>
        </p:nvSpPr>
        <p:spPr>
          <a:xfrm>
            <a:off x="1461840" y="52264"/>
            <a:ext cx="964907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0432FF"/>
                </a:solidFill>
              </a:rPr>
              <a:t>                     A Single State M </a:t>
            </a:r>
          </a:p>
          <a:p>
            <a:pPr algn="l"/>
            <a:r>
              <a:rPr lang="en-US" dirty="0"/>
              <a:t>                     The density matrix:</a:t>
            </a:r>
          </a:p>
          <a:p>
            <a:pPr algn="l"/>
            <a:r>
              <a:rPr lang="en-US" sz="1000" dirty="0"/>
              <a:t>  </a:t>
            </a:r>
          </a:p>
          <a:p>
            <a:pPr algn="l"/>
            <a:r>
              <a:rPr lang="en-US" dirty="0"/>
              <a:t>The Bloch vectors </a:t>
            </a:r>
            <a:r>
              <a:rPr lang="en-US" dirty="0">
                <a:solidFill>
                  <a:srgbClr val="FF0000"/>
                </a:solidFill>
              </a:rPr>
              <a:t>R</a:t>
            </a:r>
            <a:r>
              <a:rPr lang="en-US" baseline="-25000" dirty="0">
                <a:solidFill>
                  <a:srgbClr val="FF0000"/>
                </a:solidFill>
              </a:rPr>
              <a:t>i</a:t>
            </a:r>
            <a:r>
              <a:rPr lang="en-US" dirty="0"/>
              <a:t> specify the quantum state (quantum tomography).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BF3EFB-10EC-2912-3FAD-11AD4A348ACC}"/>
              </a:ext>
            </a:extLst>
          </p:cNvPr>
          <p:cNvSpPr txBox="1"/>
          <p:nvPr/>
        </p:nvSpPr>
        <p:spPr>
          <a:xfrm>
            <a:off x="760658" y="2716560"/>
            <a:ext cx="1193442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Flavor eigen-states                by Bloch vectors </a:t>
            </a:r>
            <a:r>
              <a:rPr lang="en-US" sz="3200" dirty="0" err="1">
                <a:solidFill>
                  <a:srgbClr val="FF0000"/>
                </a:solidFill>
              </a:rPr>
              <a:t>R</a:t>
            </a:r>
            <a:r>
              <a:rPr lang="en-US" sz="3200" baseline="30000" dirty="0" err="1">
                <a:solidFill>
                  <a:srgbClr val="FF0000"/>
                </a:solidFill>
              </a:rPr>
              <a:t>init</a:t>
            </a:r>
            <a:r>
              <a:rPr lang="en-US" sz="3200" dirty="0">
                <a:solidFill>
                  <a:srgbClr val="FF0000"/>
                </a:solidFill>
              </a:rPr>
              <a:t> = (0,0,±1) 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3200" dirty="0">
                <a:solidFill>
                  <a:schemeClr val="tx1"/>
                </a:solidFill>
              </a:rPr>
              <a:t>              so that: 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7579C94-8B12-FFDB-CCC8-F3A7CBFE6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216" y="2901352"/>
            <a:ext cx="1584176" cy="39127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05B129F-84EC-20E7-7BF4-FA615C3BA432}"/>
              </a:ext>
            </a:extLst>
          </p:cNvPr>
          <p:cNvSpPr txBox="1"/>
          <p:nvPr/>
        </p:nvSpPr>
        <p:spPr>
          <a:xfrm>
            <a:off x="590747" y="3911660"/>
            <a:ext cx="1196032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Mass eigen-states               by Bloch vectors </a:t>
            </a:r>
            <a:r>
              <a:rPr lang="en-US" sz="3200" dirty="0" err="1">
                <a:solidFill>
                  <a:srgbClr val="FF0000"/>
                </a:solidFill>
              </a:rPr>
              <a:t>R</a:t>
            </a:r>
            <a:r>
              <a:rPr lang="en-US" sz="3200" baseline="30000" dirty="0" err="1">
                <a:solidFill>
                  <a:srgbClr val="FF0000"/>
                </a:solidFill>
              </a:rPr>
              <a:t>init</a:t>
            </a:r>
            <a:r>
              <a:rPr lang="en-US" sz="3200" dirty="0">
                <a:solidFill>
                  <a:srgbClr val="FF0000"/>
                </a:solidFill>
              </a:rPr>
              <a:t> = (±1,0,0) 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4789BE2-69DA-435A-C723-23912E82C7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0192" y="4156720"/>
            <a:ext cx="1368152" cy="3183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3C218DB-F36A-DCFC-3893-59247AD034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4399" y="3436640"/>
            <a:ext cx="2689225" cy="4889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3AB1159-33C3-F07A-A9C4-F8B8E291AA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0472" y="3436640"/>
            <a:ext cx="2634244" cy="48782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354EA46-00E4-A515-6EAC-C289519F13D3}"/>
              </a:ext>
            </a:extLst>
          </p:cNvPr>
          <p:cNvSpPr txBox="1"/>
          <p:nvPr/>
        </p:nvSpPr>
        <p:spPr>
          <a:xfrm>
            <a:off x="781951" y="4876800"/>
            <a:ext cx="334418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State evolution:</a:t>
            </a:r>
          </a:p>
        </p:txBody>
      </p:sp>
      <p:pic>
        <p:nvPicPr>
          <p:cNvPr id="28" name="Picture 27" descr="A black and white math equation&#10;&#10;AI-generated content may be incorrect.">
            <a:extLst>
              <a:ext uri="{FF2B5EF4-FFF2-40B4-BE49-F238E27FC236}">
                <a16:creationId xmlns:a16="http://schemas.microsoft.com/office/drawing/2014/main" id="{A44BC381-E72C-D42A-0D18-375325CD80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9092" y="4801982"/>
            <a:ext cx="2618421" cy="98190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39DF774-89BD-C791-5E2C-18DC6EB8ED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50469" y="5155671"/>
            <a:ext cx="2212846" cy="39598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DE263A4-75CE-0A73-7E67-061CE855CC20}"/>
              </a:ext>
            </a:extLst>
          </p:cNvPr>
          <p:cNvSpPr txBox="1"/>
          <p:nvPr/>
        </p:nvSpPr>
        <p:spPr>
          <a:xfrm>
            <a:off x="806687" y="6143908"/>
            <a:ext cx="655980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Oscillatory Precession solution:</a:t>
            </a:r>
          </a:p>
        </p:txBody>
      </p:sp>
      <p:pic>
        <p:nvPicPr>
          <p:cNvPr id="33" name="Picture 32" descr="A mathematical equation with black letters&#10;&#10;AI-generated content may be incorrect.">
            <a:extLst>
              <a:ext uri="{FF2B5EF4-FFF2-40B4-BE49-F238E27FC236}">
                <a16:creationId xmlns:a16="http://schemas.microsoft.com/office/drawing/2014/main" id="{1FD5C0BB-1964-69BC-2532-A7676B2EDC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23885" y="6316960"/>
            <a:ext cx="2794939" cy="136815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03B7AE6-4286-9439-F589-F341F2A99A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91615" y="6965032"/>
            <a:ext cx="4074881" cy="3449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969160F-437E-1A39-E6B8-068B115D99F4}"/>
              </a:ext>
            </a:extLst>
          </p:cNvPr>
          <p:cNvSpPr txBox="1"/>
          <p:nvPr/>
        </p:nvSpPr>
        <p:spPr>
          <a:xfrm>
            <a:off x="1612179" y="7829128"/>
            <a:ext cx="93291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Thus: </a:t>
            </a:r>
            <a:r>
              <a:rPr lang="en-US" sz="3200" dirty="0" err="1">
                <a:solidFill>
                  <a:srgbClr val="FF0000"/>
                </a:solidFill>
              </a:rPr>
              <a:t>R</a:t>
            </a:r>
            <a:r>
              <a:rPr lang="en-US" sz="3200" baseline="-25000" dirty="0" err="1">
                <a:solidFill>
                  <a:srgbClr val="FF0000"/>
                </a:solidFill>
              </a:rPr>
              <a:t>y</a:t>
            </a:r>
            <a:r>
              <a:rPr lang="en-US" sz="3200" baseline="30000" dirty="0" err="1">
                <a:solidFill>
                  <a:srgbClr val="FF0000"/>
                </a:solidFill>
              </a:rPr>
              <a:t>init</a:t>
            </a:r>
            <a:r>
              <a:rPr lang="en-US" sz="3200" baseline="30000" dirty="0">
                <a:solidFill>
                  <a:srgbClr val="FF0000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(0) or </a:t>
            </a:r>
            <a:r>
              <a:rPr lang="en-US" sz="3200" dirty="0" err="1">
                <a:solidFill>
                  <a:srgbClr val="FF0000"/>
                </a:solidFill>
              </a:rPr>
              <a:t>R</a:t>
            </a:r>
            <a:r>
              <a:rPr lang="en-US" sz="3200" baseline="-25000" dirty="0" err="1">
                <a:solidFill>
                  <a:srgbClr val="FF0000"/>
                </a:solidFill>
              </a:rPr>
              <a:t>z</a:t>
            </a:r>
            <a:r>
              <a:rPr lang="en-US" sz="3200" baseline="30000" dirty="0" err="1">
                <a:solidFill>
                  <a:srgbClr val="FF0000"/>
                </a:solidFill>
              </a:rPr>
              <a:t>init</a:t>
            </a:r>
            <a:r>
              <a:rPr lang="en-US" sz="3200" baseline="30000" dirty="0">
                <a:solidFill>
                  <a:srgbClr val="FF0000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(0) </a:t>
            </a:r>
            <a:r>
              <a:rPr lang="en-US" sz="3200" dirty="0">
                <a:solidFill>
                  <a:srgbClr val="FF0000"/>
                </a:solidFill>
                <a:sym typeface="Wingdings" pitchFamily="2" charset="2"/>
              </a:rPr>
              <a:t> R</a:t>
            </a:r>
            <a:r>
              <a:rPr lang="en-US" sz="3200" baseline="-25000" dirty="0">
                <a:solidFill>
                  <a:srgbClr val="FF0000"/>
                </a:solidFill>
                <a:sym typeface="Wingdings" pitchFamily="2" charset="2"/>
              </a:rPr>
              <a:t>y, z</a:t>
            </a:r>
            <a:r>
              <a:rPr lang="en-US" sz="3200" dirty="0">
                <a:solidFill>
                  <a:srgbClr val="FF0000"/>
                </a:solidFill>
                <a:sym typeface="Wingdings" pitchFamily="2" charset="2"/>
              </a:rPr>
              <a:t>(t), </a:t>
            </a:r>
            <a:r>
              <a:rPr lang="en-US" dirty="0">
                <a:sym typeface="Wingdings" pitchFamily="2" charset="2"/>
              </a:rPr>
              <a:t>but not </a:t>
            </a:r>
            <a:r>
              <a:rPr lang="en-US" sz="3200" dirty="0">
                <a:solidFill>
                  <a:srgbClr val="FF0000"/>
                </a:solidFill>
                <a:sym typeface="Wingdings" pitchFamily="2" charset="2"/>
              </a:rPr>
              <a:t>R</a:t>
            </a:r>
            <a:r>
              <a:rPr lang="en-US" sz="3200" baseline="-25000" dirty="0">
                <a:solidFill>
                  <a:srgbClr val="FF0000"/>
                </a:solidFill>
                <a:sym typeface="Wingdings" pitchFamily="2" charset="2"/>
              </a:rPr>
              <a:t>x</a:t>
            </a:r>
            <a:r>
              <a:rPr lang="en-US" sz="3200" dirty="0">
                <a:solidFill>
                  <a:srgbClr val="FF0000"/>
                </a:solidFill>
                <a:sym typeface="Wingdings" pitchFamily="2" charset="2"/>
              </a:rPr>
              <a:t>(t).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108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1" grpId="0"/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4B7496-B199-DBC6-F0C4-C5668C779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28C1BF-BCB9-7539-31DB-2DB71B090DAF}"/>
              </a:ext>
            </a:extLst>
          </p:cNvPr>
          <p:cNvSpPr txBox="1"/>
          <p:nvPr/>
        </p:nvSpPr>
        <p:spPr>
          <a:xfrm>
            <a:off x="957784" y="86524"/>
            <a:ext cx="10083210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In practice, consider decays</a:t>
            </a:r>
            <a:endParaRPr lang="en-US" sz="1400" dirty="0"/>
          </a:p>
          <a:p>
            <a:pPr algn="l"/>
            <a:r>
              <a:rPr lang="en-US" dirty="0"/>
              <a:t>(a) Decaying to non-CP states ( e.g.,                   )</a:t>
            </a:r>
          </a:p>
        </p:txBody>
      </p:sp>
      <p:pic>
        <p:nvPicPr>
          <p:cNvPr id="7" name="Picture 6" descr="A number one and two equal lines&#10;&#10;AI-generated content may be incorrect.">
            <a:extLst>
              <a:ext uri="{FF2B5EF4-FFF2-40B4-BE49-F238E27FC236}">
                <a16:creationId xmlns:a16="http://schemas.microsoft.com/office/drawing/2014/main" id="{9D142427-B960-ECA9-0AC4-98BBF0522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932" y="2304882"/>
            <a:ext cx="3525312" cy="764750"/>
          </a:xfrm>
          <a:prstGeom prst="rect">
            <a:avLst/>
          </a:prstGeom>
        </p:spPr>
      </p:pic>
      <p:pic>
        <p:nvPicPr>
          <p:cNvPr id="9" name="Picture 8" descr="A math equation with a number of letters&#10;&#10;AI-generated content may be incorrect.">
            <a:extLst>
              <a:ext uri="{FF2B5EF4-FFF2-40B4-BE49-F238E27FC236}">
                <a16:creationId xmlns:a16="http://schemas.microsoft.com/office/drawing/2014/main" id="{595BF268-12C8-6AE0-5281-32E894F61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9872" y="3050204"/>
            <a:ext cx="4394742" cy="648073"/>
          </a:xfrm>
          <a:prstGeom prst="rect">
            <a:avLst/>
          </a:prstGeom>
        </p:spPr>
      </p:pic>
      <p:pic>
        <p:nvPicPr>
          <p:cNvPr id="11" name="Picture 10" descr="A close-up of mathematical equations&#10;&#10;AI-generated content may be incorrect.">
            <a:extLst>
              <a:ext uri="{FF2B5EF4-FFF2-40B4-BE49-F238E27FC236}">
                <a16:creationId xmlns:a16="http://schemas.microsoft.com/office/drawing/2014/main" id="{6783C5A1-58F9-2E41-4D45-E88B9CB810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880" y="2278524"/>
            <a:ext cx="5607548" cy="14701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E530FA6-12BC-29A5-879A-FA1FEC091172}"/>
              </a:ext>
            </a:extLst>
          </p:cNvPr>
          <p:cNvSpPr txBox="1"/>
          <p:nvPr/>
        </p:nvSpPr>
        <p:spPr>
          <a:xfrm>
            <a:off x="1677864" y="3695636"/>
            <a:ext cx="837216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Thus: </a:t>
            </a:r>
            <a:r>
              <a:rPr lang="en-US" sz="3200" dirty="0">
                <a:solidFill>
                  <a:srgbClr val="FF0000"/>
                </a:solidFill>
              </a:rPr>
              <a:t>R</a:t>
            </a:r>
            <a:r>
              <a:rPr lang="en-US" sz="3200" baseline="-25000" dirty="0">
                <a:solidFill>
                  <a:srgbClr val="FF0000"/>
                </a:solidFill>
              </a:rPr>
              <a:t>y</a:t>
            </a:r>
            <a:r>
              <a:rPr lang="en-US" sz="3200" dirty="0">
                <a:solidFill>
                  <a:srgbClr val="FF0000"/>
                </a:solidFill>
              </a:rPr>
              <a:t>(0) or R</a:t>
            </a:r>
            <a:r>
              <a:rPr lang="en-US" sz="3200" baseline="-25000" dirty="0">
                <a:solidFill>
                  <a:srgbClr val="FF0000"/>
                </a:solidFill>
              </a:rPr>
              <a:t>z</a:t>
            </a:r>
            <a:r>
              <a:rPr lang="en-US" sz="3200" dirty="0">
                <a:solidFill>
                  <a:srgbClr val="FF0000"/>
                </a:solidFill>
              </a:rPr>
              <a:t>(0) </a:t>
            </a:r>
            <a:r>
              <a:rPr lang="en-US" sz="3200" dirty="0">
                <a:solidFill>
                  <a:srgbClr val="FF0000"/>
                </a:solidFill>
                <a:sym typeface="Wingdings" pitchFamily="2" charset="2"/>
              </a:rPr>
              <a:t> R</a:t>
            </a:r>
            <a:r>
              <a:rPr lang="en-US" sz="3200" baseline="-25000" dirty="0">
                <a:solidFill>
                  <a:srgbClr val="FF0000"/>
                </a:solidFill>
                <a:sym typeface="Wingdings" pitchFamily="2" charset="2"/>
              </a:rPr>
              <a:t>y, z</a:t>
            </a:r>
            <a:r>
              <a:rPr lang="en-US" sz="3200" dirty="0">
                <a:solidFill>
                  <a:srgbClr val="FF0000"/>
                </a:solidFill>
                <a:sym typeface="Wingdings" pitchFamily="2" charset="2"/>
              </a:rPr>
              <a:t>(t), </a:t>
            </a:r>
            <a:r>
              <a:rPr lang="en-US" dirty="0">
                <a:sym typeface="Wingdings" pitchFamily="2" charset="2"/>
              </a:rPr>
              <a:t>but not </a:t>
            </a:r>
            <a:r>
              <a:rPr lang="en-US" sz="3200" dirty="0">
                <a:solidFill>
                  <a:srgbClr val="FF0000"/>
                </a:solidFill>
                <a:sym typeface="Wingdings" pitchFamily="2" charset="2"/>
              </a:rPr>
              <a:t>R</a:t>
            </a:r>
            <a:r>
              <a:rPr lang="en-US" sz="3200" baseline="-25000" dirty="0">
                <a:solidFill>
                  <a:srgbClr val="FF0000"/>
                </a:solidFill>
                <a:sym typeface="Wingdings" pitchFamily="2" charset="2"/>
              </a:rPr>
              <a:t>x</a:t>
            </a:r>
            <a:r>
              <a:rPr lang="en-US" sz="3200" dirty="0">
                <a:solidFill>
                  <a:srgbClr val="FF0000"/>
                </a:solidFill>
                <a:sym typeface="Wingdings" pitchFamily="2" charset="2"/>
              </a:rPr>
              <a:t>(t).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0DB8CF-9989-02A3-AAE3-C2D2B021014C}"/>
              </a:ext>
            </a:extLst>
          </p:cNvPr>
          <p:cNvSpPr txBox="1"/>
          <p:nvPr/>
        </p:nvSpPr>
        <p:spPr>
          <a:xfrm>
            <a:off x="1032130" y="4415716"/>
            <a:ext cx="1029480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(b) Decaying to CP eigen-states (e.g.,                  ):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92524E1-2303-D558-0A81-1C00F5AED2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7713" y="6604992"/>
            <a:ext cx="6232799" cy="753559"/>
          </a:xfrm>
          <a:prstGeom prst="rect">
            <a:avLst/>
          </a:prstGeom>
        </p:spPr>
      </p:pic>
      <p:pic>
        <p:nvPicPr>
          <p:cNvPr id="17" name="Picture 16" descr="A group of mathematical equations&#10;&#10;AI-generated content may be incorrect.">
            <a:extLst>
              <a:ext uri="{FF2B5EF4-FFF2-40B4-BE49-F238E27FC236}">
                <a16:creationId xmlns:a16="http://schemas.microsoft.com/office/drawing/2014/main" id="{AC6A691D-0274-EF8C-45F7-8D95965E5A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0304" y="7325072"/>
            <a:ext cx="4966072" cy="138757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A56365A-0B2A-0784-8E3E-B0C51C19EFB0}"/>
              </a:ext>
            </a:extLst>
          </p:cNvPr>
          <p:cNvSpPr txBox="1"/>
          <p:nvPr/>
        </p:nvSpPr>
        <p:spPr>
          <a:xfrm>
            <a:off x="957834" y="8736196"/>
            <a:ext cx="1159323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Thus </a:t>
            </a:r>
            <a:r>
              <a:rPr lang="en-US" sz="3200" dirty="0">
                <a:solidFill>
                  <a:srgbClr val="FF0000"/>
                </a:solidFill>
              </a:rPr>
              <a:t>R</a:t>
            </a:r>
            <a:r>
              <a:rPr lang="en-US" sz="3200" baseline="-25000" dirty="0">
                <a:solidFill>
                  <a:srgbClr val="FF0000"/>
                </a:solidFill>
                <a:sym typeface="Wingdings" pitchFamily="2" charset="2"/>
              </a:rPr>
              <a:t>x</a:t>
            </a:r>
            <a:r>
              <a:rPr lang="en-US" sz="3200" dirty="0">
                <a:solidFill>
                  <a:srgbClr val="FF0000"/>
                </a:solidFill>
                <a:sym typeface="Wingdings" pitchFamily="2" charset="2"/>
              </a:rPr>
              <a:t>(t) </a:t>
            </a:r>
            <a:r>
              <a:rPr lang="en-US" dirty="0">
                <a:sym typeface="Wingdings" pitchFamily="2" charset="2"/>
              </a:rPr>
              <a:t>determined  full quantum tomography </a:t>
            </a:r>
            <a:r>
              <a:rPr lang="en-US" sz="3200" dirty="0">
                <a:solidFill>
                  <a:srgbClr val="FF0000"/>
                </a:solidFill>
                <a:sym typeface="Wingdings" pitchFamily="2" charset="2"/>
              </a:rPr>
              <a:t>R</a:t>
            </a:r>
            <a:r>
              <a:rPr lang="en-US" sz="3200" baseline="-25000" dirty="0">
                <a:solidFill>
                  <a:srgbClr val="FF0000"/>
                </a:solidFill>
                <a:sym typeface="Wingdings" pitchFamily="2" charset="2"/>
              </a:rPr>
              <a:t>i</a:t>
            </a:r>
            <a:r>
              <a:rPr lang="en-US" sz="3200" dirty="0">
                <a:solidFill>
                  <a:srgbClr val="FF0000"/>
                </a:solidFill>
                <a:sym typeface="Wingdings" pitchFamily="2" charset="2"/>
              </a:rPr>
              <a:t>(t)!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C3033FB-CCD6-2049-46BF-52F998FEFC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5822" y="5163315"/>
            <a:ext cx="4551233" cy="36025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BEB2585-1827-71F3-7B0A-556AA8E5BD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1526" y="895370"/>
            <a:ext cx="2013322" cy="3090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3A606AA-DCDB-4069-2350-26D45B5E20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80400" y="4655026"/>
            <a:ext cx="1998464" cy="36579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EA45112-BE56-02AC-77B7-D109D031DE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49872" y="1475780"/>
            <a:ext cx="4318000" cy="520700"/>
          </a:xfrm>
          <a:prstGeom prst="rect">
            <a:avLst/>
          </a:prstGeom>
        </p:spPr>
      </p:pic>
      <p:pic>
        <p:nvPicPr>
          <p:cNvPr id="26" name="Picture 25" descr="A black and white logo&#10;&#10;AI-generated content may be incorrect.">
            <a:extLst>
              <a:ext uri="{FF2B5EF4-FFF2-40B4-BE49-F238E27FC236}">
                <a16:creationId xmlns:a16="http://schemas.microsoft.com/office/drawing/2014/main" id="{A5F34250-5611-C5BD-B514-7F7F75E0F7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14368" y="1276400"/>
            <a:ext cx="5168900" cy="9271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231D648-2FFC-92C2-3A4A-9B9299C79C1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73932" y="5186288"/>
            <a:ext cx="5016500" cy="482600"/>
          </a:xfrm>
          <a:prstGeom prst="rect">
            <a:avLst/>
          </a:prstGeom>
        </p:spPr>
      </p:pic>
      <p:pic>
        <p:nvPicPr>
          <p:cNvPr id="30" name="Picture 29" descr="A black text with black text&#10;&#10;AI-generated content may be incorrect.">
            <a:extLst>
              <a:ext uri="{FF2B5EF4-FFF2-40B4-BE49-F238E27FC236}">
                <a16:creationId xmlns:a16="http://schemas.microsoft.com/office/drawing/2014/main" id="{080D76D0-6C4A-BE7E-8469-B0F994C0968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73932" y="5697441"/>
            <a:ext cx="5376540" cy="83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1402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F9DD43-ED10-426F-7F13-1F9A8D47A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5A9B5A0-3CC3-8A21-4695-AFB795F848B5}"/>
              </a:ext>
            </a:extLst>
          </p:cNvPr>
          <p:cNvSpPr txBox="1"/>
          <p:nvPr/>
        </p:nvSpPr>
        <p:spPr>
          <a:xfrm>
            <a:off x="1173808" y="52264"/>
            <a:ext cx="10513168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0432FF"/>
                </a:solidFill>
              </a:rPr>
              <a:t>                    A M</a:t>
            </a:r>
            <a:r>
              <a:rPr lang="en-US" b="1" baseline="30000" dirty="0">
                <a:solidFill>
                  <a:srgbClr val="0432FF"/>
                </a:solidFill>
              </a:rPr>
              <a:t>0</a:t>
            </a:r>
            <a:r>
              <a:rPr lang="en-US" b="1" dirty="0">
                <a:solidFill>
                  <a:srgbClr val="0432FF"/>
                </a:solidFill>
              </a:rPr>
              <a:t> – anti-M</a:t>
            </a:r>
            <a:r>
              <a:rPr lang="en-US" b="1" baseline="30000" dirty="0">
                <a:solidFill>
                  <a:srgbClr val="0432FF"/>
                </a:solidFill>
              </a:rPr>
              <a:t>0</a:t>
            </a:r>
            <a:r>
              <a:rPr lang="en-US" b="1" dirty="0">
                <a:solidFill>
                  <a:srgbClr val="0432FF"/>
                </a:solidFill>
              </a:rPr>
              <a:t> Pair System:</a:t>
            </a:r>
          </a:p>
          <a:p>
            <a:pPr algn="l"/>
            <a:r>
              <a:rPr lang="en-US" dirty="0"/>
              <a:t>The density matrix </a:t>
            </a:r>
          </a:p>
          <a:p>
            <a:pPr algn="l"/>
            <a:r>
              <a:rPr lang="en-US" dirty="0"/>
              <a:t>for a 2-qubit system:</a:t>
            </a:r>
          </a:p>
          <a:p>
            <a:pPr algn="l"/>
            <a:r>
              <a:rPr lang="en-US" dirty="0"/>
              <a:t>The Bloch vectors </a:t>
            </a:r>
            <a:r>
              <a:rPr lang="en-US" dirty="0" err="1">
                <a:solidFill>
                  <a:srgbClr val="FF0000"/>
                </a:solidFill>
              </a:rPr>
              <a:t>R</a:t>
            </a:r>
            <a:r>
              <a:rPr lang="en-US" baseline="-25000" dirty="0" err="1">
                <a:solidFill>
                  <a:srgbClr val="FF0000"/>
                </a:solidFill>
              </a:rPr>
              <a:t>i</a:t>
            </a:r>
            <a:r>
              <a:rPr lang="en-US" baseline="30000" dirty="0" err="1">
                <a:solidFill>
                  <a:srgbClr val="FF0000"/>
                </a:solidFill>
              </a:rPr>
              <a:t>A,B</a:t>
            </a:r>
            <a:r>
              <a:rPr lang="en-US" baseline="30000" dirty="0"/>
              <a:t> </a:t>
            </a:r>
            <a:r>
              <a:rPr lang="en-US" dirty="0"/>
              <a:t>, correlation matrix </a:t>
            </a:r>
            <a:r>
              <a:rPr lang="en-US" dirty="0" err="1">
                <a:solidFill>
                  <a:srgbClr val="FF0000"/>
                </a:solidFill>
              </a:rPr>
              <a:t>C</a:t>
            </a:r>
            <a:r>
              <a:rPr lang="en-US" baseline="-25000" dirty="0" err="1">
                <a:solidFill>
                  <a:srgbClr val="FF0000"/>
                </a:solidFill>
              </a:rPr>
              <a:t>ij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specify the full quantum tomography.</a:t>
            </a:r>
          </a:p>
        </p:txBody>
      </p:sp>
      <p:pic>
        <p:nvPicPr>
          <p:cNvPr id="7" name="Picture 6" descr="A math equation with black text&#10;&#10;AI-generated content may be incorrect.">
            <a:extLst>
              <a:ext uri="{FF2B5EF4-FFF2-40B4-BE49-F238E27FC236}">
                <a16:creationId xmlns:a16="http://schemas.microsoft.com/office/drawing/2014/main" id="{048C4C1E-4D0E-404F-3A5A-4A3FA1CBD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304" y="865684"/>
            <a:ext cx="6686548" cy="9147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9161BC-BA5E-1685-FA3A-A20309E5C7DE}"/>
              </a:ext>
            </a:extLst>
          </p:cNvPr>
          <p:cNvSpPr txBox="1"/>
          <p:nvPr/>
        </p:nvSpPr>
        <p:spPr>
          <a:xfrm>
            <a:off x="1157441" y="3263913"/>
            <a:ext cx="728917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Define the correlated decay events:</a:t>
            </a:r>
          </a:p>
        </p:txBody>
      </p:sp>
      <p:pic>
        <p:nvPicPr>
          <p:cNvPr id="10" name="Picture 9" descr="A math equations with black letters&#10;&#10;AI-generated content may be incorrect.">
            <a:extLst>
              <a:ext uri="{FF2B5EF4-FFF2-40B4-BE49-F238E27FC236}">
                <a16:creationId xmlns:a16="http://schemas.microsoft.com/office/drawing/2014/main" id="{C24A57C3-F538-F7B7-20CE-646041D4A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2268" y="4136460"/>
            <a:ext cx="5339393" cy="1676120"/>
          </a:xfrm>
          <a:prstGeom prst="rect">
            <a:avLst/>
          </a:prstGeom>
        </p:spPr>
      </p:pic>
      <p:pic>
        <p:nvPicPr>
          <p:cNvPr id="12" name="Picture 11" descr="A group of black and white equations&#10;&#10;AI-generated content may be incorrect.">
            <a:extLst>
              <a:ext uri="{FF2B5EF4-FFF2-40B4-BE49-F238E27FC236}">
                <a16:creationId xmlns:a16="http://schemas.microsoft.com/office/drawing/2014/main" id="{14AE2164-2FA2-A894-981A-839608DC5E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2808" y="5809952"/>
            <a:ext cx="8257582" cy="25952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8DE8AD8-FF1F-51AD-C5E6-50E8FEFB8904}"/>
              </a:ext>
            </a:extLst>
          </p:cNvPr>
          <p:cNvSpPr txBox="1"/>
          <p:nvPr/>
        </p:nvSpPr>
        <p:spPr>
          <a:xfrm>
            <a:off x="3149952" y="8405192"/>
            <a:ext cx="80329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(𝜺 is the CP-violation parameter -- very small)</a:t>
            </a:r>
          </a:p>
        </p:txBody>
      </p:sp>
    </p:spTree>
    <p:extLst>
      <p:ext uri="{BB962C8B-B14F-4D97-AF65-F5344CB8AC3E}">
        <p14:creationId xmlns:p14="http://schemas.microsoft.com/office/powerpoint/2010/main" val="34292596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C341FE1-5407-A8CF-152F-839D2833A5F1}"/>
              </a:ext>
            </a:extLst>
          </p:cNvPr>
          <p:cNvSpPr txBox="1"/>
          <p:nvPr/>
        </p:nvSpPr>
        <p:spPr>
          <a:xfrm>
            <a:off x="813769" y="844352"/>
            <a:ext cx="11665296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b="1" dirty="0"/>
              <a:t>                              Disclaimer:</a:t>
            </a:r>
          </a:p>
          <a:p>
            <a:pPr algn="l"/>
            <a:r>
              <a:rPr lang="en-US" sz="4400" dirty="0"/>
              <a:t>In HEP experiments, we do not “test quantum mechanics” in the EPR </a:t>
            </a:r>
            <a:r>
              <a:rPr lang="en-US" sz="2800" dirty="0"/>
              <a:t>(Einstein-Podolsky-Rosen)</a:t>
            </a:r>
            <a:r>
              <a:rPr lang="en-US" sz="4400" dirty="0"/>
              <a:t> sense.</a:t>
            </a:r>
          </a:p>
          <a:p>
            <a:pPr algn="l"/>
            <a:r>
              <a:rPr lang="en-US" sz="1400" dirty="0"/>
              <a:t>   </a:t>
            </a:r>
          </a:p>
          <a:p>
            <a:pPr algn="l"/>
            <a:r>
              <a:rPr lang="en-US" sz="4400" b="1" dirty="0"/>
              <a:t>                              Our goals: </a:t>
            </a:r>
          </a:p>
          <a:p>
            <a:pPr algn="l"/>
            <a:r>
              <a:rPr lang="en-US" dirty="0"/>
              <a:t>In the framework of QFT,  in the HE regime at colliders,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We lay out the QM predictions / information:</a:t>
            </a:r>
          </a:p>
          <a:p>
            <a:pPr algn="l"/>
            <a:r>
              <a:rPr lang="en-US" dirty="0"/>
              <a:t>     Entanglement, Bell variables, Discord, Magic …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Hope to establish the quantum tomography.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Understand quantum nature </a:t>
            </a:r>
          </a:p>
          <a:p>
            <a:pPr algn="l"/>
            <a:r>
              <a:rPr lang="en-US" dirty="0"/>
              <a:t>     at this unprecedented regime &amp; seek for BSM effects.</a:t>
            </a:r>
          </a:p>
        </p:txBody>
      </p:sp>
    </p:spTree>
    <p:extLst>
      <p:ext uri="{BB962C8B-B14F-4D97-AF65-F5344CB8AC3E}">
        <p14:creationId xmlns:p14="http://schemas.microsoft.com/office/powerpoint/2010/main" val="2590778088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171233-2AEA-96AD-6E93-B77D04666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able of mathematical equations&#10;&#10;AI-generated content may be incorrect.">
            <a:extLst>
              <a:ext uri="{FF2B5EF4-FFF2-40B4-BE49-F238E27FC236}">
                <a16:creationId xmlns:a16="http://schemas.microsoft.com/office/drawing/2014/main" id="{2DD50513-689E-2D7B-BA7A-F4910677A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9234" y="1780456"/>
            <a:ext cx="5593755" cy="7200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F32D6F-02C6-A77B-15FE-8AD32AA6E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825" y="1785527"/>
            <a:ext cx="4928524" cy="3496588"/>
          </a:xfrm>
          <a:prstGeom prst="rect">
            <a:avLst/>
          </a:prstGeom>
        </p:spPr>
      </p:pic>
      <p:pic>
        <p:nvPicPr>
          <p:cNvPr id="8" name="Picture 7" descr="A graph of a function&#10;&#10;AI-generated content may be incorrect.">
            <a:extLst>
              <a:ext uri="{FF2B5EF4-FFF2-40B4-BE49-F238E27FC236}">
                <a16:creationId xmlns:a16="http://schemas.microsoft.com/office/drawing/2014/main" id="{5EEA83FF-B255-2795-84C6-0C268CE442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824" y="5490565"/>
            <a:ext cx="4963323" cy="3487739"/>
          </a:xfrm>
          <a:prstGeom prst="rect">
            <a:avLst/>
          </a:prstGeom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F63B1CD9-617B-4AAA-23BC-DC06D890EC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1840" y="268288"/>
            <a:ext cx="10441160" cy="792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+mj-lt"/>
                <a:ea typeface="+mj-ea"/>
                <a:cs typeface="+mj-cs"/>
                <a:sym typeface="Copperplate" pitchFamily="-107" charset="0"/>
              </a:defRPr>
            </a:lvl1pPr>
            <a:lvl2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2pPr>
            <a:lvl3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3pPr>
            <a:lvl4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4pPr>
            <a:lvl5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5pPr>
            <a:lvl6pPr marL="4572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6pPr>
            <a:lvl7pPr marL="9144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7pPr>
            <a:lvl8pPr marL="13716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8pPr>
            <a:lvl9pPr marL="18288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9pPr>
          </a:lstStyle>
          <a:p>
            <a:pPr eaLnBrk="1" hangingPunct="1"/>
            <a:r>
              <a:rPr lang="en-US" sz="4800" kern="0" dirty="0">
                <a:solidFill>
                  <a:srgbClr val="0432FF"/>
                </a:solidFill>
                <a:latin typeface="+mn-lt"/>
              </a:rPr>
              <a:t>Reconstruction of quantum tomography </a:t>
            </a:r>
          </a:p>
        </p:txBody>
      </p:sp>
    </p:spTree>
    <p:extLst>
      <p:ext uri="{BB962C8B-B14F-4D97-AF65-F5344CB8AC3E}">
        <p14:creationId xmlns:p14="http://schemas.microsoft.com/office/powerpoint/2010/main" val="1966089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5645F-7E29-20D6-2EFB-CF333E362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test&#10;&#10;AI-generated content may be incorrect.">
            <a:extLst>
              <a:ext uri="{FF2B5EF4-FFF2-40B4-BE49-F238E27FC236}">
                <a16:creationId xmlns:a16="http://schemas.microsoft.com/office/drawing/2014/main" id="{2884E795-398B-D968-1077-F719A0BD9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36" y="1038807"/>
            <a:ext cx="12097344" cy="2364114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6423424F-3E81-652D-EE69-9496A6026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2160" y="268288"/>
            <a:ext cx="4320480" cy="792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+mj-lt"/>
                <a:ea typeface="+mj-ea"/>
                <a:cs typeface="+mj-cs"/>
                <a:sym typeface="Copperplate" pitchFamily="-107" charset="0"/>
              </a:defRPr>
            </a:lvl1pPr>
            <a:lvl2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2pPr>
            <a:lvl3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3pPr>
            <a:lvl4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4pPr>
            <a:lvl5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5pPr>
            <a:lvl6pPr marL="4572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6pPr>
            <a:lvl7pPr marL="9144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7pPr>
            <a:lvl8pPr marL="13716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8pPr>
            <a:lvl9pPr marL="18288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9pPr>
          </a:lstStyle>
          <a:p>
            <a:pPr eaLnBrk="1" hangingPunct="1"/>
            <a:r>
              <a:rPr lang="en-US" sz="4800" kern="0" dirty="0">
                <a:solidFill>
                  <a:srgbClr val="0432FF"/>
                </a:solidFill>
                <a:latin typeface="+mn-lt"/>
              </a:rPr>
              <a:t>Discussions: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FF9EBD-D903-39DE-BCD0-18EEFC879090}"/>
              </a:ext>
            </a:extLst>
          </p:cNvPr>
          <p:cNvSpPr txBox="1"/>
          <p:nvPr/>
        </p:nvSpPr>
        <p:spPr>
          <a:xfrm>
            <a:off x="2568470" y="3580656"/>
            <a:ext cx="786785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Belle II </a:t>
            </a:r>
            <a:r>
              <a:rPr lang="en-US" dirty="0">
                <a:sym typeface="Wingdings" pitchFamily="2" charset="2"/>
              </a:rPr>
              <a:t> complementarity  LHCb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9CAF47-D6DD-0DD4-981E-3FE9387495B5}"/>
              </a:ext>
            </a:extLst>
          </p:cNvPr>
          <p:cNvSpPr txBox="1"/>
          <p:nvPr/>
        </p:nvSpPr>
        <p:spPr>
          <a:xfrm>
            <a:off x="502039" y="4228728"/>
            <a:ext cx="651813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/>
              <a:t>Large data sample B</a:t>
            </a:r>
            <a:r>
              <a:rPr lang="en-US" sz="3600" baseline="-25000" dirty="0"/>
              <a:t>s</a:t>
            </a:r>
            <a:r>
              <a:rPr lang="en-US" sz="3600" dirty="0"/>
              <a:t>, B</a:t>
            </a:r>
            <a:r>
              <a:rPr lang="en-US" sz="3600" baseline="-25000" dirty="0"/>
              <a:t>d </a:t>
            </a:r>
            <a:r>
              <a:rPr lang="en-US" sz="3600" dirty="0"/>
              <a:t>:</a:t>
            </a:r>
          </a:p>
          <a:p>
            <a:pPr algn="l"/>
            <a:r>
              <a:rPr lang="en-US" sz="3600" dirty="0"/>
              <a:t>     ~ 5x10</a:t>
            </a:r>
            <a:r>
              <a:rPr lang="en-US" sz="3600" baseline="30000" dirty="0"/>
              <a:t>10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/>
              <a:t>well-defined state 𝜰(4s),𝜰(5s)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9E07F4-CC16-CF26-52F9-49824B7F1D9B}"/>
              </a:ext>
            </a:extLst>
          </p:cNvPr>
          <p:cNvSpPr txBox="1"/>
          <p:nvPr/>
        </p:nvSpPr>
        <p:spPr>
          <a:xfrm>
            <a:off x="7270791" y="4228728"/>
            <a:ext cx="5424297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Larger data sample</a:t>
            </a:r>
            <a:endParaRPr lang="en-US" baseline="30000" dirty="0"/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Many bb pairs in detectable region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Not well-defined states</a:t>
            </a:r>
          </a:p>
          <a:p>
            <a:pPr algn="l"/>
            <a:r>
              <a:rPr lang="en-US" dirty="0"/>
              <a:t>     fragmentation?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1FC152-7E4F-9CF7-298F-E6FF9972F67C}"/>
              </a:ext>
            </a:extLst>
          </p:cNvPr>
          <p:cNvSpPr txBox="1"/>
          <p:nvPr/>
        </p:nvSpPr>
        <p:spPr>
          <a:xfrm>
            <a:off x="2037904" y="6965032"/>
            <a:ext cx="1029714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     CP violation effects:</a:t>
            </a:r>
            <a:endParaRPr lang="en-US" baseline="30000" dirty="0"/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Rather small on quantum entanglement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Additional information, combine with channels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More precision </a:t>
            </a:r>
          </a:p>
        </p:txBody>
      </p:sp>
    </p:spTree>
    <p:extLst>
      <p:ext uri="{BB962C8B-B14F-4D97-AF65-F5344CB8AC3E}">
        <p14:creationId xmlns:p14="http://schemas.microsoft.com/office/powerpoint/2010/main" val="14420831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iggs boson examined as source of dark matter at the LHC">
            <a:extLst>
              <a:ext uri="{FF2B5EF4-FFF2-40B4-BE49-F238E27FC236}">
                <a16:creationId xmlns:a16="http://schemas.microsoft.com/office/drawing/2014/main" id="{A6291163-1C5B-1D0F-AE0A-4CE782B20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4813" y="956784"/>
            <a:ext cx="1150586" cy="76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C272B8B-2A60-3F8F-CE38-7B269F9CC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36" y="4737607"/>
            <a:ext cx="12119024" cy="26594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+mj-lt"/>
                <a:ea typeface="+mj-ea"/>
                <a:cs typeface="+mj-cs"/>
                <a:sym typeface="Copperplate" pitchFamily="-107" charset="0"/>
              </a:defRPr>
            </a:lvl1pPr>
            <a:lvl2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2pPr>
            <a:lvl3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3pPr>
            <a:lvl4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4pPr>
            <a:lvl5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5pPr>
            <a:lvl6pPr marL="4572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6pPr>
            <a:lvl7pPr marL="9144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7pPr>
            <a:lvl8pPr marL="13716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8pPr>
            <a:lvl9pPr marL="18288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9pPr>
          </a:lstStyle>
          <a:p>
            <a:pPr eaLnBrk="1" hangingPunct="1"/>
            <a:endParaRPr lang="en-US" sz="4800" kern="0" dirty="0">
              <a:solidFill>
                <a:srgbClr val="0432FF"/>
              </a:solidFill>
              <a:latin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6ED090-8E04-424C-EBD6-07CEDC55A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2120" y="19865"/>
            <a:ext cx="4608512" cy="8244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+mj-lt"/>
                <a:ea typeface="+mj-ea"/>
                <a:cs typeface="+mj-cs"/>
                <a:sym typeface="Copperplate" pitchFamily="-107" charset="0"/>
              </a:defRPr>
            </a:lvl1pPr>
            <a:lvl2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2pPr>
            <a:lvl3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3pPr>
            <a:lvl4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4pPr>
            <a:lvl5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5pPr>
            <a:lvl6pPr marL="4572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6pPr>
            <a:lvl7pPr marL="9144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7pPr>
            <a:lvl8pPr marL="13716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8pPr>
            <a:lvl9pPr marL="18288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9pPr>
          </a:lstStyle>
          <a:p>
            <a:pPr eaLnBrk="1" hangingPunct="1"/>
            <a:r>
              <a:rPr lang="en-US" sz="5400" b="1" kern="0" dirty="0">
                <a:solidFill>
                  <a:srgbClr val="0432FF"/>
                </a:solidFill>
                <a:latin typeface="+mn-lt"/>
              </a:rPr>
              <a:t>Conclusions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57841C-037E-5C45-0B05-D2A09BFA6E3D}"/>
              </a:ext>
            </a:extLst>
          </p:cNvPr>
          <p:cNvSpPr txBox="1"/>
          <p:nvPr/>
        </p:nvSpPr>
        <p:spPr>
          <a:xfrm>
            <a:off x="1029792" y="8333184"/>
            <a:ext cx="1101455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QIS @ colliders </a:t>
            </a:r>
            <a:r>
              <a:rPr lang="en-US" b="1" dirty="0">
                <a:solidFill>
                  <a:srgbClr val="0432FF"/>
                </a:solidFill>
                <a:sym typeface="Wingdings" pitchFamily="2" charset="2"/>
              </a:rPr>
              <a:t> new observables &amp; </a:t>
            </a:r>
            <a:r>
              <a:rPr lang="en-US" b="1" dirty="0">
                <a:solidFill>
                  <a:srgbClr val="0432FF"/>
                </a:solidFill>
              </a:rPr>
              <a:t>rich physics!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CE3D39-BB67-CA5E-20BC-D7662C941BF1}"/>
              </a:ext>
            </a:extLst>
          </p:cNvPr>
          <p:cNvSpPr txBox="1"/>
          <p:nvPr/>
        </p:nvSpPr>
        <p:spPr>
          <a:xfrm>
            <a:off x="597744" y="650389"/>
            <a:ext cx="1199400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dirty="0"/>
              <a:t>Collider experiments produce a large number of quantum states at the unprecedented energy regime.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dirty="0"/>
              <a:t>Various quantum numbers to explore: spin, flavor …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dirty="0"/>
              <a:t>Hope to establish the quantum tomography &amp; QI: Entanglement, Bell variables, Discord, Magic …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dirty="0"/>
              <a:t>Understand quantum &amp; seek for BSM effects.</a:t>
            </a:r>
          </a:p>
        </p:txBody>
      </p:sp>
      <p:pic>
        <p:nvPicPr>
          <p:cNvPr id="8" name="Picture 7" descr="A close-up of a white text&#10;&#10;AI-generated content may be incorrect.">
            <a:extLst>
              <a:ext uri="{FF2B5EF4-FFF2-40B4-BE49-F238E27FC236}">
                <a16:creationId xmlns:a16="http://schemas.microsoft.com/office/drawing/2014/main" id="{FF99CBEC-B9CC-6964-126E-B84593732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3848" y="4660776"/>
            <a:ext cx="10009112" cy="34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6655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B9929-7F4F-3AE8-C091-41DA81071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E0B41AA-450F-2D8A-A34D-0DF18311D58A}"/>
              </a:ext>
            </a:extLst>
          </p:cNvPr>
          <p:cNvSpPr txBox="1"/>
          <p:nvPr/>
        </p:nvSpPr>
        <p:spPr>
          <a:xfrm>
            <a:off x="5566296" y="3292624"/>
            <a:ext cx="205537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Backups </a:t>
            </a:r>
          </a:p>
        </p:txBody>
      </p:sp>
    </p:spTree>
    <p:extLst>
      <p:ext uri="{BB962C8B-B14F-4D97-AF65-F5344CB8AC3E}">
        <p14:creationId xmlns:p14="http://schemas.microsoft.com/office/powerpoint/2010/main" val="2933218281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B6E54F-3EDF-AD18-7141-D0D285172D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th problem with a graph&#10;&#10;AI-generated content may be incorrect.">
            <a:extLst>
              <a:ext uri="{FF2B5EF4-FFF2-40B4-BE49-F238E27FC236}">
                <a16:creationId xmlns:a16="http://schemas.microsoft.com/office/drawing/2014/main" id="{DB29CE9C-E43D-E884-6223-B72676AB3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88" y="1185610"/>
            <a:ext cx="12844866" cy="729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982915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C5AC5-599B-46D5-354E-17F4D93E8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EF08D7-1B11-9412-1DC8-08A6023CF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04" y="1089124"/>
            <a:ext cx="12338744" cy="746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277723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2C0C1C-85E3-E401-99A7-8CFBE77595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ths graph and equations&#10;&#10;AI-generated content may be incorrect.">
            <a:extLst>
              <a:ext uri="{FF2B5EF4-FFF2-40B4-BE49-F238E27FC236}">
                <a16:creationId xmlns:a16="http://schemas.microsoft.com/office/drawing/2014/main" id="{008422B1-C6C3-72B8-B2FF-FDAE2EF41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8" y="1152698"/>
            <a:ext cx="12839104" cy="735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998446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7F564-F221-29BC-D072-3CBD3ABF5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AF74688-F366-8DCD-CFA8-91EE5C4E9D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5796" y="196280"/>
            <a:ext cx="10549172" cy="12961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+mj-lt"/>
                <a:ea typeface="+mj-ea"/>
                <a:cs typeface="+mj-cs"/>
                <a:sym typeface="Copperplate" pitchFamily="-107" charset="0"/>
              </a:defRPr>
            </a:lvl1pPr>
            <a:lvl2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2pPr>
            <a:lvl3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3pPr>
            <a:lvl4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4pPr>
            <a:lvl5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5pPr>
            <a:lvl6pPr marL="4572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6pPr>
            <a:lvl7pPr marL="9144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7pPr>
            <a:lvl8pPr marL="13716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8pPr>
            <a:lvl9pPr marL="18288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9pPr>
          </a:lstStyle>
          <a:p>
            <a:pPr eaLnBrk="1" hangingPunct="1"/>
            <a:r>
              <a:rPr lang="en-US" sz="5400" b="1" kern="0" dirty="0">
                <a:solidFill>
                  <a:srgbClr val="0432FF"/>
                </a:solidFill>
                <a:latin typeface="+mn-lt"/>
              </a:rPr>
              <a:t>Kinematic approach </a:t>
            </a:r>
          </a:p>
          <a:p>
            <a:pPr eaLnBrk="1" hangingPunct="1"/>
            <a:r>
              <a:rPr lang="en-US" sz="5400" b="1" kern="0" dirty="0">
                <a:solidFill>
                  <a:srgbClr val="0432FF"/>
                </a:solidFill>
                <a:latin typeface="+mn-lt"/>
              </a:rPr>
              <a:t>equally applicable to </a:t>
            </a:r>
            <a:r>
              <a:rPr lang="en-US" sz="5400" kern="0" dirty="0" err="1">
                <a:solidFill>
                  <a:srgbClr val="FF0000"/>
                </a:solidFill>
                <a:latin typeface="+mn-lt"/>
              </a:rPr>
              <a:t>e</a:t>
            </a:r>
            <a:r>
              <a:rPr lang="en-US" sz="5400" kern="0" baseline="30000" dirty="0" err="1">
                <a:solidFill>
                  <a:srgbClr val="FF0000"/>
                </a:solidFill>
                <a:latin typeface="+mn-lt"/>
              </a:rPr>
              <a:t>+</a:t>
            </a:r>
            <a:r>
              <a:rPr lang="en-US" sz="5400" kern="0" dirty="0" err="1">
                <a:solidFill>
                  <a:srgbClr val="FF0000"/>
                </a:solidFill>
                <a:latin typeface="+mn-lt"/>
              </a:rPr>
              <a:t>e</a:t>
            </a:r>
            <a:r>
              <a:rPr lang="en-US" sz="5400" kern="0" baseline="30000" dirty="0">
                <a:solidFill>
                  <a:srgbClr val="FF0000"/>
                </a:solidFill>
                <a:latin typeface="+mn-lt"/>
              </a:rPr>
              <a:t>-</a:t>
            </a:r>
            <a:r>
              <a:rPr lang="en-US" sz="5400" kern="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5400" kern="0" dirty="0">
                <a:solidFill>
                  <a:srgbClr val="FF0000"/>
                </a:solidFill>
                <a:latin typeface="+mn-lt"/>
                <a:sym typeface="Wingdings" pitchFamily="2" charset="2"/>
              </a:rPr>
              <a:t> f f</a:t>
            </a:r>
            <a:endParaRPr lang="en-US" sz="5400" kern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F26563-C0A9-EF0D-7A92-026B69A3B37D}"/>
              </a:ext>
            </a:extLst>
          </p:cNvPr>
          <p:cNvSpPr txBox="1"/>
          <p:nvPr/>
        </p:nvSpPr>
        <p:spPr>
          <a:xfrm>
            <a:off x="10462840" y="167244"/>
            <a:ext cx="51273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_</a:t>
            </a:r>
          </a:p>
        </p:txBody>
      </p:sp>
      <p:pic>
        <p:nvPicPr>
          <p:cNvPr id="5" name="Picture 4" descr="A diagram of a function&#10;&#10;Description automatically generated">
            <a:extLst>
              <a:ext uri="{FF2B5EF4-FFF2-40B4-BE49-F238E27FC236}">
                <a16:creationId xmlns:a16="http://schemas.microsoft.com/office/drawing/2014/main" id="{AAA81A1A-7069-EFBE-E64F-82C09AA2C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848" y="3465676"/>
            <a:ext cx="5112568" cy="5144926"/>
          </a:xfrm>
          <a:prstGeom prst="rect">
            <a:avLst/>
          </a:prstGeom>
        </p:spPr>
      </p:pic>
      <p:pic>
        <p:nvPicPr>
          <p:cNvPr id="7" name="Picture 6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7EA4DC6D-E4EB-7D6A-58F3-72AD27F10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944" y="1682850"/>
            <a:ext cx="9671255" cy="16353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CACD7C-BE99-BAEA-21FB-614727957C6B}"/>
              </a:ext>
            </a:extLst>
          </p:cNvPr>
          <p:cNvSpPr txBox="1"/>
          <p:nvPr/>
        </p:nvSpPr>
        <p:spPr>
          <a:xfrm>
            <a:off x="1317824" y="2140496"/>
            <a:ext cx="105990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</a:t>
            </a:r>
            <a:r>
              <a:rPr lang="en-US" baseline="-25000" dirty="0" err="1"/>
              <a:t>ij</a:t>
            </a:r>
            <a:r>
              <a:rPr lang="en-US" dirty="0"/>
              <a:t> ~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583F25-371B-D515-5D81-67A4BB28AA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6416" y="4244294"/>
            <a:ext cx="5336598" cy="436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5986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4FA1032-E9C4-5313-9E8A-41C1B149C9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3888" y="52264"/>
            <a:ext cx="9865097" cy="10801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+mj-lt"/>
                <a:ea typeface="+mj-ea"/>
                <a:cs typeface="+mj-cs"/>
                <a:sym typeface="Copperplate" pitchFamily="-107" charset="0"/>
              </a:defRPr>
            </a:lvl1pPr>
            <a:lvl2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2pPr>
            <a:lvl3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3pPr>
            <a:lvl4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4pPr>
            <a:lvl5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5pPr>
            <a:lvl6pPr marL="4572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6pPr>
            <a:lvl7pPr marL="9144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7pPr>
            <a:lvl8pPr marL="13716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8pPr>
            <a:lvl9pPr marL="18288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9pPr>
          </a:lstStyle>
          <a:p>
            <a:pPr eaLnBrk="1" hangingPunct="1"/>
            <a:r>
              <a:rPr lang="en-US" sz="4800" b="1" kern="0" dirty="0">
                <a:solidFill>
                  <a:srgbClr val="0432FF"/>
                </a:solidFill>
                <a:latin typeface="+mn-lt"/>
              </a:rPr>
              <a:t>Observability: Error Estimation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01F873-79DF-5848-8E8F-2FDF295020BB}"/>
              </a:ext>
            </a:extLst>
          </p:cNvPr>
          <p:cNvSpPr txBox="1"/>
          <p:nvPr/>
        </p:nvSpPr>
        <p:spPr>
          <a:xfrm>
            <a:off x="2181920" y="959332"/>
            <a:ext cx="449834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Kinematic Approach: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ABF354-5E3C-FFDC-8264-1DC0311B1405}"/>
              </a:ext>
            </a:extLst>
          </p:cNvPr>
          <p:cNvSpPr txBox="1"/>
          <p:nvPr/>
        </p:nvSpPr>
        <p:spPr>
          <a:xfrm>
            <a:off x="7444396" y="959332"/>
            <a:ext cx="373852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Decay Approach:</a:t>
            </a:r>
          </a:p>
        </p:txBody>
      </p:sp>
      <p:pic>
        <p:nvPicPr>
          <p:cNvPr id="6" name="Picture 5" descr="A math equations with numbers and symbols&#10;&#10;Description automatically generated">
            <a:extLst>
              <a:ext uri="{FF2B5EF4-FFF2-40B4-BE49-F238E27FC236}">
                <a16:creationId xmlns:a16="http://schemas.microsoft.com/office/drawing/2014/main" id="{384877BF-85CE-949B-18FB-C914046D4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9453" y="1691974"/>
            <a:ext cx="4567534" cy="1765230"/>
          </a:xfrm>
          <a:prstGeom prst="rect">
            <a:avLst/>
          </a:prstGeom>
        </p:spPr>
      </p:pic>
      <p:pic>
        <p:nvPicPr>
          <p:cNvPr id="8" name="Picture 7" descr="A black text with a number&#10;&#10;Description automatically generated">
            <a:extLst>
              <a:ext uri="{FF2B5EF4-FFF2-40B4-BE49-F238E27FC236}">
                <a16:creationId xmlns:a16="http://schemas.microsoft.com/office/drawing/2014/main" id="{8F19A05E-CD44-6419-FFB0-66016E9A1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3968" y="1636440"/>
            <a:ext cx="3312368" cy="1071648"/>
          </a:xfrm>
          <a:prstGeom prst="rect">
            <a:avLst/>
          </a:prstGeom>
        </p:spPr>
      </p:pic>
      <p:pic>
        <p:nvPicPr>
          <p:cNvPr id="10" name="Picture 9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01F87B07-E840-A120-7D9B-8B596066CC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3968" y="2716560"/>
            <a:ext cx="3307094" cy="10866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A0792D5-0C2F-C496-A105-B471D5169BB8}"/>
              </a:ext>
            </a:extLst>
          </p:cNvPr>
          <p:cNvSpPr txBox="1"/>
          <p:nvPr/>
        </p:nvSpPr>
        <p:spPr>
          <a:xfrm>
            <a:off x="3190032" y="7685112"/>
            <a:ext cx="756084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Kinematic approach is optimal!</a:t>
            </a:r>
          </a:p>
          <a:p>
            <a:r>
              <a:rPr lang="en-US" dirty="0"/>
              <a:t>Ultimately, systematic dominance!</a:t>
            </a:r>
          </a:p>
          <a:p>
            <a:r>
              <a:rPr lang="en-US" dirty="0"/>
              <a:t>perhaps ~ 1% level </a:t>
            </a:r>
          </a:p>
        </p:txBody>
      </p:sp>
      <p:pic>
        <p:nvPicPr>
          <p:cNvPr id="13" name="Picture 12" descr="A table with black text and symbols&#10;&#10;Description automatically generated">
            <a:extLst>
              <a:ext uri="{FF2B5EF4-FFF2-40B4-BE49-F238E27FC236}">
                <a16:creationId xmlns:a16="http://schemas.microsoft.com/office/drawing/2014/main" id="{79C6EB82-2197-025F-A98F-589D85F432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8308" y="3652664"/>
            <a:ext cx="8596256" cy="2435200"/>
          </a:xfrm>
          <a:prstGeom prst="rect">
            <a:avLst/>
          </a:prstGeom>
        </p:spPr>
      </p:pic>
      <p:pic>
        <p:nvPicPr>
          <p:cNvPr id="15" name="Picture 1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7AF2435B-79FB-0E37-93A5-1BECCB1B3E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6056" y="6000436"/>
            <a:ext cx="7214952" cy="175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005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2820" y="52264"/>
            <a:ext cx="11724236" cy="1096019"/>
          </a:xfrm>
        </p:spPr>
        <p:txBody>
          <a:bodyPr/>
          <a:lstStyle/>
          <a:p>
            <a:pPr eaLnBrk="1" hangingPunct="1"/>
            <a:r>
              <a:rPr lang="en-US" sz="4800" dirty="0">
                <a:solidFill>
                  <a:srgbClr val="0432FF"/>
                </a:solidFill>
                <a:effectLst/>
                <a:latin typeface="+mn-lt"/>
              </a:rPr>
              <a:t> </a:t>
            </a:r>
            <a:r>
              <a:rPr lang="en-US" sz="4800" b="1" dirty="0">
                <a:solidFill>
                  <a:srgbClr val="0432FF"/>
                </a:solidFill>
                <a:effectLst/>
                <a:latin typeface="+mn-lt"/>
              </a:rPr>
              <a:t>Quantum State &amp; Quantum Tomography</a:t>
            </a: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4708415" y="6883966"/>
            <a:ext cx="264524" cy="963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30951" tIns="65476" rIns="130951" bIns="65476">
            <a:prstTxWarp prst="textNoShape">
              <a:avLst/>
            </a:prstTxWarp>
            <a:spAutoFit/>
          </a:bodyPr>
          <a:lstStyle/>
          <a:p>
            <a:endParaRPr lang="en-US" sz="5404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511C1A-A2E5-FE82-0BC8-FCE2AD9BB830}"/>
              </a:ext>
            </a:extLst>
          </p:cNvPr>
          <p:cNvSpPr txBox="1"/>
          <p:nvPr/>
        </p:nvSpPr>
        <p:spPr>
          <a:xfrm>
            <a:off x="1131823" y="988368"/>
            <a:ext cx="384111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a state vector</a:t>
            </a:r>
          </a:p>
        </p:txBody>
      </p:sp>
      <p:pic>
        <p:nvPicPr>
          <p:cNvPr id="4" name="Picture 3" descr="A close-up of a text&#10;&#10;Description automatically generated">
            <a:extLst>
              <a:ext uri="{FF2B5EF4-FFF2-40B4-BE49-F238E27FC236}">
                <a16:creationId xmlns:a16="http://schemas.microsoft.com/office/drawing/2014/main" id="{0950654B-335B-2E5F-C99F-295E41CA0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649" y="1636440"/>
            <a:ext cx="8827151" cy="1527551"/>
          </a:xfrm>
          <a:prstGeom prst="rect">
            <a:avLst/>
          </a:prstGeom>
        </p:spPr>
      </p:pic>
      <p:pic>
        <p:nvPicPr>
          <p:cNvPr id="7" name="Picture 6" descr="A black and white text&#10;&#10;Description automatically generated">
            <a:extLst>
              <a:ext uri="{FF2B5EF4-FFF2-40B4-BE49-F238E27FC236}">
                <a16:creationId xmlns:a16="http://schemas.microsoft.com/office/drawing/2014/main" id="{2D07E6CE-EEB2-4F95-A154-D98AFD3FB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6963" y="1022648"/>
            <a:ext cx="685800" cy="685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F50B0F-E098-F7C0-A1BE-BCB908229068}"/>
              </a:ext>
            </a:extLst>
          </p:cNvPr>
          <p:cNvSpPr txBox="1"/>
          <p:nvPr/>
        </p:nvSpPr>
        <p:spPr>
          <a:xfrm>
            <a:off x="1101800" y="3191580"/>
            <a:ext cx="1028999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a </a:t>
            </a:r>
            <a:r>
              <a:rPr lang="en-US" b="1" dirty="0"/>
              <a:t>pure state</a:t>
            </a:r>
            <a:r>
              <a:rPr lang="en-US" dirty="0"/>
              <a:t>: </a:t>
            </a:r>
            <a:r>
              <a:rPr lang="en-US" dirty="0" err="1"/>
              <a:t>n</a:t>
            </a:r>
            <a:r>
              <a:rPr lang="en-US" baseline="-25000" dirty="0" err="1"/>
              <a:t>i</a:t>
            </a:r>
            <a:r>
              <a:rPr lang="en-US" dirty="0"/>
              <a:t> =1;  for a </a:t>
            </a:r>
            <a:r>
              <a:rPr lang="en-US" b="1" dirty="0"/>
              <a:t>mixed state</a:t>
            </a:r>
            <a:r>
              <a:rPr lang="en-US" dirty="0"/>
              <a:t>: 𝝨</a:t>
            </a:r>
            <a:r>
              <a:rPr lang="en-US" baseline="-25000" dirty="0" err="1"/>
              <a:t>i</a:t>
            </a:r>
            <a:r>
              <a:rPr lang="en-US" baseline="-25000" dirty="0"/>
              <a:t> </a:t>
            </a:r>
            <a:r>
              <a:rPr lang="en-US" dirty="0" err="1"/>
              <a:t>n</a:t>
            </a:r>
            <a:r>
              <a:rPr lang="en-US" baseline="-25000" dirty="0" err="1"/>
              <a:t>i</a:t>
            </a:r>
            <a:r>
              <a:rPr lang="en-US" dirty="0"/>
              <a:t> =1.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CB79E1-3753-8093-FB8D-7F6C7B652B1E}"/>
              </a:ext>
            </a:extLst>
          </p:cNvPr>
          <p:cNvSpPr txBox="1"/>
          <p:nvPr/>
        </p:nvSpPr>
        <p:spPr>
          <a:xfrm>
            <a:off x="1116912" y="3911660"/>
            <a:ext cx="1121813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a </a:t>
            </a:r>
            <a:r>
              <a:rPr lang="en-US" b="1" dirty="0"/>
              <a:t>single qubit </a:t>
            </a:r>
            <a:r>
              <a:rPr lang="en-US" dirty="0"/>
              <a:t>(</a:t>
            </a:r>
            <a:r>
              <a:rPr lang="en-US" i="1" dirty="0"/>
              <a:t>i.e.</a:t>
            </a:r>
            <a:r>
              <a:rPr lang="en-US" dirty="0"/>
              <a:t>, a doublet of spin, iso-spin etc.):</a:t>
            </a:r>
          </a:p>
        </p:txBody>
      </p:sp>
      <p:pic>
        <p:nvPicPr>
          <p:cNvPr id="11" name="Picture 10" descr="A math symbols with numbers and symbols&#10;&#10;Description automatically generated with medium confidence">
            <a:extLst>
              <a:ext uri="{FF2B5EF4-FFF2-40B4-BE49-F238E27FC236}">
                <a16:creationId xmlns:a16="http://schemas.microsoft.com/office/drawing/2014/main" id="{A50D225F-F452-5753-1C53-ADF1C6113B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4356" y="4656956"/>
            <a:ext cx="3488124" cy="11559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3918D92-E03D-D0A6-F62C-F177A51F0691}"/>
              </a:ext>
            </a:extLst>
          </p:cNvPr>
          <p:cNvSpPr txBox="1"/>
          <p:nvPr/>
        </p:nvSpPr>
        <p:spPr>
          <a:xfrm>
            <a:off x="1166931" y="5711860"/>
            <a:ext cx="735169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a </a:t>
            </a:r>
            <a:r>
              <a:rPr lang="en-US" b="1" dirty="0"/>
              <a:t>bipartite system </a:t>
            </a:r>
            <a:r>
              <a:rPr lang="en-US" dirty="0"/>
              <a:t>(</a:t>
            </a:r>
            <a:r>
              <a:rPr lang="en-US" i="1" dirty="0"/>
              <a:t>i.e.</a:t>
            </a:r>
            <a:r>
              <a:rPr lang="en-US" dirty="0"/>
              <a:t>, ½⊗½)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A1BB40-BB8B-42A4-DEFD-EDDD825B2E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4971" y="6388968"/>
            <a:ext cx="9929957" cy="115784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2C78C66-FBD4-F82F-E838-F7396794F019}"/>
              </a:ext>
            </a:extLst>
          </p:cNvPr>
          <p:cNvSpPr txBox="1"/>
          <p:nvPr/>
        </p:nvSpPr>
        <p:spPr>
          <a:xfrm>
            <a:off x="85000" y="7566645"/>
            <a:ext cx="12815560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  </a:t>
            </a:r>
            <a:r>
              <a:rPr lang="en-US" i="1" dirty="0" err="1">
                <a:solidFill>
                  <a:srgbClr val="FF0000"/>
                </a:solidFill>
              </a:rPr>
              <a:t>B</a:t>
            </a:r>
            <a:r>
              <a:rPr lang="en-US" i="1" baseline="-25000" dirty="0" err="1">
                <a:solidFill>
                  <a:srgbClr val="FF0000"/>
                </a:solidFill>
              </a:rPr>
              <a:t>i</a:t>
            </a:r>
            <a:r>
              <a:rPr lang="en-US" i="1" baseline="30000" dirty="0" err="1">
                <a:solidFill>
                  <a:srgbClr val="FF0000"/>
                </a:solidFill>
              </a:rPr>
              <a:t>A,B</a:t>
            </a:r>
            <a:r>
              <a:rPr lang="en-US" dirty="0"/>
              <a:t> the polarizations, </a:t>
            </a:r>
            <a:r>
              <a:rPr lang="en-US" i="1" dirty="0" err="1">
                <a:solidFill>
                  <a:srgbClr val="FF0000"/>
                </a:solidFill>
              </a:rPr>
              <a:t>C</a:t>
            </a:r>
            <a:r>
              <a:rPr lang="en-US" i="1" baseline="-25000" dirty="0" err="1">
                <a:solidFill>
                  <a:srgbClr val="FF0000"/>
                </a:solidFill>
              </a:rPr>
              <a:t>ij</a:t>
            </a:r>
            <a:r>
              <a:rPr lang="en-US" dirty="0"/>
              <a:t> the spin-correlation matrix. </a:t>
            </a:r>
          </a:p>
          <a:p>
            <a:r>
              <a:rPr lang="en-US" dirty="0"/>
              <a:t>The 15 coefficients for the bipartite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Quantum Tomography,</a:t>
            </a:r>
          </a:p>
          <a:p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which encodes the full QI. 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D19B7C-C3D5-3528-5299-37AABC9718BF}"/>
              </a:ext>
            </a:extLst>
          </p:cNvPr>
          <p:cNvSpPr txBox="1"/>
          <p:nvPr/>
        </p:nvSpPr>
        <p:spPr>
          <a:xfrm>
            <a:off x="4772621" y="1771745"/>
            <a:ext cx="52581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 state                an observable</a:t>
            </a:r>
          </a:p>
        </p:txBody>
      </p:sp>
    </p:spTree>
    <p:extLst>
      <p:ext uri="{BB962C8B-B14F-4D97-AF65-F5344CB8AC3E}">
        <p14:creationId xmlns:p14="http://schemas.microsoft.com/office/powerpoint/2010/main" val="13050488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6360D-92C5-7098-C289-B9627A6F5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E719570-D975-E571-48A8-0A94E42C2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9912" y="52264"/>
            <a:ext cx="8699900" cy="13666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+mj-lt"/>
                <a:ea typeface="+mj-ea"/>
                <a:cs typeface="+mj-cs"/>
                <a:sym typeface="Copperplate" pitchFamily="-107" charset="0"/>
              </a:defRPr>
            </a:lvl1pPr>
            <a:lvl2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2pPr>
            <a:lvl3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3pPr>
            <a:lvl4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4pPr>
            <a:lvl5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5pPr>
            <a:lvl6pPr marL="4572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6pPr>
            <a:lvl7pPr marL="9144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7pPr>
            <a:lvl8pPr marL="13716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8pPr>
            <a:lvl9pPr marL="18288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9pPr>
          </a:lstStyle>
          <a:p>
            <a:pPr eaLnBrk="1" hangingPunct="1"/>
            <a:r>
              <a:rPr lang="en-US" sz="4800" kern="0" dirty="0">
                <a:solidFill>
                  <a:srgbClr val="0432FF"/>
                </a:solidFill>
                <a:latin typeface="+mn-lt"/>
              </a:rPr>
              <a:t> </a:t>
            </a:r>
            <a:r>
              <a:rPr lang="en-US" sz="4800" b="1" kern="0" dirty="0">
                <a:solidFill>
                  <a:srgbClr val="0432FF"/>
                </a:solidFill>
                <a:latin typeface="+mn-lt"/>
              </a:rPr>
              <a:t>Quantum Information:</a:t>
            </a:r>
          </a:p>
          <a:p>
            <a:pPr eaLnBrk="1" hangingPunct="1"/>
            <a:r>
              <a:rPr lang="en-US" sz="4800" kern="0" dirty="0">
                <a:solidFill>
                  <a:srgbClr val="0432FF"/>
                </a:solidFill>
                <a:latin typeface="+mn-lt"/>
              </a:rPr>
              <a:t>Entanglement &amp; Bell Inequality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8C4FD7-C6DA-8C79-07B4-145AC553D9A8}"/>
              </a:ext>
            </a:extLst>
          </p:cNvPr>
          <p:cNvSpPr txBox="1"/>
          <p:nvPr/>
        </p:nvSpPr>
        <p:spPr>
          <a:xfrm>
            <a:off x="2335040" y="1348408"/>
            <a:ext cx="8414484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Entanglement is a genuine QM feature, </a:t>
            </a:r>
          </a:p>
          <a:p>
            <a:r>
              <a:rPr lang="en-US" dirty="0"/>
              <a:t>no classical correspondence!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581ABB-3E43-F950-E523-4ABF507C0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8118" y="2572544"/>
            <a:ext cx="3848818" cy="17369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3681E9-C4ED-91A3-22CC-A5B0E0AE854F}"/>
              </a:ext>
            </a:extLst>
          </p:cNvPr>
          <p:cNvSpPr txBox="1"/>
          <p:nvPr/>
        </p:nvSpPr>
        <p:spPr>
          <a:xfrm>
            <a:off x="1533848" y="2526085"/>
            <a:ext cx="5604418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a state can be written as:</a:t>
            </a:r>
          </a:p>
          <a:p>
            <a:r>
              <a:rPr lang="en-US" dirty="0"/>
              <a:t>then it is “separable”</a:t>
            </a:r>
          </a:p>
          <a:p>
            <a:r>
              <a:rPr lang="en-US" dirty="0"/>
              <a:t>and thus not entangled.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8FD864-8EEE-E469-7ED5-784B3B91F2B4}"/>
              </a:ext>
            </a:extLst>
          </p:cNvPr>
          <p:cNvSpPr txBox="1"/>
          <p:nvPr/>
        </p:nvSpPr>
        <p:spPr>
          <a:xfrm>
            <a:off x="298589" y="4271700"/>
            <a:ext cx="1208055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i.e.</a:t>
            </a:r>
            <a:r>
              <a:rPr lang="en-US" dirty="0"/>
              <a:t> separable, not entangled:       Non-separable, entangled: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DDC5A1-D6AC-267E-5F33-353C2DE79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877" y="4919772"/>
            <a:ext cx="3806443" cy="6771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0A658C-B9FA-B4ED-761B-7BCD87A6D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8118" y="4876800"/>
            <a:ext cx="3550805" cy="10214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7A9F486-6098-14BC-32BC-4A56C6A119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760" y="6763752"/>
            <a:ext cx="7112000" cy="17272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6A0EA75-227A-E3FF-EDA8-24333511734C}"/>
              </a:ext>
            </a:extLst>
          </p:cNvPr>
          <p:cNvSpPr txBox="1"/>
          <p:nvPr/>
        </p:nvSpPr>
        <p:spPr>
          <a:xfrm>
            <a:off x="1735257" y="5927884"/>
            <a:ext cx="447911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Bell inequality </a:t>
            </a:r>
            <a:r>
              <a:rPr lang="en-US" sz="2800" dirty="0"/>
              <a:t>(1964) :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4CD34B2-05F5-B664-FBD4-A594873124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2560" y="6028928"/>
            <a:ext cx="4501308" cy="314221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07A3383-3774-751F-06CE-C0E5686862F2}"/>
              </a:ext>
            </a:extLst>
          </p:cNvPr>
          <p:cNvSpPr txBox="1"/>
          <p:nvPr/>
        </p:nvSpPr>
        <p:spPr>
          <a:xfrm>
            <a:off x="741760" y="8519884"/>
            <a:ext cx="121379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Alice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08612D3-EE7D-37CF-071E-52092D7B0F2D}"/>
              </a:ext>
            </a:extLst>
          </p:cNvPr>
          <p:cNvSpPr txBox="1"/>
          <p:nvPr/>
        </p:nvSpPr>
        <p:spPr>
          <a:xfrm>
            <a:off x="6343459" y="8477200"/>
            <a:ext cx="102303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Bob</a:t>
            </a:r>
          </a:p>
        </p:txBody>
      </p:sp>
    </p:spTree>
    <p:extLst>
      <p:ext uri="{BB962C8B-B14F-4D97-AF65-F5344CB8AC3E}">
        <p14:creationId xmlns:p14="http://schemas.microsoft.com/office/powerpoint/2010/main" val="829000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6" grpId="0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D64168-93F7-46E6-8DE0-E48F1CC96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DF341F2F-2EC9-687B-7E89-90A3519D2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820" y="124272"/>
            <a:ext cx="12080550" cy="13242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+mj-lt"/>
                <a:ea typeface="+mj-ea"/>
                <a:cs typeface="+mj-cs"/>
                <a:sym typeface="Copperplate" pitchFamily="-107" charset="0"/>
              </a:defRPr>
            </a:lvl1pPr>
            <a:lvl2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2pPr>
            <a:lvl3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3pPr>
            <a:lvl4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4pPr>
            <a:lvl5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5pPr>
            <a:lvl6pPr marL="4572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6pPr>
            <a:lvl7pPr marL="9144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7pPr>
            <a:lvl8pPr marL="13716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8pPr>
            <a:lvl9pPr marL="18288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9pPr>
          </a:lstStyle>
          <a:p>
            <a:pPr eaLnBrk="1" hangingPunct="1"/>
            <a:r>
              <a:rPr lang="en-US" sz="4800" kern="0" dirty="0">
                <a:solidFill>
                  <a:srgbClr val="0432FF"/>
                </a:solidFill>
                <a:latin typeface="+mn-lt"/>
              </a:rPr>
              <a:t> </a:t>
            </a:r>
            <a:r>
              <a:rPr lang="en-US" sz="4800" b="1" kern="0" dirty="0">
                <a:solidFill>
                  <a:srgbClr val="0432FF"/>
                </a:solidFill>
                <a:latin typeface="+mn-lt"/>
              </a:rPr>
              <a:t>Quantum Information:</a:t>
            </a:r>
          </a:p>
          <a:p>
            <a:pPr eaLnBrk="1" hangingPunct="1"/>
            <a:r>
              <a:rPr lang="en-US" sz="4800" kern="0" dirty="0">
                <a:solidFill>
                  <a:srgbClr val="0432FF"/>
                </a:solidFill>
                <a:latin typeface="+mn-lt"/>
              </a:rPr>
              <a:t>Bell Inequality violation &amp; (many) observables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4C81E4-C8AC-53BE-EDD7-87965211462B}"/>
              </a:ext>
            </a:extLst>
          </p:cNvPr>
          <p:cNvSpPr txBox="1"/>
          <p:nvPr/>
        </p:nvSpPr>
        <p:spPr>
          <a:xfrm>
            <a:off x="158184" y="2356520"/>
            <a:ext cx="7712368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With the quantum tomography </a:t>
            </a:r>
            <a:r>
              <a:rPr lang="en-US" dirty="0" err="1">
                <a:solidFill>
                  <a:srgbClr val="FF0000"/>
                </a:solidFill>
              </a:rPr>
              <a:t>C</a:t>
            </a:r>
            <a:r>
              <a:rPr lang="en-US" baseline="-25000" dirty="0" err="1">
                <a:solidFill>
                  <a:srgbClr val="FF0000"/>
                </a:solidFill>
              </a:rPr>
              <a:t>ij</a:t>
            </a:r>
            <a:r>
              <a:rPr lang="en-US" dirty="0"/>
              <a:t> :</a:t>
            </a:r>
          </a:p>
          <a:p>
            <a:pPr algn="l"/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 much more quantum information: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EA8A671-4FF8-53C0-A300-B33539261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496" y="1420416"/>
            <a:ext cx="5073455" cy="9539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26EEEBE-4590-EFA5-2AA0-B986221B617F}"/>
              </a:ext>
            </a:extLst>
          </p:cNvPr>
          <p:cNvSpPr txBox="1"/>
          <p:nvPr/>
        </p:nvSpPr>
        <p:spPr>
          <a:xfrm>
            <a:off x="678574" y="1564432"/>
            <a:ext cx="661591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Bell inequality violation in QM: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279003F-7326-7B35-63F0-120A1D04E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4568" y="2435297"/>
            <a:ext cx="4909049" cy="488300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8BB467F-59C4-E14F-5544-265FBA780EFE}"/>
              </a:ext>
            </a:extLst>
          </p:cNvPr>
          <p:cNvSpPr txBox="1"/>
          <p:nvPr/>
        </p:nvSpPr>
        <p:spPr>
          <a:xfrm>
            <a:off x="9039080" y="3033629"/>
            <a:ext cx="7168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C</a:t>
            </a:r>
            <a:r>
              <a:rPr lang="en-US" sz="3200" baseline="-25000" dirty="0" err="1">
                <a:solidFill>
                  <a:srgbClr val="FF0000"/>
                </a:solidFill>
              </a:rPr>
              <a:t>ij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2AEA52-C032-159A-3478-E18BACD884CC}"/>
              </a:ext>
            </a:extLst>
          </p:cNvPr>
          <p:cNvSpPr txBox="1"/>
          <p:nvPr/>
        </p:nvSpPr>
        <p:spPr>
          <a:xfrm>
            <a:off x="21680" y="3652664"/>
            <a:ext cx="7552067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“Concurrence”: </a:t>
            </a:r>
            <a:r>
              <a:rPr lang="en-US" sz="3200" dirty="0">
                <a:solidFill>
                  <a:srgbClr val="C00000"/>
                </a:solidFill>
              </a:rPr>
              <a:t>(entanglement </a:t>
            </a:r>
            <a:r>
              <a:rPr lang="en-US" sz="2800" dirty="0">
                <a:solidFill>
                  <a:srgbClr val="C00000"/>
                </a:solidFill>
              </a:rPr>
              <a:t>CHSH): </a:t>
            </a:r>
          </a:p>
          <a:p>
            <a:r>
              <a:rPr lang="en-US" dirty="0">
                <a:solidFill>
                  <a:srgbClr val="FF0000"/>
                </a:solidFill>
              </a:rPr>
              <a:t>0&lt; </a:t>
            </a:r>
            <a:r>
              <a:rPr lang="en-US" i="1" dirty="0">
                <a:solidFill>
                  <a:srgbClr val="FF0000"/>
                </a:solidFill>
              </a:rPr>
              <a:t>C(𝛒) </a:t>
            </a:r>
            <a:r>
              <a:rPr lang="en-US" dirty="0">
                <a:solidFill>
                  <a:srgbClr val="FF0000"/>
                </a:solidFill>
              </a:rPr>
              <a:t>&lt;1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B0F729-12D5-3B25-1BA1-B96A4989CCFB}"/>
              </a:ext>
            </a:extLst>
          </p:cNvPr>
          <p:cNvSpPr txBox="1"/>
          <p:nvPr/>
        </p:nvSpPr>
        <p:spPr>
          <a:xfrm>
            <a:off x="165697" y="4905251"/>
            <a:ext cx="7920879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“Discord”: the difference between the total mutual information and the classical mutual information </a:t>
            </a:r>
          </a:p>
          <a:p>
            <a:pPr algn="l"/>
            <a:r>
              <a:rPr lang="en-US" sz="3200" dirty="0">
                <a:solidFill>
                  <a:srgbClr val="C00000"/>
                </a:solidFill>
              </a:rPr>
              <a:t>(Shannon entropy vs Von Neumann entropy)</a:t>
            </a:r>
          </a:p>
          <a:p>
            <a:pPr algn="l"/>
            <a:r>
              <a:rPr lang="en-US" dirty="0">
                <a:solidFill>
                  <a:srgbClr val="FF0000"/>
                </a:solidFill>
              </a:rPr>
              <a:t>                       0&lt; </a:t>
            </a:r>
            <a:r>
              <a:rPr lang="en-US" i="1" dirty="0">
                <a:solidFill>
                  <a:srgbClr val="FF0000"/>
                </a:solidFill>
              </a:rPr>
              <a:t>D(𝛒</a:t>
            </a:r>
            <a:r>
              <a:rPr lang="en-US" i="1" baseline="-25000" dirty="0">
                <a:solidFill>
                  <a:srgbClr val="FF0000"/>
                </a:solidFill>
              </a:rPr>
              <a:t>A</a:t>
            </a:r>
            <a:r>
              <a:rPr lang="en-US" i="1" dirty="0">
                <a:solidFill>
                  <a:srgbClr val="FF0000"/>
                </a:solidFill>
              </a:rPr>
              <a:t>) </a:t>
            </a:r>
            <a:r>
              <a:rPr lang="en-US" dirty="0">
                <a:solidFill>
                  <a:srgbClr val="FF0000"/>
                </a:solidFill>
              </a:rPr>
              <a:t>&lt;1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2C6576-8C3F-0282-EDB5-94DCCB4085B4}"/>
              </a:ext>
            </a:extLst>
          </p:cNvPr>
          <p:cNvSpPr txBox="1"/>
          <p:nvPr/>
        </p:nvSpPr>
        <p:spPr>
          <a:xfrm>
            <a:off x="290000" y="7791380"/>
            <a:ext cx="1240508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“Magic”: something else beyond classical limit for quantum computers </a:t>
            </a:r>
            <a:r>
              <a:rPr lang="en-US" sz="3200" dirty="0">
                <a:solidFill>
                  <a:srgbClr val="C00000"/>
                </a:solidFill>
              </a:rPr>
              <a:t>(non-</a:t>
            </a:r>
            <a:r>
              <a:rPr lang="en-US" sz="3200" dirty="0" err="1">
                <a:solidFill>
                  <a:srgbClr val="C00000"/>
                </a:solidFill>
              </a:rPr>
              <a:t>stabiliziness</a:t>
            </a:r>
            <a:r>
              <a:rPr lang="en-US" sz="3200" dirty="0">
                <a:solidFill>
                  <a:srgbClr val="C00000"/>
                </a:solidFill>
              </a:rPr>
              <a:t>; </a:t>
            </a:r>
            <a:r>
              <a:rPr lang="en-US" sz="3200" dirty="0" err="1">
                <a:solidFill>
                  <a:srgbClr val="C00000"/>
                </a:solidFill>
              </a:rPr>
              <a:t>Renyi</a:t>
            </a:r>
            <a:r>
              <a:rPr lang="en-US" sz="3200" dirty="0">
                <a:solidFill>
                  <a:srgbClr val="C00000"/>
                </a:solidFill>
              </a:rPr>
              <a:t> entropy) </a:t>
            </a:r>
            <a:r>
              <a:rPr lang="en-US" sz="3200" dirty="0">
                <a:solidFill>
                  <a:schemeClr val="tx1"/>
                </a:solidFill>
              </a:rPr>
              <a:t>:  </a:t>
            </a:r>
            <a:r>
              <a:rPr lang="en-US" sz="3200" i="1" dirty="0">
                <a:solidFill>
                  <a:srgbClr val="FF0000"/>
                </a:solidFill>
              </a:rPr>
              <a:t>M</a:t>
            </a:r>
            <a:r>
              <a:rPr lang="en-US" sz="3200" dirty="0">
                <a:solidFill>
                  <a:srgbClr val="FF0000"/>
                </a:solidFill>
              </a:rPr>
              <a:t> = -log</a:t>
            </a:r>
            <a:r>
              <a:rPr lang="en-US" sz="3200" baseline="-25000" dirty="0">
                <a:solidFill>
                  <a:srgbClr val="FF0000"/>
                </a:solidFill>
              </a:rPr>
              <a:t>2</a:t>
            </a:r>
            <a:r>
              <a:rPr lang="en-US" sz="3200" dirty="0">
                <a:solidFill>
                  <a:srgbClr val="FF0000"/>
                </a:solidFill>
              </a:rPr>
              <a:t>[𝛇(𝛒)]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FC0607-E3B1-D7B1-E452-0EA2E08D3A1C}"/>
              </a:ext>
            </a:extLst>
          </p:cNvPr>
          <p:cNvSpPr txBox="1"/>
          <p:nvPr/>
        </p:nvSpPr>
        <p:spPr>
          <a:xfrm>
            <a:off x="8950672" y="6524273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(Yoav Afik)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5BE91B-FD39-82D2-D804-2FBFC74A19D0}"/>
              </a:ext>
            </a:extLst>
          </p:cNvPr>
          <p:cNvSpPr txBox="1"/>
          <p:nvPr/>
        </p:nvSpPr>
        <p:spPr>
          <a:xfrm>
            <a:off x="5791070" y="8849233"/>
            <a:ext cx="140294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 … </a:t>
            </a:r>
          </a:p>
        </p:txBody>
      </p:sp>
    </p:spTree>
    <p:extLst>
      <p:ext uri="{BB962C8B-B14F-4D97-AF65-F5344CB8AC3E}">
        <p14:creationId xmlns:p14="http://schemas.microsoft.com/office/powerpoint/2010/main" val="34045845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20" grpId="0"/>
      <p:bldP spid="4" grpId="0"/>
      <p:bldP spid="8" grpId="0"/>
      <p:bldP spid="10" grpId="0"/>
      <p:bldP spid="12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58FF4853-DE8B-DE9A-6A90-C8926DA823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800" y="108373"/>
            <a:ext cx="10873208" cy="10240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+mj-lt"/>
                <a:ea typeface="+mj-ea"/>
                <a:cs typeface="+mj-cs"/>
                <a:sym typeface="Copperplate" pitchFamily="-107" charset="0"/>
              </a:defRPr>
            </a:lvl1pPr>
            <a:lvl2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2pPr>
            <a:lvl3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3pPr>
            <a:lvl4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4pPr>
            <a:lvl5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5pPr>
            <a:lvl6pPr marL="4572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6pPr>
            <a:lvl7pPr marL="9144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7pPr>
            <a:lvl8pPr marL="13716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8pPr>
            <a:lvl9pPr marL="18288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9pPr>
          </a:lstStyle>
          <a:p>
            <a:pPr eaLnBrk="1" hangingPunct="1"/>
            <a:r>
              <a:rPr lang="en-US" sz="5400" b="1" kern="0" dirty="0">
                <a:solidFill>
                  <a:srgbClr val="0432FF"/>
                </a:solidFill>
                <a:latin typeface="+mn-lt"/>
              </a:rPr>
              <a:t>Quantum Tomography @ Colliders</a:t>
            </a:r>
          </a:p>
        </p:txBody>
      </p:sp>
      <p:pic>
        <p:nvPicPr>
          <p:cNvPr id="2050" name="Picture 2" descr="Higgs boson examined as source of dark matter at the LHC">
            <a:hlinkClick r:id="rId3"/>
            <a:extLst>
              <a:ext uri="{FF2B5EF4-FFF2-40B4-BE49-F238E27FC236}">
                <a16:creationId xmlns:a16="http://schemas.microsoft.com/office/drawing/2014/main" id="{CC7661A7-A04E-D3BC-7D96-A4710CBA5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166" y="1026799"/>
            <a:ext cx="7292634" cy="323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iggs boson examined as source of dark matter at the LHC">
            <a:extLst>
              <a:ext uri="{FF2B5EF4-FFF2-40B4-BE49-F238E27FC236}">
                <a16:creationId xmlns:a16="http://schemas.microsoft.com/office/drawing/2014/main" id="{A6291163-1C5B-1D0F-AE0A-4CE782B20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4813" y="956784"/>
            <a:ext cx="1150586" cy="76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C08152F-2051-A917-BA00-35F72E75795B}"/>
              </a:ext>
            </a:extLst>
          </p:cNvPr>
          <p:cNvSpPr txBox="1"/>
          <p:nvPr/>
        </p:nvSpPr>
        <p:spPr>
          <a:xfrm>
            <a:off x="3334049" y="3715961"/>
            <a:ext cx="6336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highlight>
                  <a:srgbClr val="FFFF00"/>
                </a:highlight>
              </a:rPr>
              <a:t>a large number of states produced!</a:t>
            </a:r>
          </a:p>
        </p:txBody>
      </p:sp>
      <p:pic>
        <p:nvPicPr>
          <p:cNvPr id="3" name="Picture 2" descr="A blue rectangle with black text&#10;&#10;AI-generated content may be incorrect.">
            <a:extLst>
              <a:ext uri="{FF2B5EF4-FFF2-40B4-BE49-F238E27FC236}">
                <a16:creationId xmlns:a16="http://schemas.microsoft.com/office/drawing/2014/main" id="{43216F4E-E1D4-BA53-3AD5-FB4FF5490F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784" y="4444752"/>
            <a:ext cx="11047604" cy="1943124"/>
          </a:xfrm>
          <a:prstGeom prst="rect">
            <a:avLst/>
          </a:prstGeom>
        </p:spPr>
      </p:pic>
      <p:pic>
        <p:nvPicPr>
          <p:cNvPr id="6" name="Picture 5" descr="A blue rectangle with black text&#10;&#10;AI-generated content may be incorrect.">
            <a:extLst>
              <a:ext uri="{FF2B5EF4-FFF2-40B4-BE49-F238E27FC236}">
                <a16:creationId xmlns:a16="http://schemas.microsoft.com/office/drawing/2014/main" id="{C630981F-F06D-ACCE-AAF6-4DDE4DE70C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783" y="6630518"/>
            <a:ext cx="11017225" cy="199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3973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FCB6FCB-C348-E316-DA34-98C0ECAD760B}"/>
              </a:ext>
            </a:extLst>
          </p:cNvPr>
          <p:cNvSpPr txBox="1"/>
          <p:nvPr/>
        </p:nvSpPr>
        <p:spPr>
          <a:xfrm>
            <a:off x="288032" y="8223428"/>
            <a:ext cx="1233504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Both the state before decay &amp; the final state decay products  inherit the SAME quantum information!</a:t>
            </a:r>
          </a:p>
        </p:txBody>
      </p:sp>
      <p:pic>
        <p:nvPicPr>
          <p:cNvPr id="9" name="Picture 8" descr="A diagram of a state&#10;&#10;Description automatically generated">
            <a:extLst>
              <a:ext uri="{FF2B5EF4-FFF2-40B4-BE49-F238E27FC236}">
                <a16:creationId xmlns:a16="http://schemas.microsoft.com/office/drawing/2014/main" id="{A221621D-012C-06F7-141E-CEF84BEA9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4248" y="4602354"/>
            <a:ext cx="3024336" cy="2434686"/>
          </a:xfrm>
          <a:prstGeom prst="rect">
            <a:avLst/>
          </a:prstGeom>
        </p:spPr>
      </p:pic>
      <p:pic>
        <p:nvPicPr>
          <p:cNvPr id="2051" name="Picture 3" descr="Higgs boson examined as source of dark matter at the LHC">
            <a:extLst>
              <a:ext uri="{FF2B5EF4-FFF2-40B4-BE49-F238E27FC236}">
                <a16:creationId xmlns:a16="http://schemas.microsoft.com/office/drawing/2014/main" id="{A6291163-1C5B-1D0F-AE0A-4CE782B20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4813" y="956784"/>
            <a:ext cx="1150586" cy="76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C272B8B-2A60-3F8F-CE38-7B269F9CC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728" y="3580656"/>
            <a:ext cx="12119024" cy="11680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+mj-lt"/>
                <a:ea typeface="+mj-ea"/>
                <a:cs typeface="+mj-cs"/>
                <a:sym typeface="Copperplate" pitchFamily="-107" charset="0"/>
              </a:defRPr>
            </a:lvl1pPr>
            <a:lvl2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2pPr>
            <a:lvl3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3pPr>
            <a:lvl4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4pPr>
            <a:lvl5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5pPr>
            <a:lvl6pPr marL="4572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6pPr>
            <a:lvl7pPr marL="9144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7pPr>
            <a:lvl8pPr marL="13716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8pPr>
            <a:lvl9pPr marL="18288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9pPr>
          </a:lstStyle>
          <a:p>
            <a:pPr eaLnBrk="1" hangingPunct="1"/>
            <a:r>
              <a:rPr lang="en-US" sz="4800" b="1" kern="0" dirty="0">
                <a:solidFill>
                  <a:schemeClr val="tx1"/>
                </a:solidFill>
                <a:latin typeface="+mn-lt"/>
              </a:rPr>
              <a:t>Two paths </a:t>
            </a:r>
            <a:r>
              <a:rPr lang="en-US" sz="4800" kern="0" dirty="0">
                <a:solidFill>
                  <a:schemeClr val="tx1"/>
                </a:solidFill>
                <a:latin typeface="+mn-lt"/>
              </a:rPr>
              <a:t>to proceed to quantum tomography</a:t>
            </a:r>
            <a:r>
              <a:rPr lang="en-US" sz="4800" b="1" kern="0" dirty="0">
                <a:solidFill>
                  <a:srgbClr val="0432FF"/>
                </a:solidFill>
                <a:latin typeface="+mn-lt"/>
              </a:rPr>
              <a:t>   </a:t>
            </a:r>
          </a:p>
        </p:txBody>
      </p:sp>
      <p:pic>
        <p:nvPicPr>
          <p:cNvPr id="18" name="Picture 17" descr="A diagram of a production process&#10;&#10;Description automatically generated">
            <a:extLst>
              <a:ext uri="{FF2B5EF4-FFF2-40B4-BE49-F238E27FC236}">
                <a16:creationId xmlns:a16="http://schemas.microsoft.com/office/drawing/2014/main" id="{BD0E9688-398A-D7FC-0B78-B00CE0D4DE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509" y="4660776"/>
            <a:ext cx="3987707" cy="2396369"/>
          </a:xfrm>
          <a:prstGeom prst="rect">
            <a:avLst/>
          </a:prstGeom>
        </p:spPr>
      </p:pic>
      <p:pic>
        <p:nvPicPr>
          <p:cNvPr id="20" name="Picture 19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09C2258B-D2DB-C000-5A6B-AA9DE07CEB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7993" y="4588768"/>
            <a:ext cx="3793039" cy="2413752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D5FF765B-46BC-3B6E-CB71-8C49A0C23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048" y="950880"/>
            <a:ext cx="12335048" cy="24857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+mj-lt"/>
                <a:ea typeface="+mj-ea"/>
                <a:cs typeface="+mj-cs"/>
                <a:sym typeface="Copperplate" pitchFamily="-107" charset="0"/>
              </a:defRPr>
            </a:lvl1pPr>
            <a:lvl2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2pPr>
            <a:lvl3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3pPr>
            <a:lvl4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4pPr>
            <a:lvl5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5pPr>
            <a:lvl6pPr marL="4572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6pPr>
            <a:lvl7pPr marL="9144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7pPr>
            <a:lvl8pPr marL="13716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8pPr>
            <a:lvl9pPr marL="18288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9pPr>
          </a:lstStyle>
          <a:p>
            <a:pPr marL="685800" indent="-685800" algn="l" eaLnBrk="1" hangingPunct="1">
              <a:buFont typeface="Arial" panose="020B0604020202020204" pitchFamily="34" charset="0"/>
              <a:buChar char="•"/>
            </a:pPr>
            <a:r>
              <a:rPr lang="en-US" sz="4800" kern="0" dirty="0">
                <a:solidFill>
                  <a:schemeClr val="tx1"/>
                </a:solidFill>
                <a:latin typeface="+mn-lt"/>
              </a:rPr>
              <a:t>All “classical observables”: energy, angles …</a:t>
            </a:r>
          </a:p>
          <a:p>
            <a:pPr marL="685800" indent="-685800" algn="l" eaLnBrk="1" hangingPunct="1">
              <a:buFont typeface="Arial" panose="020B0604020202020204" pitchFamily="34" charset="0"/>
              <a:buChar char="•"/>
            </a:pPr>
            <a:r>
              <a:rPr lang="en-US" sz="4800" kern="0" dirty="0">
                <a:solidFill>
                  <a:schemeClr val="tx1"/>
                </a:solidFill>
                <a:latin typeface="+mn-lt"/>
              </a:rPr>
              <a:t>No direct spin measurement </a:t>
            </a:r>
            <a:r>
              <a:rPr lang="en-US" sz="4400" kern="0" dirty="0">
                <a:solidFill>
                  <a:schemeClr val="tx1"/>
                </a:solidFill>
                <a:latin typeface="+mn-lt"/>
              </a:rPr>
              <a:t>on event-by-event </a:t>
            </a:r>
          </a:p>
          <a:p>
            <a:pPr algn="l" eaLnBrk="1" hangingPunct="1"/>
            <a:r>
              <a:rPr lang="en-US" sz="4800" kern="0" dirty="0">
                <a:solidFill>
                  <a:schemeClr val="tx1"/>
                </a:solidFill>
                <a:latin typeface="+mn-lt"/>
                <a:sym typeface="Wingdings" pitchFamily="2" charset="2"/>
              </a:rPr>
              <a:t> inferred by angular distributions, </a:t>
            </a:r>
          </a:p>
          <a:p>
            <a:pPr algn="l" eaLnBrk="1" hangingPunct="1"/>
            <a:r>
              <a:rPr lang="en-US" sz="4800" kern="0" dirty="0">
                <a:solidFill>
                  <a:schemeClr val="tx1"/>
                </a:solidFill>
                <a:latin typeface="+mn-lt"/>
                <a:sym typeface="Wingdings" pitchFamily="2" charset="2"/>
              </a:rPr>
              <a:t>     thus statistically: “</a:t>
            </a:r>
            <a:r>
              <a:rPr lang="en-US" sz="4800" b="1" kern="0" dirty="0">
                <a:solidFill>
                  <a:schemeClr val="tx1"/>
                </a:solidFill>
                <a:latin typeface="+mn-lt"/>
                <a:sym typeface="Wingdings" pitchFamily="2" charset="2"/>
              </a:rPr>
              <a:t>fictitious states</a:t>
            </a:r>
            <a:r>
              <a:rPr lang="en-US" sz="4800" kern="0" dirty="0">
                <a:solidFill>
                  <a:schemeClr val="tx1"/>
                </a:solidFill>
                <a:latin typeface="+mn-lt"/>
                <a:sym typeface="Wingdings" pitchFamily="2" charset="2"/>
              </a:rPr>
              <a:t>”!</a:t>
            </a:r>
            <a:endParaRPr lang="en-US" sz="4800" kern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6ED090-8E04-424C-EBD6-07CEDC55A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2525" y="52264"/>
            <a:ext cx="11332523" cy="10240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+mj-lt"/>
                <a:ea typeface="+mj-ea"/>
                <a:cs typeface="+mj-cs"/>
                <a:sym typeface="Copperplate" pitchFamily="-107" charset="0"/>
              </a:defRPr>
            </a:lvl1pPr>
            <a:lvl2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2pPr>
            <a:lvl3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3pPr>
            <a:lvl4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4pPr>
            <a:lvl5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5pPr>
            <a:lvl6pPr marL="4572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6pPr>
            <a:lvl7pPr marL="9144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7pPr>
            <a:lvl8pPr marL="13716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8pPr>
            <a:lvl9pPr marL="18288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9pPr>
          </a:lstStyle>
          <a:p>
            <a:pPr eaLnBrk="1" hangingPunct="1"/>
            <a:r>
              <a:rPr lang="en-US" sz="5400" b="1" kern="0" dirty="0">
                <a:solidFill>
                  <a:srgbClr val="0432FF"/>
                </a:solidFill>
                <a:latin typeface="+mn-lt"/>
              </a:rPr>
              <a:t>Quantum Tomography for spin states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6CFA71-0B7A-0E80-A538-8F5B09E3B1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5856" y="7109048"/>
            <a:ext cx="9793088" cy="11418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C30673-6DE1-59D4-BD7F-879BDF367C5F}"/>
              </a:ext>
            </a:extLst>
          </p:cNvPr>
          <p:cNvSpPr txBox="1"/>
          <p:nvPr/>
        </p:nvSpPr>
        <p:spPr>
          <a:xfrm>
            <a:off x="-50328" y="3436640"/>
            <a:ext cx="10729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Y. Afik, J. de Nova, arXiv:2003.02280; K. Cheng, TH, M. Low, arXiv:2407.01672.  </a:t>
            </a:r>
          </a:p>
        </p:txBody>
      </p:sp>
      <p:pic>
        <p:nvPicPr>
          <p:cNvPr id="11" name="Picture 10" descr="A diagram of a diagram of a diagram&#10;&#10;AI-generated content may be incorrect.">
            <a:extLst>
              <a:ext uri="{FF2B5EF4-FFF2-40B4-BE49-F238E27FC236}">
                <a16:creationId xmlns:a16="http://schemas.microsoft.com/office/drawing/2014/main" id="{6A55F957-FFDC-A805-479B-17275DF397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06856" y="2212504"/>
            <a:ext cx="2311245" cy="164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1721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C2E2CF58-11D7-8218-B93F-4BE7D680A6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6941" y="75940"/>
            <a:ext cx="9729995" cy="7684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+mj-lt"/>
                <a:ea typeface="+mj-ea"/>
                <a:cs typeface="+mj-cs"/>
                <a:sym typeface="Copperplate" pitchFamily="-107" charset="0"/>
              </a:defRPr>
            </a:lvl1pPr>
            <a:lvl2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2pPr>
            <a:lvl3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3pPr>
            <a:lvl4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4pPr>
            <a:lvl5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5pPr>
            <a:lvl6pPr marL="4572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6pPr>
            <a:lvl7pPr marL="9144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7pPr>
            <a:lvl8pPr marL="13716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8pPr>
            <a:lvl9pPr marL="18288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9pPr>
          </a:lstStyle>
          <a:p>
            <a:pPr eaLnBrk="1" hangingPunct="1"/>
            <a:r>
              <a:rPr lang="en-US" sz="4800" b="1" kern="0" dirty="0">
                <a:solidFill>
                  <a:srgbClr val="0432FF"/>
                </a:solidFill>
                <a:latin typeface="+mn-lt"/>
              </a:rPr>
              <a:t>(1) Top decay &amp; spin correlation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954B16-C36E-394D-7EC2-5CE2F5615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782" y="4156720"/>
            <a:ext cx="11385250" cy="16427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A12EF9-657C-13D4-4344-A43BDD6F0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50" y="5812904"/>
            <a:ext cx="11432656" cy="20990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8B5DA6-5B57-CBF2-9FBA-E62074F158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290" y="7918140"/>
            <a:ext cx="11385249" cy="14231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FC3949-F71B-9F38-F27B-D7992B44B5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3628" y="775402"/>
            <a:ext cx="4073308" cy="33813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E93AEC-9EF8-4133-9FC1-0A54C762AA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7395" y="1276400"/>
            <a:ext cx="4861684" cy="7684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4E8C07-D30C-832A-FAAF-37A6ED22DF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4039" y="1924472"/>
            <a:ext cx="4861684" cy="2162240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18B7CCCF-27D2-9821-EFF4-2ED187053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350" y="847410"/>
            <a:ext cx="5749106" cy="5009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+mj-lt"/>
                <a:ea typeface="+mj-ea"/>
                <a:cs typeface="+mj-cs"/>
                <a:sym typeface="Copperplate" pitchFamily="-107" charset="0"/>
              </a:defRPr>
            </a:lvl1pPr>
            <a:lvl2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2pPr>
            <a:lvl3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3pPr>
            <a:lvl4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4pPr>
            <a:lvl5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5pPr>
            <a:lvl6pPr marL="4572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6pPr>
            <a:lvl7pPr marL="9144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7pPr>
            <a:lvl8pPr marL="13716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8pPr>
            <a:lvl9pPr marL="18288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9pPr>
          </a:lstStyle>
          <a:p>
            <a:pPr eaLnBrk="1" hangingPunct="1"/>
            <a:r>
              <a:rPr lang="en-US" sz="4000" kern="0" dirty="0">
                <a:solidFill>
                  <a:schemeClr val="tx1"/>
                </a:solidFill>
                <a:latin typeface="+mn-lt"/>
              </a:rPr>
              <a:t>decaying to A</a:t>
            </a:r>
            <a:r>
              <a:rPr lang="en-US" sz="4000" kern="0" baseline="-25000" dirty="0">
                <a:solidFill>
                  <a:schemeClr val="tx1"/>
                </a:solidFill>
                <a:latin typeface="+mn-lt"/>
              </a:rPr>
              <a:t>1,2,3</a:t>
            </a:r>
            <a:r>
              <a:rPr lang="en-US" sz="4000" kern="0" dirty="0">
                <a:solidFill>
                  <a:schemeClr val="tx1"/>
                </a:solidFill>
                <a:latin typeface="+mn-lt"/>
              </a:rPr>
              <a:t> , B</a:t>
            </a:r>
            <a:r>
              <a:rPr lang="en-US" sz="4000" kern="0" baseline="-25000" dirty="0">
                <a:solidFill>
                  <a:schemeClr val="tx1"/>
                </a:solidFill>
                <a:latin typeface="+mn-lt"/>
              </a:rPr>
              <a:t>1,2,3</a:t>
            </a:r>
          </a:p>
        </p:txBody>
      </p:sp>
    </p:spTree>
    <p:extLst>
      <p:ext uri="{BB962C8B-B14F-4D97-AF65-F5344CB8AC3E}">
        <p14:creationId xmlns:p14="http://schemas.microsoft.com/office/powerpoint/2010/main" val="28909380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27439AD-C70A-95DC-8F3B-385843ED49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7824" y="139761"/>
            <a:ext cx="11233248" cy="7765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+mj-lt"/>
                <a:ea typeface="+mj-ea"/>
                <a:cs typeface="+mj-cs"/>
                <a:sym typeface="Copperplate" pitchFamily="-107" charset="0"/>
              </a:defRPr>
            </a:lvl1pPr>
            <a:lvl2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2pPr>
            <a:lvl3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3pPr>
            <a:lvl4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4pPr>
            <a:lvl5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7" charset="0"/>
              </a:defRPr>
            </a:lvl5pPr>
            <a:lvl6pPr marL="4572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6pPr>
            <a:lvl7pPr marL="9144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7pPr>
            <a:lvl8pPr marL="13716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8pPr>
            <a:lvl9pPr marL="18288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pitchFamily="-108" charset="0"/>
                <a:ea typeface="ヒラギノ明朝 ProN W3" pitchFamily="-108" charset="-128"/>
                <a:cs typeface="ヒラギノ明朝 ProN W3" pitchFamily="-108" charset="-128"/>
                <a:sym typeface="Copperplate" pitchFamily="-108" charset="0"/>
              </a:defRPr>
            </a:lvl9pPr>
          </a:lstStyle>
          <a:p>
            <a:pPr eaLnBrk="1" hangingPunct="1"/>
            <a:r>
              <a:rPr lang="en-US" sz="4800" b="1" kern="0" dirty="0">
                <a:solidFill>
                  <a:srgbClr val="0432FF"/>
                </a:solidFill>
                <a:latin typeface="+mn-lt"/>
              </a:rPr>
              <a:t>Theory &amp; Observation: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E8FA25-0AF8-03DE-5E2E-C6B5520C6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912" y="2500536"/>
            <a:ext cx="9271548" cy="53285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E7C442-BD21-A3F3-A155-7731A53E4C48}"/>
              </a:ext>
            </a:extLst>
          </p:cNvPr>
          <p:cNvSpPr txBox="1"/>
          <p:nvPr/>
        </p:nvSpPr>
        <p:spPr>
          <a:xfrm>
            <a:off x="3550072" y="6893024"/>
            <a:ext cx="285687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Threshold:</a:t>
            </a:r>
          </a:p>
          <a:p>
            <a:r>
              <a:rPr lang="en-US" sz="2800" dirty="0"/>
              <a:t>singlet dominance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AC5E7A-F4A3-75F1-5D22-C7A3D5441391}"/>
              </a:ext>
            </a:extLst>
          </p:cNvPr>
          <p:cNvSpPr txBox="1"/>
          <p:nvPr/>
        </p:nvSpPr>
        <p:spPr>
          <a:xfrm>
            <a:off x="8014568" y="6875021"/>
            <a:ext cx="27911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Boosted:</a:t>
            </a:r>
          </a:p>
          <a:p>
            <a:r>
              <a:rPr lang="en-US" sz="2800" dirty="0"/>
              <a:t>triplet dominance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C0E404-DF1C-5DB4-6FC8-CDA20F4612DF}"/>
              </a:ext>
            </a:extLst>
          </p:cNvPr>
          <p:cNvSpPr txBox="1"/>
          <p:nvPr/>
        </p:nvSpPr>
        <p:spPr>
          <a:xfrm>
            <a:off x="7499610" y="7904038"/>
            <a:ext cx="44753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/>
              <a:t>Highly boosted:</a:t>
            </a:r>
          </a:p>
          <a:p>
            <a:pPr algn="l"/>
            <a:r>
              <a:rPr lang="en-US" sz="3200" dirty="0"/>
              <a:t>Low rate, high sensitivity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2FA779-2398-5DF3-D780-0804BBE8F7E2}"/>
              </a:ext>
            </a:extLst>
          </p:cNvPr>
          <p:cNvSpPr txBox="1"/>
          <p:nvPr/>
        </p:nvSpPr>
        <p:spPr>
          <a:xfrm>
            <a:off x="2325936" y="7904038"/>
            <a:ext cx="44753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/>
              <a:t>Threshold: </a:t>
            </a:r>
          </a:p>
          <a:p>
            <a:pPr algn="l"/>
            <a:r>
              <a:rPr lang="en-US" sz="3200" dirty="0"/>
              <a:t>high rate, low sensitivity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31BFDE-31C2-78F9-1EDD-3612CCD208B2}"/>
              </a:ext>
            </a:extLst>
          </p:cNvPr>
          <p:cNvSpPr txBox="1"/>
          <p:nvPr/>
        </p:nvSpPr>
        <p:spPr>
          <a:xfrm>
            <a:off x="1821880" y="814735"/>
            <a:ext cx="10009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(Many theory papers; ATLAS &amp; CMS publications.)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C42933-5640-CA95-8E40-36C5DE968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8024" y="1374511"/>
            <a:ext cx="3672408" cy="12700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9FC043-6FAE-3659-3D1B-976AD8233D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2700" y="1348408"/>
            <a:ext cx="3110180" cy="11486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DAD12A-8732-632D-F68A-3172E5A0F463}"/>
              </a:ext>
            </a:extLst>
          </p:cNvPr>
          <p:cNvSpPr txBox="1"/>
          <p:nvPr/>
        </p:nvSpPr>
        <p:spPr>
          <a:xfrm>
            <a:off x="7900666" y="1924472"/>
            <a:ext cx="27061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for entanglement</a:t>
            </a:r>
          </a:p>
        </p:txBody>
      </p:sp>
    </p:spTree>
    <p:extLst>
      <p:ext uri="{BB962C8B-B14F-4D97-AF65-F5344CB8AC3E}">
        <p14:creationId xmlns:p14="http://schemas.microsoft.com/office/powerpoint/2010/main" val="37490543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3" grpId="0"/>
    </p:bldLst>
  </p:timing>
</p:sld>
</file>

<file path=ppt/theme/theme1.xml><?xml version="1.0" encoding="utf-8"?>
<a:theme xmlns:a="http://schemas.openxmlformats.org/drawingml/2006/main" name="Title - Top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itle &amp; Bullets - Alternate R">
  <a:themeElements>
    <a:clrScheme name="">
      <a:dk1>
        <a:srgbClr val="000000"/>
      </a:dk1>
      <a:lt1>
        <a:srgbClr val="6C7685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BABDC2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Alternate R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 &amp; Bullets - Alternate 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le &amp; Bullets - Left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_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Title - Top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Title, Bullets &amp; Photo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_Title &amp; Bullets - Left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_Title &amp; Bullets - 2 Column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_Title &amp; Bullets - Right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le &amp; Bullets - 2 Column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_Title - Center">
  <a:themeElements>
    <a:clrScheme name="">
      <a:dk1>
        <a:srgbClr val="333333"/>
      </a:dk1>
      <a:lt1>
        <a:srgbClr val="FFFBF2"/>
      </a:lt1>
      <a:dk2>
        <a:srgbClr val="00040D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6C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Copperplate"/>
        <a:ea typeface="ヒラギノ明朝 ProN W3"/>
        <a:cs typeface="ヒラギノ明朝 ProN W3"/>
      </a:majorFont>
      <a:minorFont>
        <a:latin typeface="Copperplat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_Title &amp; Subtitle">
  <a:themeElements>
    <a:clrScheme name="">
      <a:dk1>
        <a:srgbClr val="333333"/>
      </a:dk1>
      <a:lt1>
        <a:srgbClr val="FFFBF2"/>
      </a:lt1>
      <a:dk2>
        <a:srgbClr val="00040D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6C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Copperplate"/>
        <a:ea typeface="ヒラギノ明朝 ProN W3"/>
        <a:cs typeface="ヒラギノ明朝 ProN W3"/>
      </a:majorFont>
      <a:minorFont>
        <a:latin typeface="Copperplat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_Photo - Horizontal">
  <a:themeElements>
    <a:clrScheme name="">
      <a:dk1>
        <a:srgbClr val="333333"/>
      </a:dk1>
      <a:lt1>
        <a:srgbClr val="FFFBF2"/>
      </a:lt1>
      <a:dk2>
        <a:srgbClr val="00040D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6C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Copperplate"/>
        <a:ea typeface="ヒラギノ明朝 ProN W3"/>
        <a:cs typeface="ヒラギノ明朝 ProN W3"/>
      </a:majorFont>
      <a:minorFont>
        <a:latin typeface="Copperplat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_Photo - Vertical">
  <a:themeElements>
    <a:clrScheme name="">
      <a:dk1>
        <a:srgbClr val="333333"/>
      </a:dk1>
      <a:lt1>
        <a:srgbClr val="FFFBF2"/>
      </a:lt1>
      <a:dk2>
        <a:srgbClr val="00040D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6C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Copperplate"/>
        <a:ea typeface="ヒラギノ明朝 ProN W3"/>
        <a:cs typeface="ヒラギノ明朝 ProN W3"/>
      </a:majorFont>
      <a:minorFont>
        <a:latin typeface="Copperplat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_Title, Bullets &amp; Photo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1_Title &amp; Bullets - Alternate L">
  <a:themeElements>
    <a:clrScheme name="">
      <a:dk1>
        <a:srgbClr val="000000"/>
      </a:dk1>
      <a:lt1>
        <a:srgbClr val="6C7685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BABDC2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Alternate L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 &amp; Bullets - Alternate 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_Title &amp; Bullets - Alternate R">
  <a:themeElements>
    <a:clrScheme name="">
      <a:dk1>
        <a:srgbClr val="000000"/>
      </a:dk1>
      <a:lt1>
        <a:srgbClr val="6C7685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BABDC2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Alternate R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 &amp; Bullets - Alternate 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itle &amp; Bullets - Right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itle - Center">
  <a:themeElements>
    <a:clrScheme name="">
      <a:dk1>
        <a:srgbClr val="333333"/>
      </a:dk1>
      <a:lt1>
        <a:srgbClr val="FFFBF2"/>
      </a:lt1>
      <a:dk2>
        <a:srgbClr val="00040D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6C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Copperplate"/>
        <a:ea typeface="ヒラギノ明朝 ProN W3"/>
        <a:cs typeface="ヒラギノ明朝 ProN W3"/>
      </a:majorFont>
      <a:minorFont>
        <a:latin typeface="Copperplat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itle &amp; Subtitle">
  <a:themeElements>
    <a:clrScheme name="">
      <a:dk1>
        <a:srgbClr val="333333"/>
      </a:dk1>
      <a:lt1>
        <a:srgbClr val="FFFBF2"/>
      </a:lt1>
      <a:dk2>
        <a:srgbClr val="00040D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6C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Copperplate"/>
        <a:ea typeface="ヒラギノ明朝 ProN W3"/>
        <a:cs typeface="ヒラギノ明朝 ProN W3"/>
      </a:majorFont>
      <a:minorFont>
        <a:latin typeface="Copperplat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hoto - Horizontal">
  <a:themeElements>
    <a:clrScheme name="">
      <a:dk1>
        <a:srgbClr val="333333"/>
      </a:dk1>
      <a:lt1>
        <a:srgbClr val="FFFBF2"/>
      </a:lt1>
      <a:dk2>
        <a:srgbClr val="00040D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6C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Copperplate"/>
        <a:ea typeface="ヒラギノ明朝 ProN W3"/>
        <a:cs typeface="ヒラギノ明朝 ProN W3"/>
      </a:majorFont>
      <a:minorFont>
        <a:latin typeface="Copperplat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Photo - Vertical">
  <a:themeElements>
    <a:clrScheme name="">
      <a:dk1>
        <a:srgbClr val="333333"/>
      </a:dk1>
      <a:lt1>
        <a:srgbClr val="FFFBF2"/>
      </a:lt1>
      <a:dk2>
        <a:srgbClr val="00040D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6C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Copperplate"/>
        <a:ea typeface="ヒラギノ明朝 ProN W3"/>
        <a:cs typeface="ヒラギノ明朝 ProN W3"/>
      </a:majorFont>
      <a:minorFont>
        <a:latin typeface="Copperplat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le &amp; Bullets - Alternate L">
  <a:themeElements>
    <a:clrScheme name="">
      <a:dk1>
        <a:srgbClr val="000000"/>
      </a:dk1>
      <a:lt1>
        <a:srgbClr val="6C7685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BABDC2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Alternate L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 &amp; Bullets - Alternate 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123850</TotalTime>
  <Pages>0</Pages>
  <Words>1114</Words>
  <Characters>0</Characters>
  <Application>Microsoft Macintosh PowerPoint</Application>
  <PresentationFormat>Custom</PresentationFormat>
  <Lines>0</Lines>
  <Paragraphs>164</Paragraphs>
  <Slides>28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26</vt:i4>
      </vt:variant>
      <vt:variant>
        <vt:lpstr>Slide Titles</vt:lpstr>
      </vt:variant>
      <vt:variant>
        <vt:i4>28</vt:i4>
      </vt:variant>
    </vt:vector>
  </HeadingPairs>
  <TitlesOfParts>
    <vt:vector size="60" baseType="lpstr">
      <vt:lpstr>Arial</vt:lpstr>
      <vt:lpstr>Calibri</vt:lpstr>
      <vt:lpstr>Cochin</vt:lpstr>
      <vt:lpstr>Copperplate</vt:lpstr>
      <vt:lpstr>Times New Roman</vt:lpstr>
      <vt:lpstr>Wingdings</vt:lpstr>
      <vt:lpstr>Title - Top</vt:lpstr>
      <vt:lpstr>Title &amp; Bullets - 2 Column</vt:lpstr>
      <vt:lpstr>Title &amp; Bullets - Right</vt:lpstr>
      <vt:lpstr>Title - Center</vt:lpstr>
      <vt:lpstr>Title &amp; Subtitle</vt:lpstr>
      <vt:lpstr>Photo - Horizontal</vt:lpstr>
      <vt:lpstr>Photo - Vertical</vt:lpstr>
      <vt:lpstr>1_Bullets</vt:lpstr>
      <vt:lpstr>Title &amp; Bullets - Alternate L</vt:lpstr>
      <vt:lpstr>Title &amp; Bullets - Alternate R</vt:lpstr>
      <vt:lpstr>1_Title &amp; Bullets</vt:lpstr>
      <vt:lpstr>Title &amp; Bullets - Left</vt:lpstr>
      <vt:lpstr>2_Title &amp; Bullets</vt:lpstr>
      <vt:lpstr>1_Title - Top</vt:lpstr>
      <vt:lpstr>1_Blank</vt:lpstr>
      <vt:lpstr>Title, Bullets &amp; Photo</vt:lpstr>
      <vt:lpstr>1_Title &amp; Bullets - Left</vt:lpstr>
      <vt:lpstr>1_Title &amp; Bullets - 2 Column</vt:lpstr>
      <vt:lpstr>1_Title &amp; Bullets - Right</vt:lpstr>
      <vt:lpstr>1_Title - Center</vt:lpstr>
      <vt:lpstr>1_Title &amp; Subtitle</vt:lpstr>
      <vt:lpstr>1_Photo - Horizontal</vt:lpstr>
      <vt:lpstr>1_Photo - Vertical</vt:lpstr>
      <vt:lpstr>1_Title, Bullets &amp; Photo</vt:lpstr>
      <vt:lpstr>1_Title &amp; Bullets - Alternate L</vt:lpstr>
      <vt:lpstr>1_Title &amp; Bullets - Alternate R</vt:lpstr>
      <vt:lpstr>Quantum Tomography:  Spin states &amp; Flavor Oscillations</vt:lpstr>
      <vt:lpstr>PowerPoint Presentation</vt:lpstr>
      <vt:lpstr> Quantum State &amp; Quantum Tomography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Higgsology:  Theory and Practice</dc:title>
  <dc:subject/>
  <dc:creator/>
  <cp:keywords/>
  <dc:description/>
  <cp:lastModifiedBy>Han, Tao</cp:lastModifiedBy>
  <cp:revision>999</cp:revision>
  <cp:lastPrinted>2018-02-08T12:50:56Z</cp:lastPrinted>
  <dcterms:created xsi:type="dcterms:W3CDTF">2012-12-05T16:48:07Z</dcterms:created>
  <dcterms:modified xsi:type="dcterms:W3CDTF">2025-06-23T05:52:21Z</dcterms:modified>
</cp:coreProperties>
</file>