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0.xml" ContentType="application/vnd.openxmlformats-officedocument.presentationml.tags+xml"/>
  <Override PartName="/ppt/notesSlides/notesSlide3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4.xml" ContentType="application/vnd.openxmlformats-officedocument.presentationml.notesSlide+xml"/>
  <Override PartName="/ppt/tags/tag23.xml" ContentType="application/vnd.openxmlformats-officedocument.presentationml.tags+xml"/>
  <Override PartName="/ppt/activeX/activeX1.xml" ContentType="application/vnd.ms-office.activeX+xml"/>
  <Override PartName="/ppt/activeX/activeX1.bin" ContentType="application/vnd.ms-office.activeX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4.xml" ContentType="application/vnd.openxmlformats-officedocument.presentationml.tags+xml"/>
  <Override PartName="/ppt/notesSlides/notesSlide37.xml" ContentType="application/vnd.openxmlformats-officedocument.presentationml.notesSlide+xml"/>
  <Override PartName="/ppt/tags/tag25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6.xml" ContentType="application/vnd.openxmlformats-officedocument.presentationml.tags+xml"/>
  <Override PartName="/ppt/notesSlides/notesSlide40.xml" ContentType="application/vnd.openxmlformats-officedocument.presentationml.notesSlide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tags/tag28.xml" ContentType="application/vnd.openxmlformats-officedocument.presentationml.tags+xml"/>
  <Override PartName="/ppt/notesSlides/notesSlide42.xml" ContentType="application/vnd.openxmlformats-officedocument.presentationml.notes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tags/tag30.xml" ContentType="application/vnd.openxmlformats-officedocument.presentationml.tags+xml"/>
  <Override PartName="/ppt/notesSlides/notesSlide44.xml" ContentType="application/vnd.openxmlformats-officedocument.presentationml.notesSlide+xml"/>
  <Override PartName="/ppt/tags/tag31.xml" ContentType="application/vnd.openxmlformats-officedocument.presentationml.tags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4" r:id="rId1"/>
  </p:sldMasterIdLst>
  <p:notesMasterIdLst>
    <p:notesMasterId r:id="rId61"/>
  </p:notesMasterIdLst>
  <p:handoutMasterIdLst>
    <p:handoutMasterId r:id="rId62"/>
  </p:handoutMasterIdLst>
  <p:sldIdLst>
    <p:sldId id="296" r:id="rId2"/>
    <p:sldId id="301" r:id="rId3"/>
    <p:sldId id="298" r:id="rId4"/>
    <p:sldId id="590" r:id="rId5"/>
    <p:sldId id="548" r:id="rId6"/>
    <p:sldId id="546" r:id="rId7"/>
    <p:sldId id="547" r:id="rId8"/>
    <p:sldId id="549" r:id="rId9"/>
    <p:sldId id="554" r:id="rId10"/>
    <p:sldId id="550" r:id="rId11"/>
    <p:sldId id="541" r:id="rId12"/>
    <p:sldId id="552" r:id="rId13"/>
    <p:sldId id="555" r:id="rId14"/>
    <p:sldId id="556" r:id="rId15"/>
    <p:sldId id="557" r:id="rId16"/>
    <p:sldId id="553" r:id="rId17"/>
    <p:sldId id="542" r:id="rId18"/>
    <p:sldId id="592" r:id="rId19"/>
    <p:sldId id="593" r:id="rId20"/>
    <p:sldId id="594" r:id="rId21"/>
    <p:sldId id="595" r:id="rId22"/>
    <p:sldId id="596" r:id="rId23"/>
    <p:sldId id="591" r:id="rId24"/>
    <p:sldId id="564" r:id="rId25"/>
    <p:sldId id="558" r:id="rId26"/>
    <p:sldId id="559" r:id="rId27"/>
    <p:sldId id="574" r:id="rId28"/>
    <p:sldId id="575" r:id="rId29"/>
    <p:sldId id="543" r:id="rId30"/>
    <p:sldId id="565" r:id="rId31"/>
    <p:sldId id="568" r:id="rId32"/>
    <p:sldId id="571" r:id="rId33"/>
    <p:sldId id="586" r:id="rId34"/>
    <p:sldId id="577" r:id="rId35"/>
    <p:sldId id="585" r:id="rId36"/>
    <p:sldId id="597" r:id="rId37"/>
    <p:sldId id="572" r:id="rId38"/>
    <p:sldId id="598" r:id="rId39"/>
    <p:sldId id="544" r:id="rId40"/>
    <p:sldId id="600" r:id="rId41"/>
    <p:sldId id="601" r:id="rId42"/>
    <p:sldId id="603" r:id="rId43"/>
    <p:sldId id="599" r:id="rId44"/>
    <p:sldId id="580" r:id="rId45"/>
    <p:sldId id="551" r:id="rId46"/>
    <p:sldId id="581" r:id="rId47"/>
    <p:sldId id="582" r:id="rId48"/>
    <p:sldId id="608" r:id="rId49"/>
    <p:sldId id="583" r:id="rId50"/>
    <p:sldId id="604" r:id="rId51"/>
    <p:sldId id="614" r:id="rId52"/>
    <p:sldId id="613" r:id="rId53"/>
    <p:sldId id="611" r:id="rId54"/>
    <p:sldId id="612" r:id="rId55"/>
    <p:sldId id="609" r:id="rId56"/>
    <p:sldId id="610" r:id="rId57"/>
    <p:sldId id="607" r:id="rId58"/>
    <p:sldId id="606" r:id="rId59"/>
    <p:sldId id="605" r:id="rId60"/>
  </p:sldIdLst>
  <p:sldSz cx="9144000" cy="6858000" type="screen4x3"/>
  <p:notesSz cx="6797675" cy="9928225"/>
  <p:custDataLst>
    <p:tags r:id="rId63"/>
  </p:custDataLst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34" userDrawn="1">
          <p15:clr>
            <a:srgbClr val="A4A3A4"/>
          </p15:clr>
        </p15:guide>
        <p15:guide id="2" pos="3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F8"/>
    <a:srgbClr val="008000"/>
    <a:srgbClr val="E94945"/>
    <a:srgbClr val="E3C4A9"/>
    <a:srgbClr val="B6C5CC"/>
    <a:srgbClr val="EE0406"/>
    <a:srgbClr val="0402DF"/>
    <a:srgbClr val="D70E02"/>
    <a:srgbClr val="FF5750"/>
    <a:srgbClr val="171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27" autoAdjust="0"/>
    <p:restoredTop sz="95411" autoAdjust="0"/>
  </p:normalViewPr>
  <p:slideViewPr>
    <p:cSldViewPr snapToGrid="0" snapToObjects="1" showGuides="1">
      <p:cViewPr varScale="1">
        <p:scale>
          <a:sx n="66" d="100"/>
          <a:sy n="66" d="100"/>
        </p:scale>
        <p:origin x="928" y="48"/>
      </p:cViewPr>
      <p:guideLst>
        <p:guide orient="horz" pos="3634"/>
        <p:guide pos="3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02B65EA6-BF5B-A140-8968-2802CBE5A98E}" type="datetime1">
              <a:rPr lang="de-DE"/>
              <a:pPr>
                <a:defRPr/>
              </a:pPr>
              <a:t>12.01.2025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CDC65DEF-D2D9-8F47-B651-F9786E2D61A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7701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33B8FD22-CA29-7343-8D69-4324C02B485A}" type="datetime1">
              <a:rPr lang="de-DE"/>
              <a:pPr>
                <a:defRPr/>
              </a:pPr>
              <a:t>12.01.2025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E0F5DBF4-BDA5-704C-B0E0-DABACE4729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355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688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593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405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992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1686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24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836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859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10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6511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375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8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27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107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843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054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33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558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339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747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6215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770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0075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8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11" name="Google Shape;61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9746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9" name="Google Shape;64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0535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4309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28108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7378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46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8989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6100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3425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2260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969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3671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58465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05357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56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1564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5584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7639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6473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534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6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126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294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302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746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M3NeT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6054" y="5649496"/>
            <a:ext cx="3870352" cy="75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ecap_logo_big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12" y="5728499"/>
            <a:ext cx="1608344" cy="58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944" y="888457"/>
            <a:ext cx="8135937" cy="1619794"/>
          </a:xfrm>
        </p:spPr>
        <p:txBody>
          <a:bodyPr/>
          <a:lstStyle>
            <a:lvl1pPr>
              <a:lnSpc>
                <a:spcPts val="4200"/>
              </a:lnSpc>
              <a:defRPr sz="360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7944" y="3402013"/>
            <a:ext cx="4073470" cy="107950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baseline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 smtClean="0"/>
              <a:t>Conference</a:t>
            </a:r>
          </a:p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Address,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1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9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400" y="3247200"/>
            <a:ext cx="8136000" cy="900000"/>
          </a:xfrm>
        </p:spPr>
        <p:txBody>
          <a:bodyPr>
            <a:normAutofit/>
          </a:bodyPr>
          <a:lstStyle>
            <a:lvl1pPr algn="l">
              <a:lnSpc>
                <a:spcPts val="3400"/>
              </a:lnSpc>
              <a:defRPr sz="2800" b="1" cap="none"/>
            </a:lvl1pPr>
          </a:lstStyle>
          <a:p>
            <a:r>
              <a:rPr lang="x-none" smtClean="0"/>
              <a:t>Click to edit Master title style</a:t>
            </a:r>
            <a:endParaRPr lang="de-DE" dirty="0"/>
          </a:p>
        </p:txBody>
      </p:sp>
      <p:pic>
        <p:nvPicPr>
          <p:cNvPr id="5" name="Picture 4" descr="Unterkapitel_KM3Ne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000" cy="20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45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626400" y="1701800"/>
            <a:ext cx="3960000" cy="4706200"/>
          </a:xfrm>
        </p:spPr>
        <p:txBody>
          <a:bodyPr/>
          <a:lstStyle>
            <a:lvl1pPr marL="277200">
              <a:lnSpc>
                <a:spcPts val="2400"/>
              </a:lnSpc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802400" y="1701800"/>
            <a:ext cx="3960000" cy="4706200"/>
          </a:xfrm>
        </p:spPr>
        <p:txBody>
          <a:bodyPr/>
          <a:lstStyle>
            <a:lvl1pPr marL="27720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8E2CC-F545-6D4A-9BB4-86E10266AA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15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676400"/>
            <a:ext cx="5486400" cy="4275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951538"/>
            <a:ext cx="5486400" cy="457200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46AAA-E222-CF4F-ABC6-85394CA414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0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BF8EB-E541-DB4B-8809-0345F74794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7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0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2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7063" y="1651000"/>
            <a:ext cx="8135937" cy="4757738"/>
          </a:xfrm>
        </p:spPr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6" descr="BMBF-Gef-Logo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667500" y="5445126"/>
            <a:ext cx="2095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MBF-Gef-Logo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76867" y="5508625"/>
            <a:ext cx="20955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M3NeT_Titl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 userDrawn="1"/>
        </p:nvSpPr>
        <p:spPr bwMode="auto">
          <a:xfrm>
            <a:off x="619125" y="887413"/>
            <a:ext cx="81359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Vielen Dank für </a:t>
            </a:r>
            <a:b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</a:b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Ihre Aufmerksamkeit</a:t>
            </a:r>
            <a:endParaRPr lang="de-DE" sz="3600" b="1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2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7063" y="1083198"/>
            <a:ext cx="81359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7063" y="1651000"/>
            <a:ext cx="8135937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7063" y="6408738"/>
            <a:ext cx="7149776" cy="449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969696"/>
                </a:solidFill>
                <a:latin typeface="Helvetica Neue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69696"/>
                </a:solidFill>
                <a:latin typeface="Helvetica Neue" charset="0"/>
                <a:cs typeface="Arial" charset="0"/>
              </a:defRPr>
            </a:lvl1pPr>
          </a:lstStyle>
          <a:p>
            <a:pPr>
              <a:defRPr/>
            </a:pPr>
            <a:fld id="{AAAA4870-6BA5-2240-82F3-AD56ED42D7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02" r:id="rId2"/>
    <p:sldLayoutId id="2147484119" r:id="rId3"/>
    <p:sldLayoutId id="2147484106" r:id="rId4"/>
    <p:sldLayoutId id="2147484107" r:id="rId5"/>
    <p:sldLayoutId id="2147484108" r:id="rId6"/>
    <p:sldLayoutId id="2147484110" r:id="rId7"/>
    <p:sldLayoutId id="2147484120" r:id="rId8"/>
    <p:sldLayoutId id="2147484111" r:id="rId9"/>
  </p:sldLayoutIdLst>
  <p:hf hdr="0" dt="0"/>
  <p:txStyles>
    <p:titleStyle>
      <a:lvl1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9pPr>
    </p:titleStyle>
    <p:bodyStyle>
      <a:lvl1pPr marL="236538" indent="-276225" algn="l" defTabSz="457200" rtl="0" eaLnBrk="1" fontAlgn="base" hangingPunct="1">
        <a:lnSpc>
          <a:spcPts val="2400"/>
        </a:lnSpc>
        <a:spcBef>
          <a:spcPts val="475"/>
        </a:spcBef>
        <a:spcAft>
          <a:spcPct val="0"/>
        </a:spcAft>
        <a:buClr>
          <a:srgbClr val="003366"/>
        </a:buClr>
        <a:buSzPct val="100000"/>
        <a:buFont typeface="Lucida Grande" charset="0"/>
        <a:buChar char="●"/>
        <a:defRPr sz="20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50888" indent="-276225" algn="l" defTabSz="457200" rtl="0" eaLnBrk="1" fontAlgn="base" hangingPunct="1">
        <a:lnSpc>
          <a:spcPts val="2200"/>
        </a:lnSpc>
        <a:spcBef>
          <a:spcPts val="438"/>
        </a:spcBef>
        <a:spcAft>
          <a:spcPct val="0"/>
        </a:spcAft>
        <a:buClr>
          <a:srgbClr val="003366"/>
        </a:buClr>
        <a:buSzPct val="80000"/>
        <a:buFont typeface="Lucida Grande" charset="0"/>
        <a:buChar char="●"/>
        <a:defRPr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2017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4430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1655763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60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.xml"/><Relationship Id="rId7" Type="http://schemas.openxmlformats.org/officeDocument/2006/relationships/image" Target="../media/image73.wmf"/><Relationship Id="rId2" Type="http://schemas.openxmlformats.org/officeDocument/2006/relationships/tags" Target="../tags/tag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JP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7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8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90.JP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12" Type="http://schemas.openxmlformats.org/officeDocument/2006/relationships/oleObject" Target="../embeddings/oleObject4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emf"/><Relationship Id="rId5" Type="http://schemas.openxmlformats.org/officeDocument/2006/relationships/image" Target="../media/image13.jpe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21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 bwMode="auto">
          <a:xfrm>
            <a:off x="634239" y="2845838"/>
            <a:ext cx="5421328" cy="132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Uli Katz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Erlangen Centre for Astroparticle Physics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Friedrich Alexander University Erlangen-</a:t>
            </a:r>
            <a:r>
              <a:rPr lang="en-GB" sz="1800" dirty="0" err="1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Nürnberg</a:t>
            </a:r>
            <a:endParaRPr lang="en-GB" sz="1800" dirty="0" smtClean="0">
              <a:solidFill>
                <a:schemeClr val="bg1"/>
              </a:solidFill>
              <a:latin typeface="Helvetica Neue" charset="0"/>
              <a:cs typeface="Arial" charset="0"/>
            </a:endParaRP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16 January 2025</a:t>
            </a:r>
            <a:endParaRPr lang="en-GB" sz="1800" dirty="0" smtClean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34239" y="1688123"/>
            <a:ext cx="8677469" cy="115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 dirty="0">
                <a:solidFill>
                  <a:schemeClr val="bg1"/>
                </a:solidFill>
              </a:rPr>
              <a:t>Neutrino physics and astronomy with </a:t>
            </a:r>
            <a:r>
              <a:rPr lang="en-GB" sz="3200" dirty="0" smtClean="0">
                <a:solidFill>
                  <a:schemeClr val="bg1"/>
                </a:solidFill>
              </a:rPr>
              <a:t>KM3NeT</a:t>
            </a:r>
            <a:r>
              <a:rPr lang="en-GB" sz="3200" dirty="0" smtClean="0">
                <a:solidFill>
                  <a:schemeClr val="bg1"/>
                </a:solidFill>
              </a:rPr>
              <a:t> (and other neutrino telescopes)</a:t>
            </a:r>
            <a:endParaRPr lang="de-DE" sz="3200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 bwMode="auto">
          <a:xfrm>
            <a:off x="265215" y="275881"/>
            <a:ext cx="8425543" cy="3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e-DE" sz="1800" dirty="0" smtClean="0">
                <a:solidFill>
                  <a:schemeClr val="bg1"/>
                </a:solidFill>
              </a:rPr>
              <a:t>Physikalisches Kolloquium, </a:t>
            </a:r>
            <a:r>
              <a:rPr lang="de-DE" sz="1800" dirty="0" smtClean="0">
                <a:solidFill>
                  <a:schemeClr val="bg1"/>
                </a:solidFill>
              </a:rPr>
              <a:t>Universität Siegen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86" y="2601024"/>
            <a:ext cx="5189076" cy="361071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504593"/>
            <a:ext cx="7051674" cy="257552"/>
          </a:xfrm>
        </p:spPr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Neutrino oscillations</a:t>
            </a:r>
            <a:endParaRPr lang="en-US" alt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32637" y="908201"/>
            <a:ext cx="8469312" cy="5005388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Neutrino flavour and mass eigenstates are not the same: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de-DE" altLang="en-US" dirty="0" smtClean="0"/>
              <a:t>Fundamental process, </a:t>
            </a:r>
            <a:br>
              <a:rPr lang="de-DE" altLang="en-US" dirty="0" smtClean="0"/>
            </a:br>
            <a:r>
              <a:rPr lang="de-DE" altLang="en-US" dirty="0" smtClean="0"/>
              <a:t>relevant for particle &amp; </a:t>
            </a:r>
            <a:br>
              <a:rPr lang="de-DE" altLang="en-US" dirty="0" smtClean="0"/>
            </a:br>
            <a:r>
              <a:rPr lang="de-DE" altLang="en-US" dirty="0" smtClean="0"/>
              <a:t>nuclear physics, </a:t>
            </a:r>
            <a:br>
              <a:rPr lang="de-DE" altLang="en-US" dirty="0" smtClean="0"/>
            </a:br>
            <a:r>
              <a:rPr lang="de-DE" altLang="en-US" dirty="0" smtClean="0"/>
              <a:t>cosmology, …</a:t>
            </a:r>
            <a:endParaRPr lang="en-GB" altLang="en-US" dirty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de-DE" altLang="en-US" dirty="0" smtClean="0"/>
              <a:t>Governed by </a:t>
            </a:r>
            <a:br>
              <a:rPr lang="de-DE" altLang="en-US" dirty="0" smtClean="0"/>
            </a:br>
            <a:r>
              <a:rPr lang="de-DE" altLang="en-US" dirty="0" smtClean="0"/>
              <a:t>3 angles, 3 masses, </a:t>
            </a:r>
            <a:br>
              <a:rPr lang="de-DE" altLang="en-US" dirty="0" smtClean="0"/>
            </a:br>
            <a:r>
              <a:rPr lang="de-DE" altLang="en-US" dirty="0" smtClean="0"/>
              <a:t>1 complex phase</a:t>
            </a:r>
            <a:br>
              <a:rPr lang="de-DE" altLang="en-US" dirty="0" smtClean="0"/>
            </a:br>
            <a:r>
              <a:rPr lang="de-DE" altLang="en-US" dirty="0" smtClean="0"/>
              <a:t>(+ new physics?)</a:t>
            </a:r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de-DE" altLang="en-US" dirty="0" smtClean="0"/>
              <a:t>Propagation through</a:t>
            </a:r>
            <a:br>
              <a:rPr lang="de-DE" altLang="en-US" dirty="0" smtClean="0"/>
            </a:br>
            <a:r>
              <a:rPr lang="de-DE" altLang="en-US" dirty="0" smtClean="0"/>
              <a:t>matter modifies pattern</a:t>
            </a:r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de-DE" altLang="en-US" dirty="0" smtClean="0"/>
              <a:t>Neutrinos created in</a:t>
            </a:r>
            <a:br>
              <a:rPr lang="de-DE" altLang="en-US" dirty="0" smtClean="0"/>
            </a:br>
            <a:r>
              <a:rPr lang="de-DE" altLang="en-US" dirty="0" smtClean="0"/>
              <a:t>atmosphere provide </a:t>
            </a:r>
            <a:br>
              <a:rPr lang="de-DE" altLang="en-US" dirty="0" smtClean="0"/>
            </a:br>
            <a:r>
              <a:rPr lang="de-DE" altLang="en-US" dirty="0" smtClean="0"/>
              <a:t>laboratory for</a:t>
            </a:r>
            <a:br>
              <a:rPr lang="de-DE" altLang="en-US" dirty="0" smtClean="0"/>
            </a:br>
            <a:r>
              <a:rPr lang="de-DE" altLang="en-US" dirty="0" smtClean="0"/>
              <a:t>neutrino oscillations</a:t>
            </a:r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endParaRPr lang="de-DE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endParaRPr lang="de-DE" altLang="en-US" dirty="0" smtClean="0"/>
          </a:p>
        </p:txBody>
      </p:sp>
      <p:pic>
        <p:nvPicPr>
          <p:cNvPr id="13" name="Picture 2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271488"/>
            <a:ext cx="63198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93207" y="1779003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(propagation)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028437" y="1812900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(production, reaction)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995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/>
              <a:t>How do neutrino telescopes work</a:t>
            </a:r>
            <a:r>
              <a:rPr lang="de-DE" altLang="de-DE" dirty="0" smtClean="0"/>
              <a:t>?</a:t>
            </a: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principle of a neutrino telescope</a:t>
            </a:r>
            <a:endParaRPr lang="en-US" alt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2913" y="1217612"/>
            <a:ext cx="6161087" cy="4595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4300" y="1157289"/>
            <a:ext cx="3768725" cy="525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Neutrino interacts in the </a:t>
            </a:r>
            <a:br>
              <a:rPr lang="en-GB" altLang="en-US" dirty="0" smtClean="0"/>
            </a:br>
            <a:r>
              <a:rPr lang="en-GB" altLang="en-US" dirty="0" smtClean="0"/>
              <a:t>(vicinity of the) telescope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Charged secondary particles cross the detector volume (water or ice) and induce Cherenkov emission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Recorded by a 3D-array of photo-sensors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“Traditional” channel: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Cascades from almost all other reaction channels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Energy range :</a:t>
            </a:r>
            <a:br>
              <a:rPr lang="en-GB" altLang="en-US" dirty="0" smtClean="0"/>
            </a:br>
            <a:r>
              <a:rPr lang="en-GB" altLang="en-US" dirty="0" smtClean="0"/>
              <a:t>some GeV – </a:t>
            </a:r>
            <a:r>
              <a:rPr lang="en-GB" altLang="en-US" dirty="0" smtClean="0"/>
              <a:t>some/many </a:t>
            </a:r>
            <a:r>
              <a:rPr lang="en-GB" altLang="en-US" dirty="0" smtClean="0"/>
              <a:t>PeV</a:t>
            </a:r>
            <a:endParaRPr lang="en-GB" altLang="en-US" dirty="0"/>
          </a:p>
        </p:txBody>
      </p:sp>
      <p:pic>
        <p:nvPicPr>
          <p:cNvPr id="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1" y="4487404"/>
            <a:ext cx="23082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3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426666"/>
            <a:ext cx="7149776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Cherenkov radiation</a:t>
            </a:r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930663"/>
            <a:ext cx="6205214" cy="3617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" y="4228561"/>
            <a:ext cx="8516937" cy="19426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9451" y="3590925"/>
            <a:ext cx="3504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= ca.</a:t>
            </a:r>
            <a:r>
              <a:rPr lang="de-DE" sz="2000" b="1" dirty="0" smtClean="0"/>
              <a:t> 42°/ 40°in water / ice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398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Detection of Cherenkov radiation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40531" y="1068207"/>
            <a:ext cx="4899216" cy="448199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Very faint light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Detection requires</a:t>
            </a:r>
          </a:p>
          <a:p>
            <a:pPr marL="898525" lvl="2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000" dirty="0" smtClean="0"/>
              <a:t>Single-photon detection</a:t>
            </a:r>
          </a:p>
          <a:p>
            <a:pPr marL="898525" lvl="2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000" dirty="0"/>
              <a:t>T</a:t>
            </a:r>
            <a:r>
              <a:rPr lang="en-GB" altLang="de-DE" sz="2000" dirty="0" smtClean="0"/>
              <a:t>iming at nanosecond level to suppress backgrounds</a:t>
            </a:r>
          </a:p>
          <a:p>
            <a:pPr marL="898525" lvl="2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de-DE" altLang="de-DE" sz="2000" dirty="0" smtClean="0"/>
              <a:t>Low noise</a:t>
            </a:r>
            <a:endParaRPr lang="en-GB" altLang="de-DE" sz="2000" dirty="0" smtClean="0"/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Photodetectors = Photomultiplier tubes (PMTs) or </a:t>
            </a:r>
            <a:r>
              <a:rPr lang="en-GB" altLang="de-DE" dirty="0" err="1" smtClean="0"/>
              <a:t>SiPMs</a:t>
            </a:r>
            <a:endParaRPr lang="en-GB" altLang="de-DE" dirty="0" smtClean="0"/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Synchronisation of large detector arrays at sub-nanosecond precision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de-DE" altLang="de-DE" dirty="0" smtClean="0"/>
              <a:t>Position calibration of photodetectors</a:t>
            </a:r>
            <a:br>
              <a:rPr lang="de-DE" altLang="de-DE" dirty="0" smtClean="0"/>
            </a:br>
            <a:r>
              <a:rPr lang="de-DE" altLang="de-DE" dirty="0" smtClean="0"/>
              <a:t>with ~10 cm precision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de-DE" altLang="de-DE" dirty="0" smtClean="0"/>
              <a:t>Synchronisation with ns precision</a:t>
            </a:r>
            <a:endParaRPr lang="en-GB" alt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16432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83" y="3929760"/>
            <a:ext cx="3423833" cy="24789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51464" y="920181"/>
            <a:ext cx="2031262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Hamamatsu R7081</a:t>
            </a:r>
            <a:br>
              <a:rPr lang="en-GB" sz="1400" dirty="0" smtClean="0"/>
            </a:br>
            <a:r>
              <a:rPr lang="en-GB" sz="1400" dirty="0" smtClean="0"/>
              <a:t>10-inch PMT (IceCube)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80314" y="5848539"/>
            <a:ext cx="2121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Hamamatsu R12199-02</a:t>
            </a:r>
            <a:br>
              <a:rPr lang="en-GB" sz="1400" dirty="0" smtClean="0">
                <a:solidFill>
                  <a:schemeClr val="bg1"/>
                </a:solidFill>
              </a:rPr>
            </a:br>
            <a:r>
              <a:rPr lang="en-GB" sz="1400" dirty="0" smtClean="0">
                <a:solidFill>
                  <a:schemeClr val="bg1"/>
                </a:solidFill>
              </a:rPr>
              <a:t>3-inch PMT (KM3NeT)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9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Event reconstruction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00572" y="1442941"/>
            <a:ext cx="4899216" cy="448199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endParaRPr lang="en-GB" altLang="de-DE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86297" y="1058654"/>
            <a:ext cx="8657703" cy="448199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de-DE" altLang="de-DE" dirty="0" smtClean="0"/>
              <a:t>Measure arrival times and number of photons, photodetector position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de-DE" altLang="de-DE" dirty="0" smtClean="0"/>
              <a:t>Two major event topologies for energies beyond some GeV</a:t>
            </a:r>
            <a:r>
              <a:rPr lang="de-DE" altLang="de-DE" dirty="0" smtClean="0"/>
              <a:t>:</a:t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endParaRPr lang="de-DE" altLang="de-DE" dirty="0" smtClean="0"/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  <a:tab pos="2238375" algn="l"/>
              </a:tabLst>
            </a:pPr>
            <a:r>
              <a:rPr lang="de-DE" altLang="de-DE" dirty="0" smtClean="0"/>
              <a:t>Event topology 	</a:t>
            </a:r>
            <a:r>
              <a:rPr lang="de-DE" altLang="de-DE" dirty="0" smtClean="0">
                <a:sym typeface="Wingdings" panose="05000000000000000000" pitchFamily="2" charset="2"/>
              </a:rPr>
              <a:t> flavour sensitivity, </a:t>
            </a:r>
            <a:br>
              <a:rPr lang="de-DE" altLang="de-DE" dirty="0" smtClean="0">
                <a:sym typeface="Wingdings" panose="05000000000000000000" pitchFamily="2" charset="2"/>
              </a:rPr>
            </a:br>
            <a:r>
              <a:rPr lang="de-DE" altLang="de-DE" dirty="0" smtClean="0">
                <a:sym typeface="Wingdings" panose="05000000000000000000" pitchFamily="2" charset="2"/>
              </a:rPr>
              <a:t>	 determines ansatz for reconstruction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de-DE" altLang="de-DE" dirty="0" smtClean="0">
                <a:sym typeface="Wingdings" panose="05000000000000000000" pitchFamily="2" charset="2"/>
              </a:rPr>
              <a:t>Reconstruction 	 direction, energy, time</a:t>
            </a:r>
            <a:endParaRPr lang="en-GB" alt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937225" y="2413701"/>
            <a:ext cx="40350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Events with </a:t>
            </a:r>
            <a:br>
              <a:rPr lang="de-DE" dirty="0" smtClean="0"/>
            </a:br>
            <a:r>
              <a:rPr lang="de-DE" dirty="0" smtClean="0">
                <a:solidFill>
                  <a:srgbClr val="C00000"/>
                </a:solidFill>
              </a:rPr>
              <a:t>high-energy muon</a:t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b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trajectories </a:t>
            </a:r>
            <a:r>
              <a:rPr lang="de-DE" dirty="0" smtClean="0">
                <a:sym typeface="Wingdings" panose="05000000000000000000" pitchFamily="2" charset="2"/>
              </a:rPr>
              <a:t>up to several km</a:t>
            </a:r>
          </a:p>
          <a:p>
            <a:pPr algn="ctr"/>
            <a:r>
              <a:rPr lang="de-DE" dirty="0" smtClean="0">
                <a:sym typeface="Wingdings" panose="05000000000000000000" pitchFamily="2" charset="2"/>
              </a:rPr>
              <a:t>„track-like“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151872" y="2413701"/>
            <a:ext cx="32143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Events </a:t>
            </a:r>
            <a:r>
              <a:rPr lang="de-DE" dirty="0" smtClean="0">
                <a:solidFill>
                  <a:srgbClr val="C00000"/>
                </a:solidFill>
              </a:rPr>
              <a:t>without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high-energy muon</a:t>
            </a:r>
            <a:r>
              <a:rPr lang="de-DE" dirty="0" smtClean="0">
                <a:solidFill>
                  <a:srgbClr val="C00000"/>
                </a:solidFill>
              </a:rPr>
              <a:t/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b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cascades </a:t>
            </a:r>
            <a:r>
              <a:rPr lang="de-DE" dirty="0" smtClean="0">
                <a:sym typeface="Wingdings" panose="05000000000000000000" pitchFamily="2" charset="2"/>
              </a:rPr>
              <a:t>(some 10m)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„</a:t>
            </a:r>
            <a:r>
              <a:rPr lang="de-DE" dirty="0" smtClean="0">
                <a:sym typeface="Wingdings" panose="05000000000000000000" pitchFamily="2" charset="2"/>
              </a:rPr>
              <a:t>shower</a:t>
            </a:r>
            <a:r>
              <a:rPr lang="de-DE" dirty="0" smtClean="0">
                <a:sym typeface="Wingdings" panose="05000000000000000000" pitchFamily="2" charset="2"/>
              </a:rPr>
              <a:t>-like</a:t>
            </a:r>
            <a:r>
              <a:rPr lang="de-DE" dirty="0" smtClean="0">
                <a:sym typeface="Wingdings" panose="05000000000000000000" pitchFamily="2" charset="2"/>
              </a:rPr>
              <a:t>“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3" y="1856569"/>
            <a:ext cx="8033217" cy="337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9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What a neutrino telescope sees</a:t>
            </a:r>
            <a:endParaRPr lang="en-US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3250" y="914557"/>
            <a:ext cx="5159375" cy="5361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b="1" dirty="0" smtClean="0">
                <a:solidFill>
                  <a:srgbClr val="008000"/>
                </a:solidFill>
              </a:rPr>
              <a:t>Cosmic neutrinos </a:t>
            </a:r>
            <a:r>
              <a:rPr lang="en-GB" altLang="en-US" dirty="0" smtClean="0"/>
              <a:t>(rare!)</a:t>
            </a:r>
          </a:p>
          <a:p>
            <a:pPr marL="469900" indent="-46990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b="1" dirty="0" smtClean="0">
                <a:solidFill>
                  <a:srgbClr val="008000"/>
                </a:solidFill>
              </a:rPr>
              <a:t>Atmospheric neutrinos</a:t>
            </a:r>
            <a:r>
              <a:rPr lang="en-GB" altLang="en-US" b="1" dirty="0" smtClean="0"/>
              <a:t> </a:t>
            </a:r>
            <a:r>
              <a:rPr lang="en-GB" altLang="en-US" dirty="0" smtClean="0"/>
              <a:t>from cosmic-ray interactions in atmosphere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important calibration source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8000"/>
                </a:solidFill>
              </a:rPr>
              <a:t>allow us to study oscillations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en-US" sz="2000" dirty="0"/>
              <a:t>i</a:t>
            </a:r>
            <a:r>
              <a:rPr lang="de-DE" altLang="en-US" sz="2000" dirty="0" smtClean="0"/>
              <a:t>ndistiguishable from cosmic</a:t>
            </a:r>
            <a:br>
              <a:rPr lang="de-DE" altLang="en-US" sz="2000" dirty="0" smtClean="0"/>
            </a:br>
            <a:r>
              <a:rPr lang="de-DE" altLang="en-US" sz="2000" dirty="0" smtClean="0"/>
              <a:t>neutrinos on event-by-event basis</a:t>
            </a:r>
            <a:endParaRPr lang="en-GB" altLang="en-US" sz="2000" dirty="0" smtClean="0"/>
          </a:p>
          <a:p>
            <a:pPr marL="469900" indent="-46990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Atmospheric muons from cosmic-ray interactions in atmosphere above NT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penetrate to NT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exceed neutrino event rate by </a:t>
            </a:r>
            <a:br>
              <a:rPr lang="en-GB" altLang="en-US" sz="2000" dirty="0" smtClean="0"/>
            </a:br>
            <a:r>
              <a:rPr lang="en-GB" altLang="en-US" sz="2000" dirty="0" smtClean="0"/>
              <a:t>several orders of magnitude</a:t>
            </a:r>
            <a:r>
              <a:rPr lang="en-GB" altLang="en-US" sz="1600" dirty="0" smtClean="0"/>
              <a:t> </a:t>
            </a:r>
          </a:p>
          <a:p>
            <a:pPr marL="469900" indent="-46990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Sea water: light from K40 decays and bioluminescence</a:t>
            </a:r>
          </a:p>
          <a:p>
            <a:pPr marL="0" indent="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354013" algn="l"/>
              </a:tabLst>
            </a:pPr>
            <a:r>
              <a:rPr lang="en-GB" altLang="en-US" dirty="0" smtClean="0">
                <a:sym typeface="Wingdings" panose="05000000000000000000" pitchFamily="2" charset="2"/>
              </a:rPr>
              <a:t> Sensitivity depends on source position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	and neutrino energy spectrum.</a:t>
            </a:r>
            <a:endParaRPr lang="en-GB" altLang="en-US" dirty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397500" y="1968001"/>
            <a:ext cx="2951163" cy="2951162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5900738" y="2471238"/>
            <a:ext cx="1943100" cy="19431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7137400" y="2672851"/>
            <a:ext cx="292100" cy="2905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6307138" y="4749301"/>
            <a:ext cx="360362" cy="1136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583363" y="4555626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710363" y="2949076"/>
            <a:ext cx="512762" cy="1608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4979988" y="2880813"/>
            <a:ext cx="2189162" cy="2135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7278688" y="996451"/>
            <a:ext cx="14287" cy="1122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7180263" y="2050551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7280275" y="2272801"/>
            <a:ext cx="0" cy="388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6437313" y="5131888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367588" y="4801688"/>
            <a:ext cx="16818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 b="1">
                <a:solidFill>
                  <a:srgbClr val="008080"/>
                </a:solidFill>
              </a:rPr>
              <a:t>Atmosphere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065838" y="2876051"/>
            <a:ext cx="8402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Earth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300913" y="2166438"/>
            <a:ext cx="332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chemeClr val="accent2"/>
                </a:solidFill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059363" y="4346076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275513" y="1247276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6970713" y="3612651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7367588" y="2653801"/>
            <a:ext cx="5277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1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 smtClean="0"/>
              <a:t>KM3NeT: Design, technology,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5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54813" y="151961"/>
            <a:ext cx="8001000" cy="519844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 the Mediterranean Sea: KM3NeT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3" y="911067"/>
            <a:ext cx="8814816" cy="527304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730621" y="3457773"/>
            <a:ext cx="4297838" cy="2311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31 3’’-PMTs per optical module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18 modules per string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115 DUs per building block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ARCA: 2 blocks for v astronomy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ORCA: 1 block for v oscillations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de-DE" altLang="en-US" dirty="0" smtClean="0"/>
              <a:t>Builds on ANTARES experience</a:t>
            </a:r>
            <a:endParaRPr lang="en-GB" alt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448126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GB" altLang="en-US" dirty="0" smtClean="0"/>
              <a:t>KM3NeT </a:t>
            </a:r>
            <a:r>
              <a:rPr lang="en-GB" altLang="en-US" dirty="0"/>
              <a:t>= ARCA and ORCA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60" y="3482381"/>
            <a:ext cx="3138547" cy="3044889"/>
          </a:xfrm>
          <a:prstGeom prst="rect">
            <a:avLst/>
          </a:prstGeom>
        </p:spPr>
      </p:pic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1177925" y="909444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1136650" y="5952931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268" y="896841"/>
            <a:ext cx="3089752" cy="28714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543" y="877694"/>
            <a:ext cx="3089752" cy="28714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8171" y="1024788"/>
            <a:ext cx="12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ARCA =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78522" y="2786429"/>
            <a:ext cx="1999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36 m</a:t>
            </a:r>
            <a:endParaRPr lang="en-GB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78171" y="3958453"/>
            <a:ext cx="132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ORCA =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95082" y="5620451"/>
            <a:ext cx="1856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</a:t>
            </a:r>
            <a:r>
              <a:rPr lang="en-GB" sz="2000" dirty="0"/>
              <a:t>9</a:t>
            </a:r>
            <a:r>
              <a:rPr lang="en-GB" sz="2000" dirty="0" smtClean="0"/>
              <a:t> m</a:t>
            </a:r>
            <a:endParaRPr lang="en-GB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70911" y="1382589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Astroparticle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8522" y="4308946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Oscillation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559298" y="1951679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/>
              <a:t>+</a:t>
            </a:r>
            <a:endParaRPr lang="en-GB" sz="4800" dirty="0"/>
          </a:p>
        </p:txBody>
      </p:sp>
      <p:sp>
        <p:nvSpPr>
          <p:cNvPr id="32" name="TextBox 31"/>
          <p:cNvSpPr txBox="1"/>
          <p:nvPr/>
        </p:nvSpPr>
        <p:spPr>
          <a:xfrm>
            <a:off x="5720161" y="5178809"/>
            <a:ext cx="3408497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KM3NeT 2.0 Letter of Intent:</a:t>
            </a:r>
            <a:r>
              <a:rPr lang="en-GB" sz="2000" dirty="0">
                <a:solidFill>
                  <a:srgbClr val="0000FF"/>
                </a:solidFill>
              </a:rPr>
              <a:t/>
            </a:r>
            <a:br>
              <a:rPr lang="en-GB" sz="2000" dirty="0">
                <a:solidFill>
                  <a:srgbClr val="0000FF"/>
                </a:solidFill>
              </a:rPr>
            </a:br>
            <a:r>
              <a:rPr lang="en-GB" sz="2000" dirty="0" smtClean="0">
                <a:solidFill>
                  <a:srgbClr val="0000FF"/>
                </a:solidFill>
              </a:rPr>
              <a:t>arXiv:1601.07459 and</a:t>
            </a:r>
            <a:br>
              <a:rPr lang="en-GB" sz="2000" dirty="0" smtClean="0">
                <a:solidFill>
                  <a:srgbClr val="0000FF"/>
                </a:solidFill>
              </a:rPr>
            </a:br>
            <a:r>
              <a:rPr lang="en-GB" sz="2000" dirty="0" err="1" smtClean="0">
                <a:solidFill>
                  <a:srgbClr val="0000FF"/>
                </a:solidFill>
              </a:rPr>
              <a:t>J.Phys</a:t>
            </a:r>
            <a:r>
              <a:rPr lang="en-GB" sz="2000" dirty="0" smtClean="0">
                <a:solidFill>
                  <a:srgbClr val="0000FF"/>
                </a:solidFill>
              </a:rPr>
              <a:t>. 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43 (2016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084001 </a:t>
            </a:r>
          </a:p>
        </p:txBody>
      </p:sp>
      <p:sp>
        <p:nvSpPr>
          <p:cNvPr id="3" name="TextBox 2"/>
          <p:cNvSpPr txBox="1"/>
          <p:nvPr/>
        </p:nvSpPr>
        <p:spPr>
          <a:xfrm rot="19406206">
            <a:off x="4159876" y="1503722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500m</a:t>
            </a:r>
            <a:endParaRPr lang="en-GB" sz="2000" dirty="0"/>
          </a:p>
        </p:txBody>
      </p:sp>
      <p:sp>
        <p:nvSpPr>
          <p:cNvPr id="33" name="TextBox 32"/>
          <p:cNvSpPr txBox="1"/>
          <p:nvPr/>
        </p:nvSpPr>
        <p:spPr>
          <a:xfrm rot="19406206">
            <a:off x="7658147" y="1551311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500m</a:t>
            </a:r>
            <a:endParaRPr lang="en-GB" sz="2000" dirty="0"/>
          </a:p>
        </p:txBody>
      </p:sp>
      <p:sp>
        <p:nvSpPr>
          <p:cNvPr id="34" name="TextBox 33"/>
          <p:cNvSpPr txBox="1"/>
          <p:nvPr/>
        </p:nvSpPr>
        <p:spPr>
          <a:xfrm rot="18463781">
            <a:off x="4193212" y="4673314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107m</a:t>
            </a:r>
            <a:endParaRPr lang="en-GB" sz="2000" dirty="0"/>
          </a:p>
        </p:txBody>
      </p:sp>
      <p:grpSp>
        <p:nvGrpSpPr>
          <p:cNvPr id="67" name="Group 66"/>
          <p:cNvGrpSpPr/>
          <p:nvPr/>
        </p:nvGrpSpPr>
        <p:grpSpPr>
          <a:xfrm>
            <a:off x="3175656" y="1758637"/>
            <a:ext cx="5311021" cy="3575800"/>
            <a:chOff x="3111017" y="1528579"/>
            <a:chExt cx="5311021" cy="3575800"/>
          </a:xfrm>
        </p:grpSpPr>
        <p:sp>
          <p:nvSpPr>
            <p:cNvPr id="68" name="TextBox 67"/>
            <p:cNvSpPr txBox="1"/>
            <p:nvPr/>
          </p:nvSpPr>
          <p:spPr>
            <a:xfrm>
              <a:off x="3414606" y="1760797"/>
              <a:ext cx="561145" cy="46166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EE0406"/>
                  </a:solidFill>
                </a:rPr>
                <a:t>33</a:t>
              </a:r>
              <a:endParaRPr lang="en-GB" b="1" dirty="0">
                <a:solidFill>
                  <a:srgbClr val="EE0406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294384" y="4442526"/>
              <a:ext cx="604317" cy="46166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EE0406"/>
                  </a:solidFill>
                </a:rPr>
                <a:t>24</a:t>
              </a:r>
              <a:endParaRPr lang="en-GB" b="1" dirty="0">
                <a:solidFill>
                  <a:srgbClr val="EE0406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3111017" y="1528579"/>
              <a:ext cx="1115135" cy="9806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667758" y="3944946"/>
              <a:ext cx="2754280" cy="4616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Currently installed</a:t>
              </a:r>
              <a:endParaRPr lang="en-GB" dirty="0"/>
            </a:p>
          </p:txBody>
        </p:sp>
        <p:cxnSp>
          <p:nvCxnSpPr>
            <p:cNvPr id="72" name="Straight Arrow Connector 71"/>
            <p:cNvCxnSpPr>
              <a:endCxn id="70" idx="5"/>
            </p:cNvCxnSpPr>
            <p:nvPr/>
          </p:nvCxnSpPr>
          <p:spPr>
            <a:xfrm flipH="1" flipV="1">
              <a:off x="4068341" y="2345302"/>
              <a:ext cx="1599417" cy="15996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3898701" y="4396035"/>
              <a:ext cx="1753040" cy="2400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>
              <a:off x="3202487" y="4262150"/>
              <a:ext cx="696213" cy="84222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73" y="765134"/>
            <a:ext cx="6539185" cy="4306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125922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plan for the next </a:t>
            </a:r>
            <a:r>
              <a:rPr lang="en-US" altLang="en-US" dirty="0" smtClean="0"/>
              <a:t>45 </a:t>
            </a:r>
            <a:r>
              <a:rPr lang="en-US" altLang="en-US" dirty="0" smtClean="0"/>
              <a:t>minutes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95313" y="1551605"/>
            <a:ext cx="8281988" cy="362108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Motivation: Why build neutrino telescopes?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sz="2400" dirty="0" smtClean="0"/>
              <a:t>How do neutrino telescopes </a:t>
            </a:r>
            <a:r>
              <a:rPr lang="de-DE" altLang="de-DE" sz="2400" dirty="0" smtClean="0"/>
              <a:t>work?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sz="2400" dirty="0" smtClean="0"/>
              <a:t>KM3NeT design, technelogy, performance 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sz="2400" dirty="0" smtClean="0"/>
              <a:t>Neutrino telescopes: An overview 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sz="2400" dirty="0" smtClean="0"/>
              <a:t>Selected </a:t>
            </a:r>
            <a:r>
              <a:rPr lang="de-DE" altLang="de-DE" sz="2400" dirty="0" smtClean="0"/>
              <a:t>results and perspectives (IceCube &amp; KM3NeT)</a:t>
            </a:r>
          </a:p>
          <a:p>
            <a:pPr marL="868363" lvl="1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dirty="0" smtClean="0"/>
              <a:t>Cosmic neutrinos and their sources</a:t>
            </a:r>
          </a:p>
          <a:p>
            <a:pPr marL="868363" lvl="1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dirty="0" smtClean="0"/>
              <a:t>Neutrino </a:t>
            </a:r>
            <a:r>
              <a:rPr lang="de-DE" altLang="de-DE" dirty="0" smtClean="0"/>
              <a:t>oscillations</a:t>
            </a:r>
          </a:p>
          <a:p>
            <a:pPr marL="868363" lvl="1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dirty="0" smtClean="0"/>
              <a:t>A special KM3NeT event</a:t>
            </a:r>
            <a:endParaRPr lang="de-DE" altLang="de-DE" dirty="0" smtClean="0"/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sz="2400" dirty="0" smtClean="0"/>
              <a:t>Take-away </a:t>
            </a:r>
            <a:r>
              <a:rPr lang="de-DE" altLang="de-DE" sz="2400" dirty="0" smtClean="0"/>
              <a:t>messages</a:t>
            </a:r>
            <a:endParaRPr lang="en-GB" altLang="de-DE" sz="2400" dirty="0"/>
          </a:p>
        </p:txBody>
      </p:sp>
    </p:spTree>
    <p:extLst>
      <p:ext uri="{BB962C8B-B14F-4D97-AF65-F5344CB8AC3E}">
        <p14:creationId xmlns:p14="http://schemas.microsoft.com/office/powerpoint/2010/main" val="3914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/>
              <a:t>The KM3NeT Digital Optical Module</a:t>
            </a:r>
            <a:endParaRPr lang="en-US" alt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4294967295"/>
          </p:nvPr>
        </p:nvSpPr>
        <p:spPr>
          <a:xfrm>
            <a:off x="396690" y="1078338"/>
            <a:ext cx="5649913" cy="5313363"/>
          </a:xfrm>
        </p:spPr>
        <p:txBody>
          <a:bodyPr lIns="91440" tIns="45720" rIns="91440" bIns="45720">
            <a:normAutofit/>
          </a:bodyPr>
          <a:lstStyle/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31 3-inch PMTs  in 17-inch glass sphere (cathode area ~3x10-inch PMTs)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Front-end electronics, digitisation, </a:t>
            </a:r>
            <a:br>
              <a:rPr lang="en-GB" altLang="en-US" sz="2000" dirty="0" smtClean="0"/>
            </a:br>
            <a:r>
              <a:rPr lang="en-GB" altLang="en-US" sz="2000" dirty="0" smtClean="0"/>
              <a:t>optical signal </a:t>
            </a:r>
            <a:r>
              <a:rPr lang="en-GB" altLang="en-US" sz="2000" dirty="0" smtClean="0">
                <a:sym typeface="Wingdings" panose="05000000000000000000" pitchFamily="2" charset="2"/>
              </a:rPr>
              <a:t> glass fibre</a:t>
            </a:r>
            <a:endParaRPr lang="en-GB" altLang="en-US" sz="2000" dirty="0" smtClean="0"/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Single penetrator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Advantages:</a:t>
            </a:r>
            <a:r>
              <a:rPr lang="en-GB" altLang="en-US" dirty="0" smtClean="0"/>
              <a:t> 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Increased photocathode area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1-vs-2 photo-electron separation </a:t>
            </a:r>
            <a:br>
              <a:rPr lang="en-GB" altLang="en-US" sz="2000" dirty="0" smtClean="0"/>
            </a:br>
            <a:r>
              <a:rPr lang="en-GB" altLang="en-US" sz="2000" dirty="0" smtClean="0">
                <a:sym typeface="Wingdings" panose="05000000000000000000" pitchFamily="2" charset="2"/>
              </a:rPr>
              <a:t> better </a:t>
            </a:r>
            <a:r>
              <a:rPr lang="en-GB" altLang="en-US" sz="2000" dirty="0" smtClean="0"/>
              <a:t>detection of coincidences 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Directionality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Cost / photocathode area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Minimal number of penetrations</a:t>
            </a:r>
            <a:br>
              <a:rPr lang="en-GB" altLang="en-US" sz="2000" dirty="0" smtClean="0"/>
            </a:br>
            <a:r>
              <a:rPr lang="en-GB" altLang="en-US" sz="2000" dirty="0" smtClean="0">
                <a:sym typeface="Wingdings" panose="05000000000000000000" pitchFamily="2" charset="2"/>
              </a:rPr>
              <a:t> r</a:t>
            </a:r>
            <a:r>
              <a:rPr lang="en-GB" altLang="en-US" sz="2000" dirty="0" smtClean="0"/>
              <a:t>educed risk </a:t>
            </a:r>
            <a:endParaRPr lang="en-GB" altLang="en-US" sz="1600" dirty="0"/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0612" y="1690734"/>
            <a:ext cx="3952759" cy="408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0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KM3NeT Deployment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997990"/>
            <a:ext cx="4469757" cy="5458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24" y="997989"/>
            <a:ext cx="3066028" cy="54587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5565" y="1665680"/>
            <a:ext cx="164660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ym typeface="Wingdings" panose="05000000000000000000" pitchFamily="2" charset="2"/>
              </a:rPr>
              <a:t> </a:t>
            </a:r>
            <a:r>
              <a:rPr lang="en-GB" sz="2000" dirty="0" smtClean="0"/>
              <a:t>Deploy </a:t>
            </a:r>
            <a:br>
              <a:rPr lang="en-GB" sz="2000" dirty="0" smtClean="0"/>
            </a:br>
            <a:r>
              <a:rPr lang="en-GB" sz="2000" dirty="0" smtClean="0"/>
              <a:t>to</a:t>
            </a:r>
            <a:r>
              <a:rPr lang="en-GB" sz="2000" dirty="0"/>
              <a:t> </a:t>
            </a:r>
            <a:r>
              <a:rPr lang="en-GB" sz="2000" dirty="0" smtClean="0"/>
              <a:t>sea bed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Release</a:t>
            </a:r>
            <a:br>
              <a:rPr lang="en-GB" sz="2000" dirty="0" smtClean="0"/>
            </a:br>
            <a:r>
              <a:rPr lang="en-GB" sz="2000" dirty="0" smtClean="0"/>
              <a:t>by ROV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Unfurl </a:t>
            </a:r>
            <a:r>
              <a:rPr lang="en-GB" sz="2000" dirty="0" smtClean="0">
                <a:sym typeface="Wingdings" panose="05000000000000000000" pitchFamily="2" charset="2"/>
              </a:rPr>
              <a:t></a:t>
            </a:r>
            <a:endParaRPr lang="en-GB" sz="2000" dirty="0" smtClean="0"/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Collect</a:t>
            </a:r>
            <a:br>
              <a:rPr lang="en-GB" sz="2000" dirty="0" smtClean="0"/>
            </a:br>
            <a:r>
              <a:rPr lang="en-GB" sz="2000" dirty="0" smtClean="0"/>
              <a:t>frame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995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dirty="0" smtClean="0"/>
              <a:t>KM3NeT/ARCA: Angular resolution</a:t>
            </a:r>
            <a:endParaRPr lang="en-US" alt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4294967295"/>
          </p:nvPr>
        </p:nvSpPr>
        <p:spPr>
          <a:xfrm>
            <a:off x="1567294" y="4808443"/>
            <a:ext cx="6342008" cy="1518834"/>
          </a:xfrm>
        </p:spPr>
        <p:txBody>
          <a:bodyPr lIns="91440" tIns="45720" rIns="91440" bIns="45720">
            <a:normAutofit lnSpcReduction="10000"/>
          </a:bodyPr>
          <a:lstStyle/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en-US" sz="2200" dirty="0" smtClean="0"/>
              <a:t>Different optical properties of ice and water:</a:t>
            </a:r>
            <a:br>
              <a:rPr lang="de-DE" altLang="en-US" sz="2200" dirty="0" smtClean="0"/>
            </a:br>
            <a:r>
              <a:rPr lang="de-DE" altLang="en-US" sz="2200" dirty="0" smtClean="0"/>
              <a:t>less absorption in ice, less scattering in water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en-US" sz="2200" dirty="0" smtClean="0"/>
              <a:t>Angular resolution of central importance for </a:t>
            </a:r>
            <a:br>
              <a:rPr lang="de-DE" altLang="en-US" sz="2200" dirty="0" smtClean="0"/>
            </a:br>
            <a:r>
              <a:rPr lang="de-DE" altLang="en-US" sz="2200" dirty="0" smtClean="0"/>
              <a:t>identifying signals from „small“ cosmic sources</a:t>
            </a:r>
            <a:endParaRPr lang="en-GB" altLang="en-US" sz="2200" dirty="0"/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163" y="966251"/>
            <a:ext cx="8882460" cy="376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8153" y="3218481"/>
            <a:ext cx="2119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PoS(ICRC2021)1089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022255" y="2184283"/>
            <a:ext cx="2119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PoS(ICRC2021)1077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260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/>
              <a:t>N</a:t>
            </a:r>
            <a:r>
              <a:rPr lang="de-DE" altLang="de-DE" dirty="0" smtClean="0"/>
              <a:t>eutrino telescopes: </a:t>
            </a:r>
            <a:r>
              <a:rPr lang="de-DE" altLang="de-DE" dirty="0" smtClean="0"/>
              <a:t>An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HE neutrino telescope world map </a:t>
            </a:r>
            <a:r>
              <a:rPr lang="en-US" altLang="en-US" dirty="0" smtClean="0"/>
              <a:t>2025</a:t>
            </a:r>
            <a:endParaRPr lang="en-US" alt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-22828" y="889559"/>
            <a:ext cx="9149610" cy="5356063"/>
            <a:chOff x="48738" y="1029416"/>
            <a:chExt cx="9149610" cy="5356063"/>
          </a:xfrm>
        </p:grpSpPr>
        <p:grpSp>
          <p:nvGrpSpPr>
            <p:cNvPr id="23" name="Group 22"/>
            <p:cNvGrpSpPr/>
            <p:nvPr/>
          </p:nvGrpSpPr>
          <p:grpSpPr>
            <a:xfrm>
              <a:off x="48738" y="1029416"/>
              <a:ext cx="9149610" cy="5356063"/>
              <a:chOff x="95003" y="893487"/>
              <a:chExt cx="9149610" cy="535606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03" y="893487"/>
                <a:ext cx="8733453" cy="5356063"/>
              </a:xfrm>
              <a:prstGeom prst="rect">
                <a:avLst/>
              </a:prstGeom>
            </p:spPr>
          </p:pic>
          <p:sp>
            <p:nvSpPr>
              <p:cNvPr id="3" name="Rectangular Callout 2"/>
              <p:cNvSpPr/>
              <p:nvPr/>
            </p:nvSpPr>
            <p:spPr>
              <a:xfrm rot="16200000">
                <a:off x="1423466" y="3287879"/>
                <a:ext cx="1616797" cy="4030360"/>
              </a:xfrm>
              <a:prstGeom prst="wedgeRectCallout">
                <a:avLst>
                  <a:gd name="adj1" fmla="val -55356"/>
                  <a:gd name="adj2" fmla="val 55447"/>
                </a:avLst>
              </a:prstGeom>
              <a:solidFill>
                <a:schemeClr val="bg1">
                  <a:alpha val="90000"/>
                </a:schemeClr>
              </a:solidFill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ular Callout 8"/>
              <p:cNvSpPr/>
              <p:nvPr/>
            </p:nvSpPr>
            <p:spPr>
              <a:xfrm rot="16200000">
                <a:off x="3530623" y="154698"/>
                <a:ext cx="1146095" cy="2623675"/>
              </a:xfrm>
              <a:prstGeom prst="wedgeRectCallout">
                <a:avLst>
                  <a:gd name="adj1" fmla="val -71428"/>
                  <a:gd name="adj2" fmla="val 23319"/>
                </a:avLst>
              </a:prstGeom>
              <a:solidFill>
                <a:schemeClr val="bg1">
                  <a:alpha val="90000"/>
                </a:schemeClr>
              </a:solidFill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Rectangular Callout 9"/>
              <p:cNvSpPr/>
              <p:nvPr/>
            </p:nvSpPr>
            <p:spPr>
              <a:xfrm rot="16200000">
                <a:off x="3205045" y="1977903"/>
                <a:ext cx="1223619" cy="2743995"/>
              </a:xfrm>
              <a:prstGeom prst="wedgeRectCallout">
                <a:avLst>
                  <a:gd name="adj1" fmla="val 78605"/>
                  <a:gd name="adj2" fmla="val 37815"/>
                </a:avLst>
              </a:prstGeom>
              <a:solidFill>
                <a:schemeClr val="bg1">
                  <a:alpha val="90000"/>
                </a:schemeClr>
              </a:solidFill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ular Callout 10"/>
              <p:cNvSpPr/>
              <p:nvPr/>
            </p:nvSpPr>
            <p:spPr>
              <a:xfrm rot="16200000">
                <a:off x="7437337" y="585530"/>
                <a:ext cx="1204708" cy="2409844"/>
              </a:xfrm>
              <a:prstGeom prst="wedgeRectCallout">
                <a:avLst>
                  <a:gd name="adj1" fmla="val -11746"/>
                  <a:gd name="adj2" fmla="val -62509"/>
                </a:avLst>
              </a:prstGeom>
              <a:solidFill>
                <a:schemeClr val="bg1">
                  <a:alpha val="90000"/>
                </a:schemeClr>
              </a:solidFill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1375" y="927679"/>
                <a:ext cx="1176273" cy="11159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2186" y="1300901"/>
                <a:ext cx="1042496" cy="979101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6" t="7446" r="6819" b="4096"/>
              <a:stretch/>
            </p:blipFill>
            <p:spPr>
              <a:xfrm>
                <a:off x="302909" y="4670297"/>
                <a:ext cx="1229509" cy="137944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0948" y="2785509"/>
                <a:ext cx="1159574" cy="1159574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4000254" y="947038"/>
                <a:ext cx="1324402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u="sng" dirty="0" smtClean="0"/>
                  <a:t>ANTARES</a:t>
                </a:r>
                <a:br>
                  <a:rPr lang="en-GB" sz="1600" u="sng" dirty="0" smtClean="0"/>
                </a:br>
                <a:r>
                  <a:rPr lang="en-GB" sz="1600" dirty="0" smtClean="0"/>
                  <a:t>Deep water</a:t>
                </a:r>
              </a:p>
              <a:p>
                <a:r>
                  <a:rPr lang="en-GB" sz="1600" dirty="0" smtClean="0"/>
                  <a:t>0.01 km</a:t>
                </a:r>
                <a:r>
                  <a:rPr lang="en-GB" sz="1600" baseline="30000" dirty="0" smtClean="0"/>
                  <a:t>3</a:t>
                </a:r>
              </a:p>
              <a:p>
                <a:r>
                  <a:rPr lang="en-GB" sz="1600" dirty="0" smtClean="0"/>
                  <a:t>2008 – 2022</a:t>
                </a:r>
                <a:endParaRPr lang="en-GB" sz="16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894670" y="1251843"/>
                <a:ext cx="1335622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u="sng" dirty="0" smtClean="0"/>
                  <a:t>Baikal/GVD</a:t>
                </a:r>
                <a:br>
                  <a:rPr lang="en-GB" sz="1600" u="sng" dirty="0" smtClean="0"/>
                </a:br>
                <a:r>
                  <a:rPr lang="en-GB" sz="1600" dirty="0" smtClean="0"/>
                  <a:t>Deep water</a:t>
                </a:r>
              </a:p>
              <a:p>
                <a:r>
                  <a:rPr lang="en-GB" sz="1600" dirty="0"/>
                  <a:t>~</a:t>
                </a:r>
                <a:r>
                  <a:rPr lang="en-GB" sz="1600" dirty="0" smtClean="0"/>
                  <a:t>1 km</a:t>
                </a:r>
                <a:r>
                  <a:rPr lang="en-GB" sz="1600" baseline="30000" dirty="0" smtClean="0"/>
                  <a:t>3</a:t>
                </a:r>
              </a:p>
              <a:p>
                <a:r>
                  <a:rPr lang="en-GB" sz="1600" dirty="0" smtClean="0"/>
                  <a:t>Construction</a:t>
                </a:r>
                <a:endParaRPr lang="en-GB" sz="16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734608" y="2819056"/>
                <a:ext cx="1454244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u="sng" dirty="0" smtClean="0"/>
                  <a:t>KM3NeT</a:t>
                </a:r>
                <a:br>
                  <a:rPr lang="en-GB" sz="1600" u="sng" dirty="0" smtClean="0"/>
                </a:br>
                <a:r>
                  <a:rPr lang="en-GB" sz="1600" dirty="0" smtClean="0"/>
                  <a:t>Deep water</a:t>
                </a:r>
              </a:p>
              <a:p>
                <a:r>
                  <a:rPr lang="en-GB" sz="1600" dirty="0" smtClean="0"/>
                  <a:t>1 + 0.006 km</a:t>
                </a:r>
                <a:r>
                  <a:rPr lang="en-GB" sz="1600" baseline="30000" dirty="0" smtClean="0"/>
                  <a:t>3</a:t>
                </a:r>
              </a:p>
              <a:p>
                <a:r>
                  <a:rPr lang="en-GB" sz="1600" dirty="0" smtClean="0"/>
                  <a:t>Construction</a:t>
                </a:r>
                <a:endParaRPr lang="en-GB" sz="16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563103" y="4541798"/>
                <a:ext cx="102784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u="sng" dirty="0" smtClean="0"/>
                  <a:t>IceCube</a:t>
                </a:r>
                <a:br>
                  <a:rPr lang="en-GB" sz="1600" u="sng" dirty="0" smtClean="0"/>
                </a:br>
                <a:r>
                  <a:rPr lang="en-GB" sz="1600" dirty="0" smtClean="0"/>
                  <a:t>Deep ice</a:t>
                </a:r>
              </a:p>
              <a:p>
                <a:r>
                  <a:rPr lang="en-GB" sz="1600" dirty="0"/>
                  <a:t>1</a:t>
                </a:r>
                <a:r>
                  <a:rPr lang="en-GB" sz="1600" dirty="0" smtClean="0"/>
                  <a:t> km</a:t>
                </a:r>
                <a:r>
                  <a:rPr lang="en-GB" sz="1600" baseline="30000" dirty="0" smtClean="0"/>
                  <a:t>3</a:t>
                </a:r>
              </a:p>
              <a:p>
                <a:r>
                  <a:rPr lang="en-GB" sz="1600" dirty="0" smtClean="0"/>
                  <a:t>2011 – </a:t>
                </a:r>
              </a:p>
              <a:p>
                <a:r>
                  <a:rPr lang="de-DE" sz="1600" dirty="0" smtClean="0"/>
                  <a:t>Upgrade </a:t>
                </a:r>
                <a:br>
                  <a:rPr lang="de-DE" sz="1600" dirty="0" smtClean="0"/>
                </a:br>
                <a:r>
                  <a:rPr lang="de-DE" sz="1600" dirty="0" smtClean="0"/>
                  <a:t>next year</a:t>
                </a:r>
                <a:endParaRPr lang="en-GB" sz="16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652318" y="4541798"/>
                <a:ext cx="159472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u="sng" dirty="0" smtClean="0"/>
                  <a:t>IceCube-Gen2</a:t>
                </a:r>
                <a:br>
                  <a:rPr lang="en-GB" sz="1600" u="sng" dirty="0" smtClean="0"/>
                </a:br>
                <a:r>
                  <a:rPr lang="en-GB" sz="1600" dirty="0" smtClean="0"/>
                  <a:t>Deep ice</a:t>
                </a:r>
                <a:br>
                  <a:rPr lang="en-GB" sz="1600" dirty="0" smtClean="0"/>
                </a:br>
                <a:r>
                  <a:rPr lang="en-GB" sz="1600" dirty="0" smtClean="0"/>
                  <a:t>~10  km</a:t>
                </a:r>
                <a:r>
                  <a:rPr lang="en-GB" sz="1600" baseline="30000" dirty="0" smtClean="0"/>
                  <a:t>3</a:t>
                </a:r>
              </a:p>
              <a:p>
                <a:r>
                  <a:rPr lang="en-GB" sz="1600" dirty="0" smtClean="0"/>
                  <a:t>+surface</a:t>
                </a:r>
                <a:br>
                  <a:rPr lang="en-GB" sz="1600" dirty="0" smtClean="0"/>
                </a:br>
                <a:r>
                  <a:rPr lang="en-GB" sz="1600" dirty="0" smtClean="0"/>
                  <a:t>detectors</a:t>
                </a:r>
                <a:br>
                  <a:rPr lang="en-GB" sz="1600" dirty="0" smtClean="0"/>
                </a:br>
                <a:r>
                  <a:rPr lang="en-GB" sz="1600" dirty="0" smtClean="0"/>
                  <a:t>Projected</a:t>
                </a:r>
                <a:endParaRPr lang="en-GB" sz="1600" dirty="0"/>
              </a:p>
            </p:txBody>
          </p:sp>
        </p:grpSp>
        <p:sp>
          <p:nvSpPr>
            <p:cNvPr id="17" name="Parallelogram 16"/>
            <p:cNvSpPr/>
            <p:nvPr/>
          </p:nvSpPr>
          <p:spPr>
            <a:xfrm rot="20598008">
              <a:off x="4255688" y="2757705"/>
              <a:ext cx="407972" cy="47078"/>
            </a:xfrm>
            <a:prstGeom prst="parallelogram">
              <a:avLst>
                <a:gd name="adj" fmla="val 119619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Footer Placeholder 2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26" name="Rectangular Callout 25"/>
          <p:cNvSpPr/>
          <p:nvPr/>
        </p:nvSpPr>
        <p:spPr>
          <a:xfrm rot="16200000">
            <a:off x="746135" y="2392479"/>
            <a:ext cx="1223619" cy="1727348"/>
          </a:xfrm>
          <a:prstGeom prst="wedgeRectCallout">
            <a:avLst>
              <a:gd name="adj1" fmla="val 108901"/>
              <a:gd name="adj2" fmla="val 27338"/>
            </a:avLst>
          </a:prstGeom>
          <a:solidFill>
            <a:schemeClr val="bg1">
              <a:alpha val="90000"/>
            </a:schemeClr>
          </a:solidFill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3" y="2716750"/>
            <a:ext cx="1422518" cy="56505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3152" y="3250056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Deep </a:t>
            </a:r>
            <a:r>
              <a:rPr lang="en-GB" sz="1600" dirty="0" smtClean="0"/>
              <a:t>water</a:t>
            </a:r>
          </a:p>
          <a:p>
            <a:r>
              <a:rPr lang="en-GB" sz="1600" dirty="0" smtClean="0"/>
              <a:t>R&amp;D phase</a:t>
            </a:r>
            <a:endParaRPr lang="en-GB" sz="1600" dirty="0"/>
          </a:p>
        </p:txBody>
      </p:sp>
      <p:sp>
        <p:nvSpPr>
          <p:cNvPr id="28" name="Rectangular Callout 27"/>
          <p:cNvSpPr/>
          <p:nvPr/>
        </p:nvSpPr>
        <p:spPr>
          <a:xfrm rot="16200000">
            <a:off x="6048850" y="3451240"/>
            <a:ext cx="1637141" cy="2320096"/>
          </a:xfrm>
          <a:prstGeom prst="wedgeRectCallout">
            <a:avLst>
              <a:gd name="adj1" fmla="val 100886"/>
              <a:gd name="adj2" fmla="val 11643"/>
            </a:avLst>
          </a:prstGeom>
          <a:solidFill>
            <a:schemeClr val="bg1">
              <a:alpha val="90000"/>
            </a:schemeClr>
          </a:solidFill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5730858" y="3860199"/>
            <a:ext cx="23199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u="sng" dirty="0" smtClean="0"/>
              <a:t>3 Chinese</a:t>
            </a:r>
            <a:br>
              <a:rPr lang="en-GB" sz="1600" u="sng" dirty="0" smtClean="0"/>
            </a:br>
            <a:r>
              <a:rPr lang="en-GB" sz="1600" u="sng" dirty="0" smtClean="0"/>
              <a:t>proposed projects</a:t>
            </a:r>
            <a:br>
              <a:rPr lang="en-GB" sz="1600" u="sng" dirty="0" smtClean="0"/>
            </a:br>
            <a:r>
              <a:rPr lang="en-GB" sz="1600" u="sng" dirty="0" smtClean="0"/>
              <a:t>(Trident, HUNT, NEON)</a:t>
            </a:r>
            <a:endParaRPr lang="en-GB" sz="1600" u="sng" dirty="0" smtClean="0"/>
          </a:p>
          <a:p>
            <a:r>
              <a:rPr lang="en-GB" sz="1600" dirty="0" smtClean="0"/>
              <a:t>Deep water</a:t>
            </a:r>
          </a:p>
          <a:p>
            <a:r>
              <a:rPr lang="de-DE" sz="1600" dirty="0" smtClean="0"/>
              <a:t>O(10 km</a:t>
            </a:r>
            <a:r>
              <a:rPr lang="de-DE" sz="1600" baseline="30000" dirty="0" smtClean="0"/>
              <a:t>3</a:t>
            </a:r>
            <a:r>
              <a:rPr lang="de-DE" sz="1600" dirty="0" smtClean="0"/>
              <a:t>) each</a:t>
            </a:r>
          </a:p>
          <a:p>
            <a:r>
              <a:rPr lang="de-DE" sz="1600" dirty="0" smtClean="0"/>
              <a:t>Early R&amp;D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31021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U. Katz: Neutrino physics and astromomy with KM3NeT                                               U. Siegen 2025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IceCube: A km</a:t>
            </a:r>
            <a:r>
              <a:rPr lang="en-US" altLang="en-US" baseline="30000" dirty="0">
                <a:solidFill>
                  <a:schemeClr val="bg1"/>
                </a:solidFill>
              </a:rPr>
              <a:t>3</a:t>
            </a:r>
            <a:r>
              <a:rPr lang="en-US" altLang="en-US" dirty="0">
                <a:solidFill>
                  <a:schemeClr val="bg1"/>
                </a:solidFill>
              </a:rPr>
              <a:t> detector in the Antarctic ice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9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IceCube: </a:t>
            </a:r>
            <a:r>
              <a:rPr lang="en-US" altLang="en-US" dirty="0"/>
              <a:t>M</a:t>
            </a:r>
            <a:r>
              <a:rPr lang="en-US" altLang="en-US" dirty="0" smtClean="0"/>
              <a:t>ost sensitive v telescope to date</a:t>
            </a:r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919570"/>
            <a:ext cx="6543675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36782" y="892083"/>
            <a:ext cx="3579079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86 strings altogether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125 m horizontal spacing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17 m vertical distance </a:t>
            </a:r>
            <a:br>
              <a:rPr lang="en-GB" altLang="en-US" sz="2000" dirty="0" smtClean="0"/>
            </a:br>
            <a:r>
              <a:rPr lang="en-GB" altLang="en-US" sz="2000" dirty="0" smtClean="0"/>
              <a:t>between Optical Modules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 km</a:t>
            </a:r>
            <a:r>
              <a:rPr lang="en-GB" altLang="en-US" sz="2000" baseline="30000" dirty="0" smtClean="0"/>
              <a:t>3</a:t>
            </a:r>
            <a:r>
              <a:rPr lang="en-GB" altLang="en-US" sz="2000" dirty="0" smtClean="0"/>
              <a:t>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volume, depth 2450m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Deep Core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densely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region in clearest ice 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Completed in Dec. 2010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Extremely stable and </a:t>
            </a:r>
            <a:br>
              <a:rPr lang="en-GB" altLang="en-US" dirty="0" smtClean="0"/>
            </a:br>
            <a:r>
              <a:rPr lang="en-GB" altLang="en-US" dirty="0" smtClean="0"/>
              <a:t>efficient operation since then</a:t>
            </a:r>
            <a:endParaRPr lang="en-GB" alt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r="14485"/>
          <a:stretch>
            <a:fillRect/>
          </a:stretch>
        </p:blipFill>
        <p:spPr bwMode="auto">
          <a:xfrm>
            <a:off x="7361238" y="4523195"/>
            <a:ext cx="1782762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6040438" y="4608920"/>
            <a:ext cx="2259012" cy="1666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013450" y="4635907"/>
            <a:ext cx="1758950" cy="1566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5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IceCube: next step = Upgrade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3004" b="-3004"/>
          <a:stretch/>
        </p:blipFill>
        <p:spPr>
          <a:xfrm>
            <a:off x="3705226" y="890349"/>
            <a:ext cx="5526458" cy="4478719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639463"/>
              </p:ext>
            </p:extLst>
          </p:nvPr>
        </p:nvGraphicFramePr>
        <p:xfrm>
          <a:off x="4343788" y="5052695"/>
          <a:ext cx="4590661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395">
                  <a:extLst>
                    <a:ext uri="{9D8B030D-6E8A-4147-A177-3AD203B41FA5}">
                      <a16:colId xmlns:a16="http://schemas.microsoft.com/office/drawing/2014/main" val="2091480672"/>
                    </a:ext>
                  </a:extLst>
                </a:gridCol>
                <a:gridCol w="1100875">
                  <a:extLst>
                    <a:ext uri="{9D8B030D-6E8A-4147-A177-3AD203B41FA5}">
                      <a16:colId xmlns:a16="http://schemas.microsoft.com/office/drawing/2014/main" val="1092376950"/>
                    </a:ext>
                  </a:extLst>
                </a:gridCol>
                <a:gridCol w="1217165">
                  <a:extLst>
                    <a:ext uri="{9D8B030D-6E8A-4147-A177-3AD203B41FA5}">
                      <a16:colId xmlns:a16="http://schemas.microsoft.com/office/drawing/2014/main" val="3417907949"/>
                    </a:ext>
                  </a:extLst>
                </a:gridCol>
                <a:gridCol w="1275226">
                  <a:extLst>
                    <a:ext uri="{9D8B030D-6E8A-4147-A177-3AD203B41FA5}">
                      <a16:colId xmlns:a16="http://schemas.microsoft.com/office/drawing/2014/main" val="2429537595"/>
                    </a:ext>
                  </a:extLst>
                </a:gridCol>
              </a:tblGrid>
              <a:tr h="2829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Array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String Spacing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Module Spacing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Modules / String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115316"/>
                  </a:ext>
                </a:extLst>
              </a:tr>
              <a:tr h="2829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IceCube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125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17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60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248705"/>
                  </a:ext>
                </a:extLst>
              </a:tr>
              <a:tr h="2829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DeepCore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75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7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60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125000"/>
                  </a:ext>
                </a:extLst>
              </a:tr>
              <a:tr h="19573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Upgrade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20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2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125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644022"/>
                  </a:ext>
                </a:extLst>
              </a:tr>
            </a:tbl>
          </a:graphicData>
        </a:graphic>
      </p:graphicFrame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19125" y="1119675"/>
            <a:ext cx="3147214" cy="43294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en-GB" altLang="en-US" sz="1800" b="1" dirty="0" smtClean="0">
                <a:sym typeface="Wingdings" panose="05000000000000000000" pitchFamily="2" charset="2"/>
              </a:rPr>
              <a:t/>
            </a:r>
            <a:br>
              <a:rPr lang="en-GB" altLang="en-US" sz="1800" b="1" dirty="0" smtClean="0">
                <a:sym typeface="Wingdings" panose="05000000000000000000" pitchFamily="2" charset="2"/>
              </a:rPr>
            </a:br>
            <a:r>
              <a:rPr lang="en-GB" altLang="en-US" sz="1800" b="1" dirty="0" smtClean="0">
                <a:sym typeface="Wingdings" panose="05000000000000000000" pitchFamily="2" charset="2"/>
              </a:rPr>
              <a:t>IceCube-Upgrade</a:t>
            </a:r>
            <a:endParaRPr lang="en-GB" altLang="en-US" sz="1800" dirty="0">
              <a:sym typeface="Wingdings" panose="05000000000000000000" pitchFamily="2" charset="2"/>
            </a:endParaRP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7 additional strings in </a:t>
            </a:r>
            <a:r>
              <a:rPr lang="en-GB" altLang="en-US" sz="1800" dirty="0" smtClean="0">
                <a:sym typeface="Wingdings" panose="05000000000000000000" pitchFamily="2" charset="2"/>
              </a:rPr>
              <a:t/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Deep </a:t>
            </a:r>
            <a:r>
              <a:rPr lang="en-GB" altLang="en-US" sz="1800" dirty="0" smtClean="0">
                <a:sym typeface="Wingdings" panose="05000000000000000000" pitchFamily="2" charset="2"/>
              </a:rPr>
              <a:t>Core domain, </a:t>
            </a:r>
            <a:r>
              <a:rPr lang="en-GB" altLang="en-US" sz="1800" dirty="0" smtClean="0">
                <a:sym typeface="Wingdings" panose="05000000000000000000" pitchFamily="2" charset="2"/>
              </a:rPr>
              <a:t/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densely </a:t>
            </a:r>
            <a:r>
              <a:rPr lang="en-GB" altLang="en-US" sz="1800" dirty="0" smtClean="0">
                <a:sym typeface="Wingdings" panose="05000000000000000000" pitchFamily="2" charset="2"/>
              </a:rPr>
              <a:t>instrumented</a:t>
            </a: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de-DE" altLang="en-US" sz="1800" dirty="0" smtClean="0">
                <a:sym typeface="Wingdings" panose="05000000000000000000" pitchFamily="2" charset="2"/>
              </a:rPr>
              <a:t>Deployment </a:t>
            </a:r>
            <a:r>
              <a:rPr lang="de-DE" altLang="en-US" sz="1800" dirty="0" smtClean="0">
                <a:sym typeface="Wingdings" panose="05000000000000000000" pitchFamily="2" charset="2"/>
              </a:rPr>
              <a:t>being prepared</a:t>
            </a:r>
            <a:endParaRPr lang="en-GB" altLang="en-US" sz="1800" dirty="0" smtClean="0">
              <a:sym typeface="Wingdings" panose="05000000000000000000" pitchFamily="2" charset="2"/>
            </a:endParaRP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Objectives: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GeV neutrinos: 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v</a:t>
            </a:r>
            <a:r>
              <a:rPr lang="el-GR" altLang="en-US" sz="1800" baseline="-25000" dirty="0" smtClean="0">
                <a:sym typeface="Wingdings" panose="05000000000000000000" pitchFamily="2" charset="2"/>
              </a:rPr>
              <a:t>τ</a:t>
            </a:r>
            <a:r>
              <a:rPr lang="de-DE" altLang="en-US" sz="1800" dirty="0" smtClean="0">
                <a:sym typeface="Wingdings" panose="05000000000000000000" pitchFamily="2" charset="2"/>
              </a:rPr>
              <a:t> </a:t>
            </a:r>
            <a:r>
              <a:rPr lang="en-GB" altLang="en-US" sz="1800" dirty="0" smtClean="0">
                <a:sym typeface="Wingdings" panose="05000000000000000000" pitchFamily="2" charset="2"/>
              </a:rPr>
              <a:t>appearance, 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Dark Matter, …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Improved understanding of ice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properties  better precision, reduced systematic uncertainties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Opportunity to test new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hardware developments</a:t>
            </a: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Fully funded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en-GB" alt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07909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3" y="1010921"/>
            <a:ext cx="8833296" cy="2656204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 Gen2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18337" y="4279153"/>
            <a:ext cx="6644463" cy="18529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3662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en-GB" altLang="en-US" dirty="0" smtClean="0">
                <a:sym typeface="Wingdings" panose="05000000000000000000" pitchFamily="2" charset="2"/>
              </a:rPr>
              <a:t>Next-generation neutrino observatory at South Pole, with</a:t>
            </a: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High-energy deep-ice detector</a:t>
            </a: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Cosmic-ray and veto surface scintillator array</a:t>
            </a: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Radio array</a:t>
            </a:r>
            <a:endParaRPr lang="en-GB" altLang="en-US" sz="2400" dirty="0" smtClean="0"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1275" y="4743450"/>
            <a:ext cx="293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EE0406"/>
                </a:solidFill>
              </a:rPr>
              <a:t>Extend energy range, find point sources</a:t>
            </a:r>
            <a:endParaRPr lang="en-GB" sz="2000" b="1" dirty="0">
              <a:solidFill>
                <a:srgbClr val="EE040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747934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354013" algn="l"/>
              </a:tabLst>
            </a:pPr>
            <a:r>
              <a:rPr lang="de-DE" altLang="de-DE" dirty="0"/>
              <a:t>Selected </a:t>
            </a:r>
            <a:r>
              <a:rPr lang="de-DE" altLang="de-DE" dirty="0" smtClean="0"/>
              <a:t>results (1):</a:t>
            </a: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dirty="0"/>
              <a:t>Cosmic neutrinos and their sources</a:t>
            </a:r>
            <a:br>
              <a:rPr lang="de-DE" altLang="de-DE" dirty="0"/>
            </a:b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dirty="0" smtClean="0"/>
              <a:t>Motivation – </a:t>
            </a:r>
            <a:br>
              <a:rPr lang="de-DE" dirty="0" smtClean="0"/>
            </a:br>
            <a:r>
              <a:rPr lang="de-DE" dirty="0" smtClean="0"/>
              <a:t>Why bulid neutrino telescopes?</a:t>
            </a: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76006"/>
            <a:ext cx="9144000" cy="6879340"/>
            <a:chOff x="0" y="-21339"/>
            <a:chExt cx="9144000" cy="6879340"/>
          </a:xfrm>
        </p:grpSpPr>
        <p:pic>
          <p:nvPicPr>
            <p:cNvPr id="23" name="Picture 22" descr="8-Event_Scal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339"/>
              <a:ext cx="9144000" cy="687934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30641" y="6107439"/>
              <a:ext cx="2137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chemeClr val="bg1"/>
                  </a:solidFill>
                </a:rPr>
                <a:t>Big Bird, 2.0 PeV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A first glimpse at cosmic </a:t>
            </a:r>
            <a:r>
              <a:rPr lang="en-US" alt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altLang="en-US" dirty="0" smtClean="0">
                <a:solidFill>
                  <a:schemeClr val="bg1"/>
                </a:solidFill>
              </a:rPr>
              <a:t>’s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6934740" y="13087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bg1"/>
                </a:solidFill>
              </a:rPr>
              <a:t>Picture by </a:t>
            </a:r>
            <a:br>
              <a:rPr lang="en-GB" sz="1800" dirty="0" smtClean="0">
                <a:solidFill>
                  <a:schemeClr val="bg1"/>
                </a:solidFill>
              </a:rPr>
            </a:br>
            <a:r>
              <a:rPr lang="en-GB" sz="1800" dirty="0" smtClean="0">
                <a:solidFill>
                  <a:schemeClr val="bg1"/>
                </a:solidFill>
              </a:rPr>
              <a:t>Francis </a:t>
            </a:r>
            <a:r>
              <a:rPr lang="en-GB" sz="1800" dirty="0" err="1" smtClean="0">
                <a:solidFill>
                  <a:schemeClr val="bg1"/>
                </a:solidFill>
              </a:rPr>
              <a:t>Halzen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270588" y="4781672"/>
            <a:ext cx="56444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2013: Discovery of HE cosmic neutrinos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2018: First transient neutrino source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2022: First steady neutrino source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2023: Neutrinos from the Galactic Plane</a:t>
            </a:r>
            <a:endParaRPr lang="en-GB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63760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What is their energy spectrum?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77" y="1778935"/>
            <a:ext cx="5871223" cy="4180743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33400" y="1792218"/>
            <a:ext cx="2768707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Extending to PeV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Consistent with </a:t>
            </a:r>
            <a:br>
              <a:rPr lang="en-US" sz="2000" dirty="0" smtClean="0"/>
            </a:br>
            <a:r>
              <a:rPr lang="en-US" sz="2000" dirty="0" smtClean="0"/>
              <a:t>power-law energy</a:t>
            </a:r>
            <a:br>
              <a:rPr lang="en-US" sz="2000" dirty="0" smtClean="0"/>
            </a:br>
            <a:r>
              <a:rPr lang="en-US" sz="2000" dirty="0" smtClean="0"/>
              <a:t>spectrum ~E</a:t>
            </a:r>
            <a:r>
              <a:rPr lang="en-US" sz="2000" baseline="30000" dirty="0" smtClean="0"/>
              <a:t>-2.87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Neither energy nor</a:t>
            </a:r>
            <a:br>
              <a:rPr lang="en-US" sz="2000" dirty="0" smtClean="0"/>
            </a:br>
            <a:r>
              <a:rPr lang="en-US" sz="2000" dirty="0" smtClean="0"/>
              <a:t>zenith distribution</a:t>
            </a:r>
            <a:br>
              <a:rPr lang="en-US" sz="2000" dirty="0" smtClean="0"/>
            </a:br>
            <a:r>
              <a:rPr lang="en-US" sz="2000" dirty="0" smtClean="0"/>
              <a:t>consistent with </a:t>
            </a:r>
            <a:br>
              <a:rPr lang="en-US" sz="2000" dirty="0" smtClean="0"/>
            </a:br>
            <a:r>
              <a:rPr lang="en-US" sz="2000" dirty="0" smtClean="0"/>
              <a:t>background-only </a:t>
            </a:r>
            <a:br>
              <a:rPr lang="en-US" sz="2000" dirty="0" smtClean="0"/>
            </a:br>
            <a:r>
              <a:rPr lang="en-US" sz="2000" dirty="0" smtClean="0"/>
              <a:t>including prompt</a:t>
            </a:r>
            <a:br>
              <a:rPr lang="en-US" sz="2000" dirty="0" smtClean="0"/>
            </a:br>
            <a:r>
              <a:rPr lang="en-US" sz="2000" dirty="0" smtClean="0"/>
              <a:t>neutrinos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6200192" y="894753"/>
            <a:ext cx="283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HESE 7.5 years</a:t>
            </a:r>
            <a:br>
              <a:rPr lang="en-GB" dirty="0" smtClean="0"/>
            </a:br>
            <a:r>
              <a:rPr lang="en-GB" sz="1600" dirty="0" smtClean="0"/>
              <a:t>PRD 104 022002 (2021)</a:t>
            </a:r>
            <a:endParaRPr lang="en-GB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27017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Is it a power law in </a:t>
            </a:r>
            <a:r>
              <a:rPr lang="en-US" altLang="en-US" dirty="0" err="1" smtClean="0"/>
              <a:t>E</a:t>
            </a:r>
            <a:r>
              <a:rPr lang="en-US" altLang="en-US" baseline="-25000" dirty="0" err="1" smtClean="0"/>
              <a:t>v</a:t>
            </a:r>
            <a:r>
              <a:rPr lang="en-US" altLang="en-US" dirty="0" smtClean="0"/>
              <a:t>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61947" y="999172"/>
            <a:ext cx="886777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Important for interpreting acceleration processes / source classes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Several analyses, in particular also using through-going muons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Statistical fluctuation? Non-power-law spectra? Different source classes?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29" y="2476500"/>
            <a:ext cx="6106065" cy="3932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309683">
            <a:off x="2439576" y="3109254"/>
            <a:ext cx="2814425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008000"/>
                </a:solidFill>
              </a:rPr>
              <a:t>Recent results </a:t>
            </a:r>
            <a:br>
              <a:rPr lang="de-DE" dirty="0" smtClean="0">
                <a:solidFill>
                  <a:srgbClr val="008000"/>
                </a:solidFill>
              </a:rPr>
            </a:br>
            <a:r>
              <a:rPr lang="de-DE" dirty="0" smtClean="0">
                <a:solidFill>
                  <a:srgbClr val="008000"/>
                </a:solidFill>
              </a:rPr>
              <a:t>„look a bit different“</a:t>
            </a:r>
            <a:endParaRPr lang="en-GB" dirty="0">
              <a:solidFill>
                <a:srgbClr val="008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295633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Neutrinos from the Galactic plane (1)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2" y="910942"/>
            <a:ext cx="7943833" cy="5459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995" y="5768975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Science 380 (2023)</a:t>
            </a:r>
            <a:endParaRPr lang="en-GB" sz="1600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536920" y="910942"/>
            <a:ext cx="3607080" cy="37856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Rather </a:t>
            </a:r>
            <a:r>
              <a:rPr lang="en-US" sz="2000" dirty="0" smtClean="0"/>
              <a:t>new </a:t>
            </a:r>
            <a:r>
              <a:rPr lang="en-US" sz="2000" dirty="0" smtClean="0"/>
              <a:t>result</a:t>
            </a:r>
            <a:br>
              <a:rPr lang="en-US" sz="2000" dirty="0" smtClean="0"/>
            </a:br>
            <a:r>
              <a:rPr lang="en-US" sz="2000" dirty="0" smtClean="0"/>
              <a:t>(announced 30 June 23)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Cascade channel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Significance 4.5 </a:t>
            </a:r>
            <a:r>
              <a:rPr lang="en-US" sz="2000" dirty="0" smtClean="0">
                <a:latin typeface="Symbol" panose="05050102010706020507" pitchFamily="18" charset="2"/>
              </a:rPr>
              <a:t>s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 years of IceCube data, analysis with improved event selection and reconstruction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Neutrinos probably from CR interactions (or from unresolved point sources)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37080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Are there steady neutrino “point sources”?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74" y="999171"/>
            <a:ext cx="5921351" cy="4769803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61947" y="1247579"/>
            <a:ext cx="3095627" cy="46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</a:pPr>
            <a:r>
              <a:rPr lang="en-US" sz="2000" dirty="0" smtClean="0"/>
              <a:t>Status Sept. 2022: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Searches for event excess from specific celestial directions</a:t>
            </a:r>
            <a:br>
              <a:rPr lang="en-US" sz="2000" dirty="0" smtClean="0"/>
            </a:br>
            <a:r>
              <a:rPr lang="en-US" sz="2000" dirty="0" smtClean="0"/>
              <a:t>(track events from</a:t>
            </a:r>
            <a:br>
              <a:rPr lang="en-US" sz="2000" dirty="0" smtClean="0"/>
            </a:br>
            <a:r>
              <a:rPr lang="en-US" sz="2000" dirty="0" smtClean="0"/>
              <a:t>Northern sky)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Also: Constrained </a:t>
            </a:r>
            <a:br>
              <a:rPr lang="en-US" sz="2000" dirty="0" smtClean="0"/>
            </a:br>
            <a:r>
              <a:rPr lang="en-US" sz="2000" dirty="0" smtClean="0"/>
              <a:t>to predefined list </a:t>
            </a:r>
            <a:br>
              <a:rPr lang="en-US" sz="2000" dirty="0" smtClean="0"/>
            </a:br>
            <a:r>
              <a:rPr lang="en-US" sz="2000" dirty="0" smtClean="0"/>
              <a:t>of gamma-ray sources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Most significant signal (2.9</a:t>
            </a: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) very close to NGC 1068 </a:t>
            </a:r>
            <a:br>
              <a:rPr lang="en-US" sz="2000" dirty="0" smtClean="0"/>
            </a:br>
            <a:r>
              <a:rPr lang="en-US" sz="2000" dirty="0" smtClean="0"/>
              <a:t>(a </a:t>
            </a:r>
            <a:r>
              <a:rPr lang="en-US" sz="2000" dirty="0" err="1" smtClean="0"/>
              <a:t>Seyfert</a:t>
            </a:r>
            <a:r>
              <a:rPr lang="en-US" sz="2000" dirty="0" smtClean="0"/>
              <a:t>-II galaxy)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402960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… yes, NGC 1068!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5" y="1006751"/>
            <a:ext cx="8152680" cy="411256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78780" y="5119315"/>
            <a:ext cx="831065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Improved analysis, 10 years of IceCube data 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Significance 4.2 </a:t>
            </a:r>
            <a:r>
              <a:rPr lang="en-US" sz="2000" dirty="0" smtClean="0">
                <a:latin typeface="Symbol" panose="05050102010706020507" pitchFamily="18" charset="2"/>
              </a:rPr>
              <a:t>s,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teady source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more data to come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strong gamma-ray counterpart (as expected for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Seyfert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-II)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7655073" y="2893756"/>
            <a:ext cx="236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Science 378 (</a:t>
            </a:r>
            <a:r>
              <a:rPr lang="fr-FR" sz="1600" dirty="0" smtClean="0"/>
              <a:t>2023</a:t>
            </a:r>
            <a:r>
              <a:rPr lang="fr-FR" sz="1600" dirty="0"/>
              <a:t>) </a:t>
            </a:r>
            <a:r>
              <a:rPr lang="fr-FR" sz="1600" dirty="0" smtClean="0"/>
              <a:t>538</a:t>
            </a:r>
            <a:endParaRPr lang="en-GB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21792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51678"/>
            <a:ext cx="8135937" cy="360362"/>
          </a:xfrm>
        </p:spPr>
        <p:txBody>
          <a:bodyPr/>
          <a:lstStyle/>
          <a:p>
            <a:r>
              <a:rPr lang="de-DE" dirty="0" smtClean="0"/>
              <a:t>KM3NeT progress and expectation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669" y="883758"/>
            <a:ext cx="6672724" cy="54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263128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The neutrino from TXS 0506+056 – </a:t>
            </a:r>
            <a:br>
              <a:rPr lang="en-US" altLang="en-US" dirty="0" smtClean="0"/>
            </a:br>
            <a:r>
              <a:rPr lang="en-US" altLang="en-US" dirty="0" smtClean="0"/>
              <a:t>a first glimpse at a transient source …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749"/>
            <a:ext cx="9144000" cy="3500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4591595"/>
            <a:ext cx="3780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Slide copied from Dawn Williams, RICH 2018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59812" y="5004235"/>
            <a:ext cx="878798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Also detected by MAGIC (energies up to 400 GeV)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Further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13±5 events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Sept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2014 -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March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de-DE" sz="2000" dirty="0" smtClean="0"/>
              <a:t>in archival  IceCube data </a:t>
            </a:r>
            <a:endParaRPr lang="en-GB" sz="2000" dirty="0" smtClean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First </a:t>
            </a:r>
            <a:r>
              <a:rPr lang="en-GB" sz="2000" dirty="0" smtClean="0"/>
              <a:t>compelling evidence for neutrino-source association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Begin of multi-messenger astronomy with </a:t>
            </a:r>
            <a:r>
              <a:rPr lang="en-GB" sz="2000" dirty="0" err="1" smtClean="0"/>
              <a:t>neutrinos&amp;gamma-rays</a:t>
            </a:r>
            <a:r>
              <a:rPr lang="en-GB" sz="2000" dirty="0" smtClean="0"/>
              <a:t> !?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866593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51678"/>
            <a:ext cx="8135937" cy="360362"/>
          </a:xfrm>
        </p:spPr>
        <p:txBody>
          <a:bodyPr/>
          <a:lstStyle/>
          <a:p>
            <a:r>
              <a:rPr lang="de-DE" dirty="0" smtClean="0"/>
              <a:t>KM3NeT: Participating in alert systems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5" y="1018739"/>
            <a:ext cx="8649730" cy="30918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9812" y="4373116"/>
            <a:ext cx="83604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Requires (fast) online event reconstruction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Requires participating in alert networks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Incoming alerts: Analysis offline, but online filter optimisation targeted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Also: KM3NeT is part of Supernova Early Warning System (SNEWS)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058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/>
              <a:t>Selected results </a:t>
            </a:r>
            <a:r>
              <a:rPr lang="de-DE" altLang="de-DE" dirty="0" smtClean="0"/>
              <a:t>(2):</a:t>
            </a: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dirty="0" smtClean="0"/>
              <a:t>A special KM3NeT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Particle physics and neutrinos – a nut shell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5" y="982679"/>
            <a:ext cx="6369595" cy="4786296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755907" y="2425565"/>
            <a:ext cx="3118585" cy="3801979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4013" algn="l"/>
              </a:tabLst>
            </a:pPr>
            <a:r>
              <a:rPr lang="de-DE" altLang="de-DE" sz="2400" dirty="0" smtClean="0"/>
              <a:t>„Our world“: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354013" algn="l"/>
              </a:tabLst>
            </a:pPr>
            <a:r>
              <a:rPr lang="de-DE" altLang="de-DE" sz="2400" dirty="0" smtClean="0">
                <a:sym typeface="Wingdings" panose="05000000000000000000" pitchFamily="2" charset="2"/>
              </a:rPr>
              <a:t>u and d quarks form atomic nuclei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354013" algn="l"/>
              </a:tabLst>
            </a:pPr>
            <a:r>
              <a:rPr lang="de-DE" altLang="de-DE" sz="2400" dirty="0" smtClean="0">
                <a:sym typeface="Wingdings" panose="05000000000000000000" pitchFamily="2" charset="2"/>
              </a:rPr>
              <a:t>Nuclei + electrons build known matter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4013" algn="l"/>
              </a:tabLst>
            </a:pPr>
            <a:r>
              <a:rPr lang="de-DE" altLang="de-DE" sz="2400" dirty="0" smtClean="0">
                <a:sym typeface="Wingdings" panose="05000000000000000000" pitchFamily="2" charset="2"/>
              </a:rPr>
              <a:t>Neutrinos: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354013" algn="l"/>
              </a:tabLst>
            </a:pPr>
            <a:r>
              <a:rPr lang="de-DE" altLang="de-DE" sz="2400" dirty="0" smtClean="0">
                <a:sym typeface="Wingdings" panose="05000000000000000000" pitchFamily="2" charset="2"/>
              </a:rPr>
              <a:t>3 different types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354013" algn="l"/>
              </a:tabLst>
            </a:pPr>
            <a:r>
              <a:rPr lang="de-DE" altLang="de-DE" sz="2400" dirty="0" smtClean="0">
                <a:sym typeface="Wingdings" panose="05000000000000000000" pitchFamily="2" charset="2"/>
              </a:rPr>
              <a:t>Very feeble interactions</a:t>
            </a:r>
            <a:endParaRPr lang="de-DE" altLang="de-DE" sz="2400" dirty="0" smtClean="0"/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endParaRPr lang="en-GB" altLang="de-DE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2995060" y="4684295"/>
            <a:ext cx="758793" cy="99461"/>
          </a:xfrm>
          <a:prstGeom prst="roundRect">
            <a:avLst/>
          </a:prstGeom>
          <a:solidFill>
            <a:srgbClr val="FEFD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667349" y="4691514"/>
            <a:ext cx="758793" cy="99461"/>
          </a:xfrm>
          <a:prstGeom prst="roundRect">
            <a:avLst/>
          </a:prstGeom>
          <a:solidFill>
            <a:srgbClr val="FEFD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1859279" y="4687504"/>
            <a:ext cx="758793" cy="99461"/>
          </a:xfrm>
          <a:prstGeom prst="roundRect">
            <a:avLst/>
          </a:prstGeom>
          <a:solidFill>
            <a:srgbClr val="FEFD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49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/>
              <a:t>H</a:t>
            </a:r>
            <a:r>
              <a:rPr lang="en-US" altLang="en-US" dirty="0" smtClean="0"/>
              <a:t>ighest-energy neutrino ever observed ?!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12150" y="6418263"/>
            <a:ext cx="450850" cy="449262"/>
          </a:xfrm>
        </p:spPr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8633637" y="2122670"/>
            <a:ext cx="257474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Investigate:</a:t>
            </a:r>
            <a:br>
              <a:rPr lang="de-DE" sz="2000" dirty="0" smtClean="0"/>
            </a:br>
            <a:r>
              <a:rPr lang="de-DE" sz="2000" dirty="0" smtClean="0"/>
              <a:t>V</a:t>
            </a:r>
            <a:r>
              <a:rPr lang="de-DE" baseline="-25000" dirty="0" smtClean="0"/>
              <a:t>µ</a:t>
            </a:r>
            <a:r>
              <a:rPr lang="de-DE" sz="2000" dirty="0" smtClean="0"/>
              <a:t> disappearance</a:t>
            </a:r>
            <a:br>
              <a:rPr lang="de-DE" sz="2000" dirty="0" smtClean="0"/>
            </a:br>
            <a:r>
              <a:rPr lang="de-DE" sz="2000" dirty="0" smtClean="0"/>
              <a:t>V</a:t>
            </a:r>
            <a:r>
              <a:rPr lang="de-DE" sz="2800" baseline="-25000" dirty="0" smtClean="0">
                <a:latin typeface="Symbol" panose="05050102010706020507" pitchFamily="18" charset="2"/>
              </a:rPr>
              <a:t>t</a:t>
            </a:r>
            <a:r>
              <a:rPr lang="de-DE" sz="2000" dirty="0" smtClean="0"/>
              <a:t> appearance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Determine </a:t>
            </a:r>
            <a:br>
              <a:rPr lang="de-DE" sz="2000" dirty="0" smtClean="0"/>
            </a:br>
            <a:r>
              <a:rPr lang="de-DE" sz="2000" dirty="0" smtClean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de-DE" baseline="-25000" dirty="0" smtClean="0"/>
              <a:t>23</a:t>
            </a:r>
            <a:r>
              <a:rPr lang="de-DE" sz="2000" dirty="0" smtClean="0"/>
              <a:t> vs. </a:t>
            </a:r>
            <a:r>
              <a:rPr lang="de-DE" sz="2000" dirty="0" smtClean="0">
                <a:latin typeface="Symbol" panose="05050102010706020507" pitchFamily="18" charset="2"/>
              </a:rPr>
              <a:t>D</a:t>
            </a:r>
            <a:r>
              <a:rPr lang="de-DE" sz="2000" dirty="0" smtClean="0"/>
              <a:t>m</a:t>
            </a:r>
            <a:r>
              <a:rPr lang="de-DE" sz="2000" baseline="30000" dirty="0" smtClean="0"/>
              <a:t>2</a:t>
            </a:r>
            <a:r>
              <a:rPr lang="de-DE" baseline="-25000" dirty="0" smtClean="0"/>
              <a:t>23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Most sensitive </a:t>
            </a:r>
            <a:br>
              <a:rPr lang="de-DE" sz="2000" dirty="0" smtClean="0"/>
            </a:br>
            <a:r>
              <a:rPr lang="de-DE" sz="2000" dirty="0" smtClean="0"/>
              <a:t>result from</a:t>
            </a:r>
            <a:br>
              <a:rPr lang="de-DE" sz="2000" dirty="0" smtClean="0"/>
            </a:br>
            <a:r>
              <a:rPr lang="de-DE" sz="2000" dirty="0" smtClean="0"/>
              <a:t>DeepCore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Improvement</a:t>
            </a:r>
            <a:br>
              <a:rPr lang="de-DE" sz="2000" dirty="0" smtClean="0"/>
            </a:br>
            <a:r>
              <a:rPr lang="de-DE" sz="2000" dirty="0" smtClean="0"/>
              <a:t>expected from</a:t>
            </a:r>
            <a:br>
              <a:rPr lang="de-DE" sz="2000" dirty="0" smtClean="0"/>
            </a:br>
            <a:r>
              <a:rPr lang="de-DE" sz="2000" dirty="0" smtClean="0"/>
              <a:t>Upgrade</a:t>
            </a:r>
            <a:endParaRPr lang="de-DE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7" y="942682"/>
            <a:ext cx="8177174" cy="54660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96522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37"/>
          <p:cNvPicPr preferRelativeResize="0"/>
          <p:nvPr/>
        </p:nvPicPr>
        <p:blipFill rotWithShape="1">
          <a:blip r:embed="rId3">
            <a:alphaModFix/>
          </a:blip>
          <a:srcRect l="1896" r="1691"/>
          <a:stretch/>
        </p:blipFill>
        <p:spPr>
          <a:xfrm>
            <a:off x="4687093" y="2909094"/>
            <a:ext cx="4313133" cy="3447256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37"/>
          <p:cNvSpPr txBox="1">
            <a:spLocks noGrp="1"/>
          </p:cNvSpPr>
          <p:nvPr>
            <p:ph type="sldNum" idx="4294967295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18 Jun 2024</a:t>
            </a:r>
            <a:endParaRPr/>
          </a:p>
        </p:txBody>
      </p:sp>
      <p:sp>
        <p:nvSpPr>
          <p:cNvPr id="617" name="Google Shape;617;p37"/>
          <p:cNvSpPr txBox="1">
            <a:spLocks noGrp="1"/>
          </p:cNvSpPr>
          <p:nvPr>
            <p:ph type="body" idx="1"/>
          </p:nvPr>
        </p:nvSpPr>
        <p:spPr>
          <a:xfrm>
            <a:off x="514651" y="811149"/>
            <a:ext cx="8123265" cy="191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smtClean="0"/>
              <a:t>E</a:t>
            </a:r>
            <a:r>
              <a:rPr lang="en-US" dirty="0" smtClean="0"/>
              <a:t>vent </a:t>
            </a:r>
            <a:r>
              <a:rPr lang="en-US" dirty="0"/>
              <a:t>with huge amount of </a:t>
            </a:r>
            <a:r>
              <a:rPr lang="en-US" dirty="0" smtClean="0"/>
              <a:t>light </a:t>
            </a:r>
            <a:r>
              <a:rPr lang="en-US" sz="1800" dirty="0" smtClean="0"/>
              <a:t>(</a:t>
            </a:r>
            <a:r>
              <a:rPr lang="en-US" dirty="0" smtClean="0"/>
              <a:t>3672 PMTs (35%) were triggered) 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/>
              <a:t>Horizontal event (</a:t>
            </a:r>
            <a:r>
              <a:rPr lang="en-US" dirty="0" smtClean="0"/>
              <a:t>1°above </a:t>
            </a:r>
            <a:r>
              <a:rPr lang="en-US" dirty="0"/>
              <a:t>horizon) </a:t>
            </a:r>
            <a:r>
              <a:rPr lang="de-DE" dirty="0" smtClean="0"/>
              <a:t>reconstructed as muon</a:t>
            </a: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smtClean="0"/>
              <a:t>Muons </a:t>
            </a:r>
            <a:r>
              <a:rPr lang="en-US" dirty="0"/>
              <a:t>simulated at 10 </a:t>
            </a:r>
            <a:r>
              <a:rPr lang="en-US" dirty="0" err="1"/>
              <a:t>PeV</a:t>
            </a:r>
            <a:r>
              <a:rPr lang="en-US" dirty="0"/>
              <a:t> almost never generate this much </a:t>
            </a:r>
            <a:r>
              <a:rPr lang="en-US" dirty="0" smtClean="0"/>
              <a:t>light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Likely </a:t>
            </a:r>
            <a:r>
              <a:rPr lang="en-US" sz="2000" dirty="0"/>
              <a:t>multiple 10’s of </a:t>
            </a:r>
            <a:r>
              <a:rPr lang="en-US" sz="2000" dirty="0" err="1" smtClean="0"/>
              <a:t>PeV</a:t>
            </a:r>
            <a:endParaRPr lang="en-US" sz="2000" dirty="0" smtClean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 smtClean="0"/>
              <a:t>More in publication coming soon</a:t>
            </a:r>
            <a:endParaRPr sz="2000" dirty="0"/>
          </a:p>
        </p:txBody>
      </p:sp>
      <p:pic>
        <p:nvPicPr>
          <p:cNvPr id="618" name="Google Shape;61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35" y="2909094"/>
            <a:ext cx="4684981" cy="327021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37"/>
          <p:cNvSpPr/>
          <p:nvPr/>
        </p:nvSpPr>
        <p:spPr>
          <a:xfrm>
            <a:off x="2057400" y="3162300"/>
            <a:ext cx="381000" cy="381000"/>
          </a:xfrm>
          <a:prstGeom prst="ellipse">
            <a:avLst/>
          </a:prstGeom>
          <a:noFill/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7"/>
          <p:cNvSpPr txBox="1"/>
          <p:nvPr/>
        </p:nvSpPr>
        <p:spPr>
          <a:xfrm>
            <a:off x="810630" y="3897868"/>
            <a:ext cx="17801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 in 110 million data events</a:t>
            </a:r>
            <a:endParaRPr dirty="0"/>
          </a:p>
        </p:txBody>
      </p:sp>
      <p:sp>
        <p:nvSpPr>
          <p:cNvPr id="621" name="Google Shape;621;p37"/>
          <p:cNvSpPr txBox="1"/>
          <p:nvPr/>
        </p:nvSpPr>
        <p:spPr>
          <a:xfrm>
            <a:off x="6324600" y="3352800"/>
            <a:ext cx="1671083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KM3NeT Preliminary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364330"/>
            <a:ext cx="8135937" cy="360362"/>
          </a:xfrm>
        </p:spPr>
        <p:txBody>
          <a:bodyPr/>
          <a:lstStyle/>
          <a:p>
            <a:r>
              <a:rPr lang="de-DE" dirty="0" smtClean="0"/>
              <a:t>What I may present (1)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99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9"/>
          <p:cNvSpPr txBox="1">
            <a:spLocks noGrp="1"/>
          </p:cNvSpPr>
          <p:nvPr>
            <p:ph type="sldNum" idx="4294967295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18 Jun 2024</a:t>
            </a:r>
            <a:endParaRPr/>
          </a:p>
        </p:txBody>
      </p:sp>
      <p:sp>
        <p:nvSpPr>
          <p:cNvPr id="653" name="Google Shape;653;p39"/>
          <p:cNvSpPr txBox="1">
            <a:spLocks noGrp="1"/>
          </p:cNvSpPr>
          <p:nvPr>
            <p:ph type="title"/>
          </p:nvPr>
        </p:nvSpPr>
        <p:spPr>
          <a:xfrm>
            <a:off x="0" y="-190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Uncharted Territory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54" name="Google Shape;654;p39"/>
          <p:cNvSpPr txBox="1">
            <a:spLocks noGrp="1"/>
          </p:cNvSpPr>
          <p:nvPr>
            <p:ph type="body" idx="1"/>
          </p:nvPr>
        </p:nvSpPr>
        <p:spPr>
          <a:xfrm>
            <a:off x="619125" y="895935"/>
            <a:ext cx="8195484" cy="144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Tx/>
              <a:buSzPts val="1800"/>
              <a:buChar char="•"/>
            </a:pPr>
            <a:r>
              <a:rPr lang="en-US" dirty="0"/>
              <a:t>Light profile consistent with at least 3 large energy depositions along the muon track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Tx/>
              <a:buSzPts val="1800"/>
              <a:buChar char="•"/>
            </a:pPr>
            <a:r>
              <a:rPr lang="en-US" dirty="0"/>
              <a:t>Characteristic of stochastic losses from very high energy muons</a:t>
            </a:r>
            <a:endParaRPr dirty="0"/>
          </a:p>
        </p:txBody>
      </p:sp>
      <p:pic>
        <p:nvPicPr>
          <p:cNvPr id="655" name="Google Shape;65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29" y="2460925"/>
            <a:ext cx="8093141" cy="38636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grpSp>
        <p:nvGrpSpPr>
          <p:cNvPr id="657" name="Google Shape;657;p39"/>
          <p:cNvGrpSpPr/>
          <p:nvPr/>
        </p:nvGrpSpPr>
        <p:grpSpPr>
          <a:xfrm>
            <a:off x="5506353" y="3374079"/>
            <a:ext cx="2883885" cy="1711288"/>
            <a:chOff x="5506353" y="3145479"/>
            <a:chExt cx="2883885" cy="1711288"/>
          </a:xfrm>
        </p:grpSpPr>
        <p:grpSp>
          <p:nvGrpSpPr>
            <p:cNvPr id="658" name="Google Shape;658;p39"/>
            <p:cNvGrpSpPr/>
            <p:nvPr/>
          </p:nvGrpSpPr>
          <p:grpSpPr>
            <a:xfrm rot="1315553">
              <a:off x="5869352" y="3145479"/>
              <a:ext cx="2520886" cy="1711288"/>
              <a:chOff x="5864463" y="2879762"/>
              <a:chExt cx="2520886" cy="1711288"/>
            </a:xfrm>
          </p:grpSpPr>
          <p:pic>
            <p:nvPicPr>
              <p:cNvPr id="659" name="Google Shape;659;p39"/>
              <p:cNvPicPr preferRelativeResize="0"/>
              <p:nvPr/>
            </p:nvPicPr>
            <p:blipFill rotWithShape="1">
              <a:blip r:embed="rId4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89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5864463" y="2879762"/>
                <a:ext cx="2520886" cy="1690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0" name="Google Shape;660;p39"/>
              <p:cNvSpPr/>
              <p:nvPr/>
            </p:nvSpPr>
            <p:spPr>
              <a:xfrm rot="4091969">
                <a:off x="6576572" y="3507782"/>
                <a:ext cx="152400" cy="1472650"/>
              </a:xfrm>
              <a:prstGeom prst="rightBrace">
                <a:avLst>
                  <a:gd name="adj1" fmla="val 8333"/>
                  <a:gd name="adj2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39"/>
              <p:cNvSpPr txBox="1"/>
              <p:nvPr/>
            </p:nvSpPr>
            <p:spPr>
              <a:xfrm rot="-1315553">
                <a:off x="6553200" y="4221718"/>
                <a:ext cx="33832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x</a:t>
                </a:r>
                <a:endParaRPr/>
              </a:p>
            </p:txBody>
          </p:sp>
        </p:grpSp>
        <p:sp>
          <p:nvSpPr>
            <p:cNvPr id="662" name="Google Shape;662;p39"/>
            <p:cNvSpPr txBox="1"/>
            <p:nvPr/>
          </p:nvSpPr>
          <p:spPr>
            <a:xfrm>
              <a:off x="5506353" y="3801849"/>
              <a:ext cx="3453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lang="en-US" sz="1800" baseline="-250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</p:txBody>
        </p:sp>
        <p:sp>
          <p:nvSpPr>
            <p:cNvPr id="663" name="Google Shape;663;p39"/>
            <p:cNvSpPr txBox="1"/>
            <p:nvPr/>
          </p:nvSpPr>
          <p:spPr>
            <a:xfrm>
              <a:off x="7623315" y="3201774"/>
              <a:ext cx="505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lang="en-US" sz="1800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hit</a:t>
              </a:r>
              <a:endParaRPr sz="1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64" name="Google Shape;664;p39"/>
          <p:cNvCxnSpPr/>
          <p:nvPr/>
        </p:nvCxnSpPr>
        <p:spPr>
          <a:xfrm>
            <a:off x="6553200" y="3657600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5" name="Google Shape;665;p39"/>
          <p:cNvCxnSpPr/>
          <p:nvPr/>
        </p:nvCxnSpPr>
        <p:spPr>
          <a:xfrm flipH="1">
            <a:off x="2590800" y="1966999"/>
            <a:ext cx="451883" cy="776201"/>
          </a:xfrm>
          <a:prstGeom prst="straightConnector1">
            <a:avLst/>
          </a:prstGeom>
          <a:noFill/>
          <a:ln w="57150" cap="flat" cmpd="sng">
            <a:solidFill>
              <a:srgbClr val="2E2FA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6" name="Google Shape;666;p39"/>
          <p:cNvCxnSpPr/>
          <p:nvPr/>
        </p:nvCxnSpPr>
        <p:spPr>
          <a:xfrm>
            <a:off x="3324225" y="1966999"/>
            <a:ext cx="0" cy="920901"/>
          </a:xfrm>
          <a:prstGeom prst="straightConnector1">
            <a:avLst/>
          </a:prstGeom>
          <a:noFill/>
          <a:ln w="57150" cap="flat" cmpd="sng">
            <a:solidFill>
              <a:srgbClr val="2E2FA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7" name="Google Shape;667;p39"/>
          <p:cNvCxnSpPr/>
          <p:nvPr/>
        </p:nvCxnSpPr>
        <p:spPr>
          <a:xfrm>
            <a:off x="3679608" y="1966999"/>
            <a:ext cx="892392" cy="1006175"/>
          </a:xfrm>
          <a:prstGeom prst="straightConnector1">
            <a:avLst/>
          </a:prstGeom>
          <a:noFill/>
          <a:ln w="57150" cap="flat" cmpd="sng">
            <a:solidFill>
              <a:srgbClr val="2E2FA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68" name="Google Shape;668;p39"/>
          <p:cNvSpPr txBox="1"/>
          <p:nvPr/>
        </p:nvSpPr>
        <p:spPr>
          <a:xfrm>
            <a:off x="1371600" y="2667000"/>
            <a:ext cx="1671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KM3NeT Preliminary</a:t>
            </a:r>
            <a:endParaRPr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19125" y="364330"/>
            <a:ext cx="81359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dirty="0" smtClean="0"/>
              <a:t>What I may present (2)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336658" y="3547908"/>
            <a:ext cx="338328" cy="18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Google Shape;656;p39"/>
          <p:cNvSpPr txBox="1"/>
          <p:nvPr/>
        </p:nvSpPr>
        <p:spPr>
          <a:xfrm>
            <a:off x="4803808" y="2667000"/>
            <a:ext cx="263702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Position of light emission along track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consistent with hit time assuming direct light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146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/>
              <a:t>Selected results </a:t>
            </a:r>
            <a:r>
              <a:rPr lang="de-DE" altLang="de-DE" dirty="0" smtClean="0"/>
              <a:t>(3):</a:t>
            </a: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dirty="0" smtClean="0"/>
              <a:t>Neutrino oscillations</a:t>
            </a: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KM3NeT/ORCA sensitivity &amp; first results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12150" y="6418263"/>
            <a:ext cx="450850" cy="449262"/>
          </a:xfrm>
        </p:spPr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095" y="4898316"/>
            <a:ext cx="4305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Clear demonstration of sensitivity</a:t>
            </a:r>
            <a:endParaRPr lang="en-GB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19125" y="959223"/>
            <a:ext cx="5575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 smtClean="0"/>
              <a:t>6-11/115 </a:t>
            </a:r>
            <a:r>
              <a:rPr lang="de-DE" sz="2000" dirty="0" smtClean="0"/>
              <a:t>detection units, </a:t>
            </a:r>
            <a:r>
              <a:rPr lang="de-DE" sz="2000" dirty="0" smtClean="0"/>
              <a:t>&lt; 2</a:t>
            </a:r>
            <a:r>
              <a:rPr lang="de-DE" sz="2000" dirty="0" smtClean="0"/>
              <a:t> years </a:t>
            </a:r>
            <a:r>
              <a:rPr lang="de-DE" sz="2000" dirty="0" smtClean="0"/>
              <a:t>of operation:</a:t>
            </a:r>
            <a:endParaRPr lang="en-GB" sz="20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5" y="1779729"/>
            <a:ext cx="3814184" cy="30307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00805" y="3968409"/>
            <a:ext cx="19907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PoS (NuFact2021) 64</a:t>
            </a:r>
            <a:endParaRPr lang="en-GB" sz="1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19125" y="1330099"/>
            <a:ext cx="8471993" cy="5078639"/>
            <a:chOff x="580862" y="1377647"/>
            <a:chExt cx="8471993" cy="5078639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62" y="1377647"/>
              <a:ext cx="8471993" cy="5078639"/>
              <a:chOff x="580862" y="1377647"/>
              <a:chExt cx="8471993" cy="5078639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814" y="1377647"/>
                <a:ext cx="4985041" cy="3582147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80862" y="5363679"/>
                <a:ext cx="8315097" cy="1092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de-DE" sz="2000" dirty="0" smtClean="0"/>
                  <a:t>Also detected: </a:t>
                </a:r>
                <a:r>
                  <a:rPr lang="de-DE" sz="2000" dirty="0" smtClean="0">
                    <a:latin typeface="Symbol" panose="05050102010706020507" pitchFamily="18" charset="2"/>
                  </a:rPr>
                  <a:t>n</a:t>
                </a:r>
                <a:r>
                  <a:rPr lang="de-DE" sz="2700" baseline="-25000" dirty="0" smtClean="0">
                    <a:latin typeface="Symbol" panose="05050102010706020507" pitchFamily="18" charset="2"/>
                  </a:rPr>
                  <a:t>t</a:t>
                </a:r>
                <a:r>
                  <a:rPr lang="de-DE" sz="2000" dirty="0" smtClean="0"/>
                  <a:t> appearance</a:t>
                </a:r>
                <a:endParaRPr lang="en-GB" sz="2000" dirty="0" smtClean="0"/>
              </a:p>
              <a:p>
                <a:pPr marL="342900" indent="-34290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de-DE" sz="2000" dirty="0" smtClean="0"/>
                  <a:t>Result </a:t>
                </a:r>
                <a:r>
                  <a:rPr lang="de-DE" sz="2000" dirty="0" smtClean="0"/>
                  <a:t>after 3 years with full ORCA highly competitive</a:t>
                </a:r>
                <a:br>
                  <a:rPr lang="de-DE" sz="2000" dirty="0" smtClean="0"/>
                </a:br>
                <a:r>
                  <a:rPr lang="de-DE" sz="2000" dirty="0" smtClean="0"/>
                  <a:t>(Note: Expectation compared to current results of other experiments</a:t>
                </a:r>
                <a:r>
                  <a:rPr lang="de-DE" sz="2000" dirty="0" smtClean="0"/>
                  <a:t>)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607962" y="1386745"/>
                <a:ext cx="24359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/>
                  <a:t>Eur. Phys. J. C82 (2022) 26</a:t>
                </a:r>
                <a:endParaRPr lang="en-GB" sz="1400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412698" y="2185582"/>
              <a:ext cx="14991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FF0000"/>
                  </a:solidFill>
                </a:rPr>
                <a:t>(3 years ORCA)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37" y="1373494"/>
            <a:ext cx="4452709" cy="3626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33" y="4934069"/>
            <a:ext cx="3637506" cy="459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82905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The neutrino mass ordering (NMO)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931988"/>
            <a:ext cx="6176963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57175" y="1052513"/>
            <a:ext cx="8821738" cy="1279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Depending on sign of             :</a:t>
            </a:r>
            <a:br>
              <a:rPr lang="en-GB" altLang="en-US" sz="2400" dirty="0" smtClean="0"/>
            </a:br>
            <a:r>
              <a:rPr lang="en-GB" altLang="en-US" sz="2800" dirty="0" smtClean="0"/>
              <a:t>     		</a:t>
            </a:r>
            <a:r>
              <a:rPr lang="en-GB" altLang="en-US" dirty="0" smtClean="0"/>
              <a:t>“normal ordering”     or     “inverted ordering”</a:t>
            </a:r>
            <a:r>
              <a:rPr lang="en-GB" altLang="en-US" sz="2800" dirty="0" smtClean="0"/>
              <a:t> </a:t>
            </a:r>
            <a:br>
              <a:rPr lang="en-GB" altLang="en-US" sz="2800" dirty="0" smtClean="0"/>
            </a:br>
            <a:r>
              <a:rPr lang="en-GB" altLang="en-US" sz="2800" dirty="0" smtClean="0"/>
              <a:t>			       </a:t>
            </a:r>
            <a:r>
              <a:rPr lang="en-GB" altLang="en-US" sz="2400" dirty="0" smtClean="0"/>
              <a:t>(NO)						(IO)</a:t>
            </a:r>
            <a:br>
              <a:rPr lang="en-GB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800" dirty="0" smtClean="0"/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sym typeface="Wingdings" panose="05000000000000000000" pitchFamily="2" charset="2"/>
              </a:rPr>
              <a:t>Knowledge required to investigate neutrino CP violation;</a:t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>important for cosmology</a:t>
            </a:r>
            <a:endParaRPr lang="en-GB" altLang="en-US" sz="2400" dirty="0">
              <a:sym typeface="Wingdings" panose="05000000000000000000" pitchFamily="2" charset="2"/>
            </a:endParaRPr>
          </a:p>
        </p:txBody>
      </p:sp>
      <p:pic>
        <p:nvPicPr>
          <p:cNvPr id="1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55" y="1049338"/>
            <a:ext cx="839237" cy="36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0024017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Towards measuring the NMO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1370" y="1484313"/>
            <a:ext cx="5031202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19125" y="1123156"/>
            <a:ext cx="3219450" cy="5010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Can be measured</a:t>
            </a:r>
            <a:br>
              <a:rPr lang="en-GB" altLang="en-US" sz="2400" dirty="0" smtClean="0"/>
            </a:br>
            <a:r>
              <a:rPr lang="en-GB" altLang="en-US" sz="2400" dirty="0" smtClean="0"/>
              <a:t>using propagation of atmospheric neutrinos through</a:t>
            </a:r>
            <a:br>
              <a:rPr lang="en-GB" altLang="en-US" sz="2400" dirty="0" smtClean="0"/>
            </a:br>
            <a:r>
              <a:rPr lang="en-GB" altLang="en-US" sz="2400" dirty="0" smtClean="0"/>
              <a:t>Earth matter</a:t>
            </a: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Different oscillation</a:t>
            </a:r>
            <a:br>
              <a:rPr lang="en-GB" altLang="en-US" sz="2400" dirty="0" smtClean="0"/>
            </a:br>
            <a:r>
              <a:rPr lang="en-GB" altLang="en-US" sz="2400" dirty="0" smtClean="0"/>
              <a:t>patterns for NO / IO</a:t>
            </a: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Alternative: Reactor</a:t>
            </a:r>
            <a:br>
              <a:rPr lang="en-GB" altLang="en-US" sz="2400" dirty="0" smtClean="0"/>
            </a:br>
            <a:r>
              <a:rPr lang="en-GB" altLang="en-US" sz="2400" dirty="0" smtClean="0"/>
              <a:t>neutrinos (JUNO)</a:t>
            </a: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KM3NeT and JUNO</a:t>
            </a:r>
            <a:br>
              <a:rPr lang="en-GB" altLang="en-US" sz="2400" dirty="0" smtClean="0"/>
            </a:br>
            <a:r>
              <a:rPr lang="en-GB" altLang="en-US" sz="2400" dirty="0" smtClean="0"/>
              <a:t>are complementary</a:t>
            </a:r>
            <a:br>
              <a:rPr lang="en-GB" altLang="en-US" sz="2400" dirty="0" smtClean="0"/>
            </a:br>
            <a:r>
              <a:rPr lang="en-GB" altLang="en-US" sz="2400" dirty="0" smtClean="0"/>
              <a:t>in systematics (see</a:t>
            </a:r>
            <a:br>
              <a:rPr lang="en-GB" altLang="en-US" sz="2400" dirty="0" smtClean="0"/>
            </a:br>
            <a:r>
              <a:rPr lang="en-US" altLang="en-US" sz="2400" dirty="0" smtClean="0"/>
              <a:t>arXiv:2108.06293)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400" dirty="0">
              <a:sym typeface="Wingdings" panose="05000000000000000000" pitchFamily="2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113" name="HTMLText1" r:id="rId3" imgW="907920" imgH="235080"/>
        </mc:Choice>
        <mc:Fallback>
          <p:control name="HTMLText1" r:id="rId3" imgW="907920" imgH="235080">
            <p:pic>
              <p:nvPicPr>
                <p:cNvPr id="4" name="HTMLTex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1225" cy="231775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2444808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 smtClean="0"/>
              <a:t>Take-away messages</a:t>
            </a: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Neutrinos from the Galactic plane (2)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0" y="910942"/>
            <a:ext cx="5452187" cy="5459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930" y="6112248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Science 380 (2023)</a:t>
            </a:r>
            <a:endParaRPr lang="en-GB" sz="1600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516711" y="910942"/>
            <a:ext cx="3692964" cy="47089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Investigate consistency with models of </a:t>
            </a:r>
            <a:r>
              <a:rPr lang="en-US" sz="2000" dirty="0" smtClean="0">
                <a:latin typeface="Symbol" panose="05050102010706020507" pitchFamily="18" charset="2"/>
              </a:rPr>
              <a:t>n</a:t>
            </a:r>
            <a:r>
              <a:rPr lang="en-US" sz="2000" dirty="0" smtClean="0"/>
              <a:t> flux from CR interactions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Models use Fermi 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-ray data and assumptions on matter dynamics in Galactic Plane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Significant signal for each model investigated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Deviations models/data in flux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normalisation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do not yet allow for precise determination of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spectrum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1019" y="222790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solidFill>
                  <a:schemeClr val="bg2">
                    <a:lumMod val="50000"/>
                  </a:schemeClr>
                </a:solidFill>
              </a:rPr>
              <a:t>748</a:t>
            </a:r>
            <a:r>
              <a:rPr lang="de-DE" sz="1800" b="1" dirty="0" smtClean="0">
                <a:solidFill>
                  <a:srgbClr val="B6C5CC"/>
                </a:solidFill>
              </a:rPr>
              <a:t> </a:t>
            </a:r>
            <a:endParaRPr lang="en-GB" sz="1800" dirty="0">
              <a:solidFill>
                <a:srgbClr val="B6C5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5009" y="295759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solidFill>
                  <a:srgbClr val="E94945"/>
                </a:solidFill>
              </a:rPr>
              <a:t>276</a:t>
            </a:r>
            <a:r>
              <a:rPr lang="de-DE" sz="1800" b="1" dirty="0" smtClean="0">
                <a:solidFill>
                  <a:srgbClr val="B6C5CC"/>
                </a:solidFill>
              </a:rPr>
              <a:t> </a:t>
            </a:r>
            <a:endParaRPr lang="en-GB" sz="1800" dirty="0">
              <a:solidFill>
                <a:srgbClr val="B6C5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118" y="4847623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Signal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events</a:t>
            </a:r>
            <a:endParaRPr lang="de-DE" sz="1600" dirty="0" smtClean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281762" y="4418136"/>
            <a:ext cx="99257" cy="4133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295099" y="3328257"/>
            <a:ext cx="162632" cy="15835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0"/>
          </p:cNvCxnSpPr>
          <p:nvPr/>
        </p:nvCxnSpPr>
        <p:spPr>
          <a:xfrm flipV="1">
            <a:off x="1536618" y="2614547"/>
            <a:ext cx="97082" cy="22330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2581" y="4048804"/>
            <a:ext cx="620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211</a:t>
            </a:r>
            <a:r>
              <a:rPr lang="de-DE" sz="1800" b="1" dirty="0" smtClean="0">
                <a:solidFill>
                  <a:srgbClr val="B6C5CC"/>
                </a:solidFill>
              </a:rPr>
              <a:t> </a:t>
            </a:r>
            <a:endParaRPr lang="en-GB" sz="1800" dirty="0">
              <a:solidFill>
                <a:srgbClr val="B6C5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198563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Science with neutrino telescopes, </a:t>
            </a:r>
            <a:r>
              <a:rPr lang="en-US" altLang="en-US" dirty="0" smtClean="0"/>
              <a:t>2025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27063" y="972318"/>
            <a:ext cx="7867650" cy="5010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ts val="0"/>
              </a:spcAft>
              <a:buNone/>
            </a:pPr>
            <a:r>
              <a:rPr lang="de-DE" altLang="en-US" sz="2400" dirty="0" smtClean="0"/>
              <a:t>Lots of progess in </a:t>
            </a:r>
            <a:r>
              <a:rPr lang="de-DE" altLang="en-US" sz="2400" b="1" dirty="0" smtClean="0">
                <a:solidFill>
                  <a:srgbClr val="008000"/>
                </a:solidFill>
              </a:rPr>
              <a:t>neutrino astronomy</a:t>
            </a:r>
            <a:r>
              <a:rPr lang="de-DE" altLang="en-US" sz="2400" dirty="0" smtClean="0"/>
              <a:t>: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Transit from from searches to measurements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First cosmic neutrinos and neutrino sources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Neutrinos from the Galactic Plane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More data coming in, new telescopes becoming </a:t>
            </a:r>
            <a:r>
              <a:rPr lang="de-DE" altLang="en-US" sz="2400" dirty="0" smtClean="0"/>
              <a:t>active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Highest-energy neutrino event ever</a:t>
            </a:r>
            <a:r>
              <a:rPr lang="de-DE" altLang="en-US" sz="2400" dirty="0" smtClean="0"/>
              <a:t/>
            </a:r>
            <a:br>
              <a:rPr lang="de-DE" altLang="en-US" sz="2400" dirty="0" smtClean="0"/>
            </a:br>
            <a:endParaRPr lang="de-DE" altLang="en-US" sz="1800" dirty="0" smtClean="0"/>
          </a:p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ts val="0"/>
              </a:spcAft>
              <a:buNone/>
            </a:pPr>
            <a:r>
              <a:rPr lang="de-DE" altLang="en-US" sz="2400" dirty="0" smtClean="0"/>
              <a:t>Major contributions to </a:t>
            </a:r>
            <a:r>
              <a:rPr lang="de-DE" altLang="en-US" sz="2400" b="1" dirty="0" smtClean="0">
                <a:solidFill>
                  <a:srgbClr val="008000"/>
                </a:solidFill>
              </a:rPr>
              <a:t>neutrino physics</a:t>
            </a:r>
            <a:r>
              <a:rPr lang="de-DE" altLang="en-US" sz="2400" dirty="0" smtClean="0"/>
              <a:t>: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Precision measurement of oscillation parameters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Towards exploring neutrino mass ordering</a:t>
            </a:r>
            <a:br>
              <a:rPr lang="de-DE" altLang="en-US" sz="2400" dirty="0" smtClean="0"/>
            </a:br>
            <a:endParaRPr lang="de-DE" altLang="en-US" sz="1800" dirty="0"/>
          </a:p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ts val="0"/>
              </a:spcAft>
              <a:buNone/>
            </a:pPr>
            <a:r>
              <a:rPr lang="de-DE" altLang="en-US" sz="2400" dirty="0" smtClean="0"/>
              <a:t>Many </a:t>
            </a:r>
            <a:r>
              <a:rPr lang="de-DE" altLang="en-US" sz="2400" b="1" dirty="0" smtClean="0">
                <a:solidFill>
                  <a:srgbClr val="008000"/>
                </a:solidFill>
              </a:rPr>
              <a:t>further exciting science perspectives</a:t>
            </a:r>
            <a:r>
              <a:rPr lang="de-DE" altLang="en-US" sz="2400" b="1" dirty="0" smtClean="0"/>
              <a:t/>
            </a:r>
            <a:br>
              <a:rPr lang="de-DE" altLang="en-US" sz="2400" b="1" dirty="0" smtClean="0"/>
            </a:br>
            <a:endParaRPr lang="de-DE" altLang="en-US" sz="1800" b="1" dirty="0" smtClean="0"/>
          </a:p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ts val="0"/>
              </a:spcAft>
              <a:buNone/>
            </a:pPr>
            <a:r>
              <a:rPr lang="de-DE" altLang="en-US" sz="2400" dirty="0" smtClean="0"/>
              <a:t>Ambitious </a:t>
            </a:r>
            <a:r>
              <a:rPr lang="de-DE" altLang="en-US" sz="2400" b="1" dirty="0" smtClean="0">
                <a:solidFill>
                  <a:srgbClr val="008000"/>
                </a:solidFill>
              </a:rPr>
              <a:t>future plans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de-DE" altLang="en-US" sz="2400" dirty="0" smtClean="0"/>
          </a:p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400" dirty="0">
              <a:sym typeface="Wingdings" panose="05000000000000000000" pitchFamily="2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58194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Cosmic rays and their energies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994251"/>
            <a:ext cx="8167687" cy="5456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3037" y="2463282"/>
            <a:ext cx="3041779" cy="214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458686" y="3004457"/>
            <a:ext cx="2170923" cy="363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752531" y="1101014"/>
            <a:ext cx="0" cy="2775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1984372" y="310847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LHC beam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1398" y="4171273"/>
            <a:ext cx="42564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Where from?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Chemical composition?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What causes suppression?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Transition galactic-extragalactic?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823926" y="1101012"/>
            <a:ext cx="0" cy="27756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76619" y="1348457"/>
            <a:ext cx="323838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Power law with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Non-thermal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171760" y="2757635"/>
            <a:ext cx="180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LHC </a:t>
            </a:r>
            <a:r>
              <a:rPr lang="en-GB" sz="1600" b="1" dirty="0" err="1" smtClean="0">
                <a:solidFill>
                  <a:srgbClr val="FF0000"/>
                </a:solidFill>
              </a:rPr>
              <a:t>cms</a:t>
            </a:r>
            <a:r>
              <a:rPr lang="en-GB" sz="1600" b="1" dirty="0" smtClean="0">
                <a:solidFill>
                  <a:srgbClr val="FF0000"/>
                </a:solidFill>
              </a:rPr>
              <a:t> energy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7" grpId="0" animBg="1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 smtClean="0"/>
              <a:t>Back-up material</a:t>
            </a: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2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139165" y="1625451"/>
            <a:ext cx="2004835" cy="3964891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None/>
              <a:tabLst>
                <a:tab pos="2336800" algn="l"/>
              </a:tabLst>
            </a:pPr>
            <a:r>
              <a:rPr lang="en-GB" altLang="en-US" dirty="0" smtClean="0"/>
              <a:t>Further opportunities:</a:t>
            </a: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de-DE" altLang="en-US" dirty="0" smtClean="0"/>
              <a:t>Combination with neutrino beams</a:t>
            </a:r>
            <a:endParaRPr lang="en-GB" altLang="en-US" dirty="0" smtClean="0"/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de-DE" altLang="en-US" dirty="0" smtClean="0"/>
              <a:t>Deep-sea sciences for marine neutrino telescopes</a:t>
            </a: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de-DE" altLang="en-US" dirty="0" smtClean="0"/>
              <a:t>Environmental research and technologies</a:t>
            </a:r>
          </a:p>
          <a:p>
            <a:pPr marL="0" indent="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None/>
              <a:tabLst>
                <a:tab pos="2336800" algn="l"/>
              </a:tabLst>
            </a:pP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de-DE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endParaRPr lang="de-DE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8" y="1008200"/>
            <a:ext cx="6711184" cy="528505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504593"/>
            <a:ext cx="7051674" cy="257552"/>
          </a:xfrm>
        </p:spPr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Overall: A very broad science spectrum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387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368" t="3514" r="6805" b="2848"/>
          <a:stretch/>
        </p:blipFill>
        <p:spPr>
          <a:xfrm>
            <a:off x="6286174" y="2557757"/>
            <a:ext cx="2728451" cy="4070555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IceCube: Sensor developments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144416" y="978438"/>
            <a:ext cx="5489221" cy="19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buSzPct val="93000"/>
              <a:buNone/>
              <a:defRPr/>
            </a:pPr>
            <a:r>
              <a:rPr lang="en-US" altLang="en-US" sz="1800" b="1" dirty="0" smtClean="0">
                <a:sym typeface="Arial" charset="0"/>
              </a:rPr>
              <a:t>Multi-PMT optical module (</a:t>
            </a:r>
            <a:r>
              <a:rPr lang="en-US" altLang="en-US" sz="1800" b="1" dirty="0" err="1" smtClean="0">
                <a:sym typeface="Arial" charset="0"/>
              </a:rPr>
              <a:t>mDOM</a:t>
            </a:r>
            <a:r>
              <a:rPr lang="en-US" altLang="en-US" sz="1800" b="1" dirty="0" smtClean="0">
                <a:sym typeface="Arial" charset="0"/>
              </a:rPr>
              <a:t>)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24× 3” </a:t>
            </a:r>
            <a:r>
              <a:rPr lang="en-US" altLang="ja-JP" sz="1800" dirty="0" smtClean="0">
                <a:sym typeface="Arial" charset="0"/>
              </a:rPr>
              <a:t>PMTs (e.g. Hamamatsu 12199-02)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ja-JP" sz="1800" dirty="0" smtClean="0">
                <a:sym typeface="Arial" charset="0"/>
              </a:rPr>
              <a:t>14” borosilicate glass vessel rated @ 700 bar 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Based on proven KM3NeT design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Baseline design for Upgrade</a:t>
            </a: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063" y="896225"/>
            <a:ext cx="2857784" cy="32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3680907" y="4038616"/>
            <a:ext cx="2832576" cy="19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buSzPct val="93000"/>
              <a:buNone/>
              <a:defRPr/>
            </a:pPr>
            <a:r>
              <a:rPr lang="en-US" altLang="en-US" sz="1800" b="1" dirty="0" smtClean="0">
                <a:sym typeface="Arial" charset="0"/>
              </a:rPr>
              <a:t>“D-Egg”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2 x 8” </a:t>
            </a:r>
            <a:r>
              <a:rPr lang="en-US" altLang="ja-JP" sz="1800" dirty="0" smtClean="0">
                <a:sym typeface="Arial" charset="0"/>
              </a:rPr>
              <a:t>PMTs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ja-JP" sz="1800" dirty="0" smtClean="0">
                <a:sym typeface="Arial" charset="0"/>
              </a:rPr>
              <a:t>UV-transparent glass</a:t>
            </a:r>
            <a:br>
              <a:rPr lang="en-US" altLang="ja-JP" sz="1800" dirty="0" smtClean="0">
                <a:sym typeface="Arial" charset="0"/>
              </a:rPr>
            </a:br>
            <a:r>
              <a:rPr lang="en-US" altLang="ja-JP" sz="1800" dirty="0" smtClean="0">
                <a:sym typeface="Arial" charset="0"/>
              </a:rPr>
              <a:t>and gel 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ym typeface="Arial" charset="0"/>
              </a:rPr>
              <a:t>R&amp;D and production by </a:t>
            </a:r>
            <a:br>
              <a:rPr lang="en-US" altLang="en-US" sz="1800" dirty="0">
                <a:sym typeface="Arial" charset="0"/>
              </a:rPr>
            </a:br>
            <a:r>
              <a:rPr lang="en-US" altLang="en-US" sz="1800" dirty="0">
                <a:sym typeface="Arial" charset="0"/>
              </a:rPr>
              <a:t>Japanese </a:t>
            </a:r>
            <a:r>
              <a:rPr lang="en-US" altLang="en-US" sz="1800" dirty="0" smtClean="0">
                <a:sym typeface="Arial" charset="0"/>
              </a:rPr>
              <a:t>groups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954" y="5678850"/>
            <a:ext cx="2833255" cy="646331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Further light sensor </a:t>
            </a:r>
            <a:br>
              <a:rPr lang="en-GB" sz="1800" dirty="0" smtClean="0"/>
            </a:br>
            <a:r>
              <a:rPr lang="en-GB" sz="1800" dirty="0" smtClean="0"/>
              <a:t>technologies under study</a:t>
            </a:r>
            <a:endParaRPr lang="en-GB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105945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5" y="346083"/>
            <a:ext cx="7923244" cy="360362"/>
          </a:xfrm>
        </p:spPr>
        <p:txBody>
          <a:bodyPr/>
          <a:lstStyle/>
          <a:p>
            <a:r>
              <a:rPr lang="en-GB" dirty="0" smtClean="0"/>
              <a:t>The Baikal GVD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10" name="Rectangle 9"/>
          <p:cNvSpPr/>
          <p:nvPr/>
        </p:nvSpPr>
        <p:spPr>
          <a:xfrm rot="16200000">
            <a:off x="2132084" y="3192627"/>
            <a:ext cx="3594981" cy="3261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134" y="1026269"/>
            <a:ext cx="2144575" cy="33006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635214" y="4252917"/>
            <a:ext cx="1792546" cy="276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700 m</a:t>
            </a:r>
            <a:endParaRPr lang="en-GB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379" y="905958"/>
            <a:ext cx="3757068" cy="3300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80930" y="994174"/>
            <a:ext cx="447701" cy="31145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3936" y="4111569"/>
            <a:ext cx="1859512" cy="3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120 m</a:t>
            </a:r>
            <a:endParaRPr lang="en-GB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84329" y="4108734"/>
            <a:ext cx="1859512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59507" y="4249702"/>
            <a:ext cx="3481177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5955" y="4583058"/>
            <a:ext cx="8048753" cy="156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Project to construct a </a:t>
            </a:r>
            <a:r>
              <a:rPr lang="en-GB" altLang="en-US" dirty="0" err="1" smtClean="0">
                <a:sym typeface="Wingdings" panose="05000000000000000000" pitchFamily="2" charset="2"/>
              </a:rPr>
              <a:t>Gigaton</a:t>
            </a:r>
            <a:r>
              <a:rPr lang="en-GB" altLang="en-US" dirty="0" smtClean="0">
                <a:sym typeface="Wingdings" panose="05000000000000000000" pitchFamily="2" charset="2"/>
              </a:rPr>
              <a:t> (=km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  <a:r>
              <a:rPr lang="en-GB" altLang="en-US" dirty="0" smtClean="0">
                <a:sym typeface="Wingdings" panose="05000000000000000000" pitchFamily="2" charset="2"/>
              </a:rPr>
              <a:t>) detector in Lake Baikal, Russia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Phase 1 (GVD-1): 8 clusters, 0.4 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  <a:r>
              <a:rPr lang="en-GB" altLang="en-US" dirty="0" smtClean="0">
                <a:sym typeface="Wingdings" panose="05000000000000000000" pitchFamily="2" charset="2"/>
              </a:rPr>
              <a:t>, completed 2021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Meanwhile 12 clusters, </a:t>
            </a:r>
            <a:r>
              <a:rPr lang="en-GB" altLang="en-US" dirty="0">
                <a:sym typeface="Wingdings" panose="05000000000000000000" pitchFamily="2" charset="2"/>
              </a:rPr>
              <a:t>goal </a:t>
            </a:r>
            <a:r>
              <a:rPr lang="en-GB" altLang="en-US" dirty="0" smtClean="0">
                <a:sym typeface="Wingdings" panose="05000000000000000000" pitchFamily="2" charset="2"/>
              </a:rPr>
              <a:t>1 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  <a:endParaRPr lang="en-GB" altLang="en-US" dirty="0" smtClean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Data taking &amp; analysis in progress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Next-generation extension in preparation</a:t>
            </a:r>
            <a:endParaRPr lang="en-GB" altLang="en-US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3929575" y="1480008"/>
            <a:ext cx="272376" cy="2275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4008198" y="1452462"/>
            <a:ext cx="365989" cy="2230079"/>
            <a:chOff x="4043841" y="1514616"/>
            <a:chExt cx="365989" cy="2230079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4043841" y="1514616"/>
              <a:ext cx="0" cy="22300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5400000">
              <a:off x="3843653" y="2544668"/>
              <a:ext cx="793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5</a:t>
              </a:r>
              <a:r>
                <a:rPr lang="en-GB" sz="1600" dirty="0" smtClean="0"/>
                <a:t>25 m</a:t>
              </a:r>
              <a:endParaRPr lang="en-GB" sz="16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552746" y="971920"/>
            <a:ext cx="4482317" cy="1631216"/>
          </a:xfrm>
          <a:prstGeom prst="rect">
            <a:avLst/>
          </a:prstGeom>
          <a:solidFill>
            <a:schemeClr val="bg1">
              <a:alpha val="83000"/>
            </a:schemeClr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First results from 2016+17 data:</a:t>
            </a:r>
          </a:p>
          <a:p>
            <a:r>
              <a:rPr lang="en-GB" sz="2000" dirty="0" smtClean="0">
                <a:sym typeface="Wingdings" panose="05000000000000000000" pitchFamily="2" charset="2"/>
              </a:rPr>
              <a:t> Understanding atmospheric muons</a:t>
            </a:r>
            <a:br>
              <a:rPr lang="en-GB" sz="2000" dirty="0" smtClean="0">
                <a:sym typeface="Wingdings" panose="05000000000000000000" pitchFamily="2" charset="2"/>
              </a:rPr>
            </a:br>
            <a:r>
              <a:rPr lang="en-GB" sz="2000" dirty="0" smtClean="0">
                <a:sym typeface="Wingdings" panose="05000000000000000000" pitchFamily="2" charset="2"/>
              </a:rPr>
              <a:t> Seeing atmospheric neutrinos</a:t>
            </a:r>
            <a:endParaRPr lang="en-GB" sz="2000" dirty="0" smtClean="0"/>
          </a:p>
          <a:p>
            <a:r>
              <a:rPr lang="en-GB" sz="2000" dirty="0" smtClean="0">
                <a:sym typeface="Wingdings" panose="05000000000000000000" pitchFamily="2" charset="2"/>
              </a:rPr>
              <a:t> Limits on v flux from </a:t>
            </a:r>
            <a:r>
              <a:rPr lang="en-GB" altLang="en-US" sz="2000" dirty="0" smtClean="0">
                <a:sym typeface="Wingdings" panose="05000000000000000000" pitchFamily="2" charset="2"/>
              </a:rPr>
              <a:t>GW170817</a:t>
            </a:r>
            <a:br>
              <a:rPr lang="en-GB" altLang="en-US" sz="2000" dirty="0" smtClean="0">
                <a:sym typeface="Wingdings" panose="05000000000000000000" pitchFamily="2" charset="2"/>
              </a:rPr>
            </a:br>
            <a:r>
              <a:rPr lang="en-GB" altLang="en-US" sz="2000" dirty="0" smtClean="0">
                <a:sym typeface="Wingdings" panose="05000000000000000000" pitchFamily="2" charset="2"/>
              </a:rPr>
              <a:t> A</a:t>
            </a:r>
            <a:r>
              <a:rPr lang="en-GB" sz="2000" dirty="0" smtClean="0">
                <a:sym typeface="Wingdings" panose="05000000000000000000" pitchFamily="2" charset="2"/>
              </a:rPr>
              <a:t> 157 TeV cascade event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6996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41" y="2951163"/>
            <a:ext cx="3366516" cy="3640137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Other future plans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823637" y="922710"/>
            <a:ext cx="4244163" cy="4722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3662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de-DE" altLang="en-US" b="1" dirty="0" smtClean="0">
                <a:sym typeface="Wingdings" panose="05000000000000000000" pitchFamily="2" charset="2"/>
              </a:rPr>
              <a:t>Trident, HUNT, NEON</a:t>
            </a:r>
            <a:endParaRPr lang="en-GB" altLang="en-US" dirty="0" smtClean="0">
              <a:sym typeface="Wingdings" panose="05000000000000000000" pitchFamily="2" charset="2"/>
            </a:endParaRP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de-DE" altLang="en-US" dirty="0" smtClean="0">
                <a:sym typeface="Wingdings" panose="05000000000000000000" pitchFamily="2" charset="2"/>
              </a:rPr>
              <a:t>Chinese </a:t>
            </a:r>
            <a:r>
              <a:rPr lang="de-DE" altLang="en-US" dirty="0" smtClean="0">
                <a:sym typeface="Wingdings" panose="05000000000000000000" pitchFamily="2" charset="2"/>
              </a:rPr>
              <a:t>proposals </a:t>
            </a:r>
            <a:r>
              <a:rPr lang="de-DE" altLang="en-US" dirty="0" smtClean="0">
                <a:sym typeface="Wingdings" panose="05000000000000000000" pitchFamily="2" charset="2"/>
              </a:rPr>
              <a:t>for neutrino </a:t>
            </a:r>
            <a:r>
              <a:rPr lang="de-DE" altLang="en-US" dirty="0" smtClean="0">
                <a:sym typeface="Wingdings" panose="05000000000000000000" pitchFamily="2" charset="2"/>
              </a:rPr>
              <a:t>telescopes </a:t>
            </a:r>
            <a:r>
              <a:rPr lang="de-DE" altLang="en-US" dirty="0" smtClean="0">
                <a:sym typeface="Wingdings" panose="05000000000000000000" pitchFamily="2" charset="2"/>
              </a:rPr>
              <a:t>in South China Sea</a:t>
            </a:r>
            <a:endParaRPr lang="en-GB" altLang="en-US" dirty="0" smtClean="0">
              <a:sym typeface="Wingdings" panose="05000000000000000000" pitchFamily="2" charset="2"/>
            </a:endParaRP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de-DE" altLang="en-US" dirty="0" smtClean="0">
                <a:sym typeface="Wingdings" panose="05000000000000000000" pitchFamily="2" charset="2"/>
              </a:rPr>
              <a:t>Site proposed and explored,</a:t>
            </a:r>
            <a:br>
              <a:rPr lang="de-DE" altLang="en-US" dirty="0" smtClean="0">
                <a:sym typeface="Wingdings" panose="05000000000000000000" pitchFamily="2" charset="2"/>
              </a:rPr>
            </a:br>
            <a:r>
              <a:rPr lang="de-DE" altLang="en-US" dirty="0" smtClean="0">
                <a:sym typeface="Wingdings" panose="05000000000000000000" pitchFamily="2" charset="2"/>
              </a:rPr>
              <a:t>first R&amp;D activities</a:t>
            </a:r>
            <a:endParaRPr lang="en-GB" altLang="en-US" sz="2400" dirty="0" smtClean="0"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44" y="3636168"/>
            <a:ext cx="2772570" cy="277257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2426" y="922711"/>
            <a:ext cx="4400550" cy="4722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3662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de-DE" altLang="en-US" b="1" dirty="0" smtClean="0">
                <a:sym typeface="Wingdings" panose="05000000000000000000" pitchFamily="2" charset="2"/>
              </a:rPr>
              <a:t>P-ONE</a:t>
            </a:r>
            <a:endParaRPr lang="en-GB" altLang="en-US" b="1" dirty="0" smtClean="0">
              <a:sym typeface="Wingdings" panose="05000000000000000000" pitchFamily="2" charset="2"/>
            </a:endParaRP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Pacific Ocean, offshore Canada</a:t>
            </a: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de-DE" altLang="en-US" dirty="0" smtClean="0">
                <a:sym typeface="Wingdings" panose="05000000000000000000" pitchFamily="2" charset="2"/>
              </a:rPr>
              <a:t>Mainly US, Canadian, German groups</a:t>
            </a:r>
            <a:endParaRPr lang="en-GB" altLang="en-US" dirty="0" smtClean="0">
              <a:sym typeface="Wingdings" panose="05000000000000000000" pitchFamily="2" charset="2"/>
            </a:endParaRP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de-DE" altLang="en-US" dirty="0" smtClean="0">
                <a:sym typeface="Wingdings" panose="05000000000000000000" pitchFamily="2" charset="2"/>
              </a:rPr>
              <a:t>Uses existing deep-sea network and expertise</a:t>
            </a: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de-DE" altLang="en-US" dirty="0" smtClean="0">
                <a:sym typeface="Wingdings" panose="05000000000000000000" pitchFamily="2" charset="2"/>
              </a:rPr>
              <a:t>R&amp;D phase, first pathfinder deployments, site characterisation</a:t>
            </a:r>
            <a:endParaRPr lang="en-GB" altLang="en-US" sz="2400" dirty="0" smtClean="0"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8016779" y="4426235"/>
            <a:ext cx="1628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arXiv 2207.04519</a:t>
            </a:r>
            <a:endParaRPr lang="en-GB" sz="1400" b="1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25193" y="4826495"/>
            <a:ext cx="209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www.asatronews.com</a:t>
            </a:r>
            <a:endParaRPr lang="en-GB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52153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Systematic search for such events …</a:t>
            </a:r>
            <a:endParaRPr lang="en-US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06" y="1073020"/>
            <a:ext cx="4359442" cy="526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52372" y="1362995"/>
            <a:ext cx="3767378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Select events interacting</a:t>
            </a:r>
            <a:br>
              <a:rPr lang="en-US" sz="2000" dirty="0" smtClean="0"/>
            </a:br>
            <a:r>
              <a:rPr lang="en-US" sz="2000" dirty="0" smtClean="0"/>
              <a:t>inside the detector only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o light in the veto region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V</a:t>
            </a:r>
            <a:r>
              <a:rPr lang="en-US" sz="2000" dirty="0" smtClean="0"/>
              <a:t>eto for atmospheric</a:t>
            </a:r>
            <a:br>
              <a:rPr lang="en-US" sz="2000" dirty="0" smtClean="0"/>
            </a:br>
            <a:r>
              <a:rPr lang="en-US" sz="2000" dirty="0" smtClean="0"/>
              <a:t>muons and neutrinos</a:t>
            </a:r>
            <a:br>
              <a:rPr lang="en-US" sz="2000" dirty="0" smtClean="0"/>
            </a:br>
            <a:r>
              <a:rPr lang="en-US" sz="2000" dirty="0" smtClean="0"/>
              <a:t>(which are typically </a:t>
            </a:r>
            <a:br>
              <a:rPr lang="en-US" sz="2000" dirty="0" smtClean="0"/>
            </a:br>
            <a:r>
              <a:rPr lang="en-US" sz="2000" dirty="0" smtClean="0"/>
              <a:t>accompanied by muons)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nergy </a:t>
            </a:r>
            <a:r>
              <a:rPr lang="en-US" sz="2000" dirty="0"/>
              <a:t>measurement: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total </a:t>
            </a:r>
            <a:r>
              <a:rPr lang="en-US" sz="2000" dirty="0"/>
              <a:t>absorption </a:t>
            </a:r>
            <a:r>
              <a:rPr lang="en-US" sz="2000" dirty="0" smtClean="0"/>
              <a:t>calorimetry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 	“High-energy starting 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 	events” (HESE)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Meanwhile further analyses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84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Where do they come from?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53" y="1015071"/>
            <a:ext cx="6690884" cy="4082385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483712" y="5281127"/>
            <a:ext cx="806260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6</a:t>
            </a:r>
            <a:r>
              <a:rPr lang="en-US" sz="2000" dirty="0" smtClean="0"/>
              <a:t>0 events, expected background 0.9/9.1 atmospheric µ/v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No significant clustering or correlation with Galactic Plane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More events from Southern than from Northern sky 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8086" y="1015071"/>
            <a:ext cx="17556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HESE </a:t>
            </a:r>
          </a:p>
          <a:p>
            <a:pPr algn="ctr"/>
            <a:r>
              <a:rPr lang="en-GB" dirty="0" smtClean="0"/>
              <a:t>7.5 years</a:t>
            </a:r>
            <a:br>
              <a:rPr lang="en-GB" dirty="0" smtClean="0"/>
            </a:br>
            <a:r>
              <a:rPr lang="en-GB" sz="1600" dirty="0" smtClean="0"/>
              <a:t>PRD 104 022002</a:t>
            </a:r>
            <a:br>
              <a:rPr lang="en-GB" sz="1600" dirty="0" smtClean="0"/>
            </a:br>
            <a:r>
              <a:rPr lang="en-GB" sz="1600" dirty="0" smtClean="0"/>
              <a:t>(2021)</a:t>
            </a:r>
            <a:endParaRPr lang="en-GB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016461"/>
            <a:ext cx="8546316" cy="4082385"/>
            <a:chOff x="0" y="1016461"/>
            <a:chExt cx="8546316" cy="40823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0074" y="1016461"/>
              <a:ext cx="6516242" cy="4082385"/>
            </a:xfrm>
            <a:prstGeom prst="rect">
              <a:avLst/>
            </a:prstGeom>
          </p:spPr>
        </p:pic>
        <p:sp>
          <p:nvSpPr>
            <p:cNvPr id="17" name="Rectangular Callout 16"/>
            <p:cNvSpPr/>
            <p:nvPr/>
          </p:nvSpPr>
          <p:spPr>
            <a:xfrm>
              <a:off x="0" y="3100490"/>
              <a:ext cx="1763696" cy="1237799"/>
            </a:xfrm>
            <a:prstGeom prst="wedgeRectCallout">
              <a:avLst>
                <a:gd name="adj1" fmla="val 138493"/>
                <a:gd name="adj2" fmla="val -54438"/>
              </a:avLst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Absorption in Earth above some 10 TeV</a:t>
              </a:r>
              <a:endPara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17536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Detecting core-collapse supernovae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32637" y="5220972"/>
            <a:ext cx="4039924" cy="106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Detection by increased </a:t>
            </a:r>
            <a:br>
              <a:rPr lang="en-GB" altLang="en-US" dirty="0" smtClean="0"/>
            </a:br>
            <a:r>
              <a:rPr lang="en-GB" altLang="en-US" dirty="0" smtClean="0"/>
              <a:t>hit rate on DOMs</a:t>
            </a: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Advantage: Low-noise environment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400" dirty="0">
              <a:sym typeface="Wingdings" panose="05000000000000000000" pitchFamily="2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8" y="1318660"/>
            <a:ext cx="3452264" cy="3902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58" y="1325508"/>
            <a:ext cx="4693228" cy="3768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2182" y="2227222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Arial Black" panose="020B0A04020102020204" pitchFamily="34" charset="0"/>
              </a:rPr>
              <a:t>IceCube</a:t>
            </a:r>
            <a:endParaRPr lang="en-GB" sz="16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5512" y="413804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369179" y="4207755"/>
            <a:ext cx="21489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PoS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(ICRC2021)108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403040" y="3961534"/>
            <a:ext cx="14390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 err="1" smtClean="0">
                <a:latin typeface="Arial Unicode MS"/>
              </a:rPr>
              <a:t>Eur.Phys.J</a:t>
            </a:r>
            <a:r>
              <a:rPr lang="en-US" altLang="en-US" sz="1600" dirty="0" smtClean="0">
                <a:latin typeface="Arial Unicode MS"/>
              </a:rPr>
              <a:t>. </a:t>
            </a:r>
            <a:br>
              <a:rPr lang="en-US" altLang="en-US" sz="1600" dirty="0" smtClean="0">
                <a:latin typeface="Arial Unicode MS"/>
              </a:rPr>
            </a:br>
            <a:r>
              <a:rPr lang="en-US" altLang="en-US" sz="1600" dirty="0" smtClean="0">
                <a:latin typeface="Arial Unicode MS"/>
              </a:rPr>
              <a:t>C82(2022)26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065722" y="5220972"/>
            <a:ext cx="4876147" cy="106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Detection by increased rate of multiple coincidences between PMTs in DOM</a:t>
            </a: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Overcomes bioluminescence and K40 </a:t>
            </a:r>
            <a:r>
              <a:rPr lang="en-GB" altLang="en-US" dirty="0"/>
              <a:t>n</a:t>
            </a:r>
            <a:r>
              <a:rPr lang="en-GB" altLang="en-US" dirty="0" smtClean="0"/>
              <a:t>oise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400" dirty="0">
              <a:sym typeface="Wingdings" panose="05000000000000000000" pitchFamily="2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965" y="924199"/>
            <a:ext cx="8583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Note : E</a:t>
            </a:r>
            <a:r>
              <a:rPr lang="de-DE" baseline="-25000" dirty="0" smtClean="0"/>
              <a:t>v</a:t>
            </a:r>
            <a:r>
              <a:rPr lang="de-DE" dirty="0" smtClean="0"/>
              <a:t> &lt; some 10 MeV, individual events not reconstructed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193664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… earlier neutrinos from TXS 0506+056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632637" y="4328379"/>
            <a:ext cx="853150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Excess of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13±5 events found between Sept. 2014 and March 2015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Background-only hypothesis excluded at 3.5 </a:t>
            </a:r>
            <a:r>
              <a:rPr lang="el-GR" sz="2000" dirty="0" smtClean="0"/>
              <a:t>σ</a:t>
            </a:r>
            <a:endParaRPr lang="en-GB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But: No flare of the blazar during that period </a:t>
            </a:r>
            <a:r>
              <a:rPr lang="en-GB" sz="2000" dirty="0" smtClean="0">
                <a:sym typeface="Wingdings" panose="05000000000000000000" pitchFamily="2" charset="2"/>
              </a:rPr>
              <a:t> interpretation intricate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2" y="1879792"/>
            <a:ext cx="8918716" cy="2076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637" y="1025712"/>
            <a:ext cx="77780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Search in archival IceCube data for neutrinos from same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2105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Neutrino oscillations with IceCube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12150" y="6418263"/>
            <a:ext cx="450850" cy="449262"/>
          </a:xfrm>
        </p:spPr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387" y="1425762"/>
            <a:ext cx="257474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Investigate:</a:t>
            </a:r>
            <a:br>
              <a:rPr lang="de-DE" sz="2000" dirty="0" smtClean="0"/>
            </a:br>
            <a:r>
              <a:rPr lang="de-DE" sz="2000" dirty="0" smtClean="0"/>
              <a:t>V</a:t>
            </a:r>
            <a:r>
              <a:rPr lang="de-DE" baseline="-25000" dirty="0" smtClean="0"/>
              <a:t>µ</a:t>
            </a:r>
            <a:r>
              <a:rPr lang="de-DE" sz="2000" dirty="0" smtClean="0"/>
              <a:t> disappearance</a:t>
            </a:r>
            <a:br>
              <a:rPr lang="de-DE" sz="2000" dirty="0" smtClean="0"/>
            </a:br>
            <a:r>
              <a:rPr lang="de-DE" sz="2000" dirty="0" smtClean="0"/>
              <a:t>V</a:t>
            </a:r>
            <a:r>
              <a:rPr lang="de-DE" sz="2800" baseline="-25000" dirty="0" smtClean="0">
                <a:latin typeface="Symbol" panose="05050102010706020507" pitchFamily="18" charset="2"/>
              </a:rPr>
              <a:t>t</a:t>
            </a:r>
            <a:r>
              <a:rPr lang="de-DE" sz="2000" dirty="0" smtClean="0"/>
              <a:t> appearance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Determine </a:t>
            </a:r>
            <a:br>
              <a:rPr lang="de-DE" sz="2000" dirty="0" smtClean="0"/>
            </a:br>
            <a:r>
              <a:rPr lang="de-DE" sz="2000" dirty="0" smtClean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de-DE" baseline="-25000" dirty="0" smtClean="0"/>
              <a:t>23</a:t>
            </a:r>
            <a:r>
              <a:rPr lang="de-DE" sz="2000" dirty="0" smtClean="0"/>
              <a:t> vs. </a:t>
            </a:r>
            <a:r>
              <a:rPr lang="de-DE" sz="2000" dirty="0" smtClean="0">
                <a:latin typeface="Symbol" panose="05050102010706020507" pitchFamily="18" charset="2"/>
              </a:rPr>
              <a:t>D</a:t>
            </a:r>
            <a:r>
              <a:rPr lang="de-DE" sz="2000" dirty="0" smtClean="0"/>
              <a:t>m</a:t>
            </a:r>
            <a:r>
              <a:rPr lang="de-DE" sz="2000" baseline="30000" dirty="0" smtClean="0"/>
              <a:t>2</a:t>
            </a:r>
            <a:r>
              <a:rPr lang="de-DE" baseline="-25000" dirty="0" smtClean="0"/>
              <a:t>23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Most sensitive </a:t>
            </a:r>
            <a:br>
              <a:rPr lang="de-DE" sz="2000" dirty="0" smtClean="0"/>
            </a:br>
            <a:r>
              <a:rPr lang="de-DE" sz="2000" dirty="0" smtClean="0"/>
              <a:t>result from</a:t>
            </a:r>
            <a:br>
              <a:rPr lang="de-DE" sz="2000" dirty="0" smtClean="0"/>
            </a:br>
            <a:r>
              <a:rPr lang="de-DE" sz="2000" dirty="0" smtClean="0"/>
              <a:t>DeepCore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Improvement</a:t>
            </a:r>
            <a:br>
              <a:rPr lang="de-DE" sz="2000" dirty="0" smtClean="0"/>
            </a:br>
            <a:r>
              <a:rPr lang="de-DE" sz="2000" dirty="0" smtClean="0"/>
              <a:t>expected from</a:t>
            </a:r>
            <a:br>
              <a:rPr lang="de-DE" sz="2000" dirty="0" smtClean="0"/>
            </a:br>
            <a:r>
              <a:rPr lang="de-DE" sz="2000" dirty="0" smtClean="0"/>
              <a:t>Upgrade</a:t>
            </a:r>
            <a:endParaRPr lang="de-DE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100805" y="3968409"/>
            <a:ext cx="19907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PoS (NuFact2012) 64</a:t>
            </a:r>
            <a:endParaRPr lang="en-GB" sz="1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15" y="1162985"/>
            <a:ext cx="5990935" cy="4390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92074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923925"/>
            <a:ext cx="3033712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95313" y="306388"/>
            <a:ext cx="8001000" cy="534987"/>
          </a:xfrm>
        </p:spPr>
        <p:txBody>
          <a:bodyPr/>
          <a:lstStyle/>
          <a:p>
            <a:r>
              <a:rPr lang="en-US" altLang="en-US" dirty="0"/>
              <a:t>Neutrino </a:t>
            </a:r>
            <a:r>
              <a:rPr lang="en-US" altLang="en-US" dirty="0" smtClean="0"/>
              <a:t>production mechanism</a:t>
            </a:r>
            <a:endParaRPr lang="en-US" altLang="en-US" dirty="0"/>
          </a:p>
        </p:txBody>
      </p:sp>
      <p:sp>
        <p:nvSpPr>
          <p:cNvPr id="38298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4650" y="1565275"/>
            <a:ext cx="5630863" cy="625475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Neutrinos are produced in the interaction of high energy nucleons with matter or radiation:</a:t>
            </a:r>
          </a:p>
        </p:txBody>
      </p:sp>
      <p:graphicFrame>
        <p:nvGraphicFramePr>
          <p:cNvPr id="382985" name="Object 9"/>
          <p:cNvGraphicFramePr>
            <a:graphicFrameLocks noChangeAspect="1"/>
          </p:cNvGraphicFramePr>
          <p:nvPr/>
        </p:nvGraphicFramePr>
        <p:xfrm>
          <a:off x="1136650" y="2420938"/>
          <a:ext cx="40671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" name="Equation" r:id="rId6" imgW="2641320" imgH="253800" progId="Equation.DSMT4">
                  <p:embed/>
                </p:oleObj>
              </mc:Choice>
              <mc:Fallback>
                <p:oleObj name="Equation" r:id="rId6" imgW="2641320" imgH="253800" progId="Equation.DSMT4">
                  <p:embed/>
                  <p:pic>
                    <p:nvPicPr>
                      <p:cNvPr id="38298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2420938"/>
                        <a:ext cx="40671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86" name="Object 10"/>
          <p:cNvGraphicFramePr>
            <a:graphicFrameLocks noChangeAspect="1"/>
          </p:cNvGraphicFramePr>
          <p:nvPr/>
        </p:nvGraphicFramePr>
        <p:xfrm>
          <a:off x="3686175" y="2840038"/>
          <a:ext cx="204788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" name="Equation" r:id="rId8" imgW="139680" imgH="203040" progId="Equation.3">
                  <p:embed/>
                </p:oleObj>
              </mc:Choice>
              <mc:Fallback>
                <p:oleObj name="Equation" r:id="rId8" imgW="139680" imgH="203040" progId="Equation.3">
                  <p:embed/>
                  <p:pic>
                    <p:nvPicPr>
                      <p:cNvPr id="38298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75" y="2840038"/>
                        <a:ext cx="204788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87" name="Object 11"/>
          <p:cNvGraphicFramePr>
            <a:graphicFrameLocks noChangeAspect="1"/>
          </p:cNvGraphicFramePr>
          <p:nvPr/>
        </p:nvGraphicFramePr>
        <p:xfrm>
          <a:off x="3703638" y="3255963"/>
          <a:ext cx="199548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" name="Equation" r:id="rId10" imgW="1244520" imgH="253800" progId="Equation.3">
                  <p:embed/>
                </p:oleObj>
              </mc:Choice>
              <mc:Fallback>
                <p:oleObj name="Equation" r:id="rId10" imgW="1244520" imgH="253800" progId="Equation.3">
                  <p:embed/>
                  <p:pic>
                    <p:nvPicPr>
                      <p:cNvPr id="38298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3255963"/>
                        <a:ext cx="199548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90" name="Object 14"/>
          <p:cNvGraphicFramePr>
            <a:graphicFrameLocks noChangeAspect="1"/>
          </p:cNvGraphicFramePr>
          <p:nvPr/>
        </p:nvGraphicFramePr>
        <p:xfrm>
          <a:off x="1778000" y="4546600"/>
          <a:ext cx="29019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3" name="Equation" r:id="rId12" imgW="1714320" imgH="228600" progId="Equation.DSMT4">
                  <p:embed/>
                </p:oleObj>
              </mc:Choice>
              <mc:Fallback>
                <p:oleObj name="Equation" r:id="rId12" imgW="1714320" imgH="228600" progId="Equation.DSMT4">
                  <p:embed/>
                  <p:pic>
                    <p:nvPicPr>
                      <p:cNvPr id="38299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0" y="4546600"/>
                        <a:ext cx="290195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992" name="Rectangle 16"/>
          <p:cNvSpPr>
            <a:spLocks noChangeArrowheads="1"/>
          </p:cNvSpPr>
          <p:nvPr/>
        </p:nvSpPr>
        <p:spPr bwMode="auto">
          <a:xfrm>
            <a:off x="295275" y="3863975"/>
            <a:ext cx="5943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/>
              <a:t>Simultaneously, gamma production takes place:</a:t>
            </a:r>
          </a:p>
        </p:txBody>
      </p:sp>
      <p:grpSp>
        <p:nvGrpSpPr>
          <p:cNvPr id="383000" name="Group 24"/>
          <p:cNvGrpSpPr>
            <a:grpSpLocks/>
          </p:cNvGrpSpPr>
          <p:nvPr/>
        </p:nvGrpSpPr>
        <p:grpSpPr bwMode="auto">
          <a:xfrm>
            <a:off x="314325" y="2316163"/>
            <a:ext cx="6884988" cy="3605212"/>
            <a:chOff x="198" y="1459"/>
            <a:chExt cx="4337" cy="2271"/>
          </a:xfrm>
        </p:grpSpPr>
        <p:sp>
          <p:nvSpPr>
            <p:cNvPr id="382988" name="Oval 12"/>
            <p:cNvSpPr>
              <a:spLocks noChangeArrowheads="1"/>
            </p:cNvSpPr>
            <p:nvPr/>
          </p:nvSpPr>
          <p:spPr bwMode="auto">
            <a:xfrm>
              <a:off x="714" y="1494"/>
              <a:ext cx="202" cy="321"/>
            </a:xfrm>
            <a:prstGeom prst="ellipse">
              <a:avLst/>
            </a:prstGeom>
            <a:noFill/>
            <a:ln w="28575" algn="ctr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altLang="en-US">
                <a:solidFill>
                  <a:schemeClr val="folHlink"/>
                </a:solidFill>
              </a:endParaRPr>
            </a:p>
          </p:txBody>
        </p:sp>
        <p:sp>
          <p:nvSpPr>
            <p:cNvPr id="382989" name="Text Box 13"/>
            <p:cNvSpPr txBox="1">
              <a:spLocks noChangeArrowheads="1"/>
            </p:cNvSpPr>
            <p:nvPr/>
          </p:nvSpPr>
          <p:spPr bwMode="auto">
            <a:xfrm>
              <a:off x="376" y="1833"/>
              <a:ext cx="8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chemeClr val="folHlink"/>
                  </a:solidFill>
                  <a:latin typeface="Century Gothic" panose="020B0502020202020204" pitchFamily="34" charset="0"/>
                </a:rPr>
                <a:t>Cosmic rays</a:t>
              </a:r>
            </a:p>
          </p:txBody>
        </p:sp>
        <p:sp>
          <p:nvSpPr>
            <p:cNvPr id="382993" name="Rectangle 17"/>
            <p:cNvSpPr>
              <a:spLocks noChangeArrowheads="1"/>
            </p:cNvSpPr>
            <p:nvPr/>
          </p:nvSpPr>
          <p:spPr bwMode="auto">
            <a:xfrm>
              <a:off x="198" y="3416"/>
              <a:ext cx="4337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lnSpc>
                  <a:spcPts val="28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2000"/>
                <a:t>Cosmic ray acceleration yields neutrinos and gammas!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2000"/>
                <a:t>… but gammas also from purely leptonic processes</a:t>
              </a:r>
            </a:p>
          </p:txBody>
        </p:sp>
        <p:sp>
          <p:nvSpPr>
            <p:cNvPr id="382980" name="Rectangle 4"/>
            <p:cNvSpPr>
              <a:spLocks noChangeArrowheads="1"/>
            </p:cNvSpPr>
            <p:nvPr/>
          </p:nvSpPr>
          <p:spPr bwMode="auto">
            <a:xfrm>
              <a:off x="3697" y="3456"/>
              <a:ext cx="617" cy="175"/>
            </a:xfrm>
            <a:prstGeom prst="rect">
              <a:avLst/>
            </a:prstGeom>
            <a:solidFill>
              <a:srgbClr val="FAFE66">
                <a:alpha val="6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AFE66"/>
                </a:solidFill>
              </a:endParaRPr>
            </a:p>
          </p:txBody>
        </p:sp>
        <p:sp>
          <p:nvSpPr>
            <p:cNvPr id="382981" name="Rectangle 5"/>
            <p:cNvSpPr>
              <a:spLocks noChangeArrowheads="1"/>
            </p:cNvSpPr>
            <p:nvPr/>
          </p:nvSpPr>
          <p:spPr bwMode="auto">
            <a:xfrm>
              <a:off x="2678" y="3464"/>
              <a:ext cx="676" cy="150"/>
            </a:xfrm>
            <a:prstGeom prst="rect">
              <a:avLst/>
            </a:prstGeom>
            <a:solidFill>
              <a:schemeClr val="accent2">
                <a:alpha val="24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2982" name="Rectangle 6"/>
            <p:cNvSpPr>
              <a:spLocks noChangeArrowheads="1"/>
            </p:cNvSpPr>
            <p:nvPr/>
          </p:nvSpPr>
          <p:spPr bwMode="auto">
            <a:xfrm>
              <a:off x="474" y="3456"/>
              <a:ext cx="810" cy="167"/>
            </a:xfrm>
            <a:prstGeom prst="rect">
              <a:avLst/>
            </a:prstGeom>
            <a:solidFill>
              <a:schemeClr val="folHlink">
                <a:alpha val="32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2991" name="Oval 15"/>
            <p:cNvSpPr>
              <a:spLocks noChangeArrowheads="1"/>
            </p:cNvSpPr>
            <p:nvPr/>
          </p:nvSpPr>
          <p:spPr bwMode="auto">
            <a:xfrm>
              <a:off x="2412" y="2865"/>
              <a:ext cx="304" cy="321"/>
            </a:xfrm>
            <a:prstGeom prst="ellipse">
              <a:avLst/>
            </a:prstGeom>
            <a:noFill/>
            <a:ln w="28575" algn="ctr">
              <a:solidFill>
                <a:srgbClr val="FEFE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altLang="en-US">
                <a:solidFill>
                  <a:srgbClr val="FAFE66"/>
                </a:solidFill>
              </a:endParaRPr>
            </a:p>
          </p:txBody>
        </p:sp>
        <p:sp>
          <p:nvSpPr>
            <p:cNvPr id="382994" name="Oval 18"/>
            <p:cNvSpPr>
              <a:spLocks noChangeArrowheads="1"/>
            </p:cNvSpPr>
            <p:nvPr/>
          </p:nvSpPr>
          <p:spPr bwMode="auto">
            <a:xfrm>
              <a:off x="3134" y="2000"/>
              <a:ext cx="423" cy="425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5" name="Oval 19"/>
            <p:cNvSpPr>
              <a:spLocks noChangeArrowheads="1"/>
            </p:cNvSpPr>
            <p:nvPr/>
          </p:nvSpPr>
          <p:spPr bwMode="auto">
            <a:xfrm>
              <a:off x="2606" y="2005"/>
              <a:ext cx="414" cy="425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6" name="Oval 20"/>
            <p:cNvSpPr>
              <a:spLocks noChangeArrowheads="1"/>
            </p:cNvSpPr>
            <p:nvPr/>
          </p:nvSpPr>
          <p:spPr bwMode="auto">
            <a:xfrm>
              <a:off x="2618" y="1459"/>
              <a:ext cx="439" cy="434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7" name="Oval 21"/>
            <p:cNvSpPr>
              <a:spLocks noChangeArrowheads="1"/>
            </p:cNvSpPr>
            <p:nvPr/>
          </p:nvSpPr>
          <p:spPr bwMode="auto">
            <a:xfrm>
              <a:off x="1111" y="2826"/>
              <a:ext cx="204" cy="358"/>
            </a:xfrm>
            <a:prstGeom prst="ellipse">
              <a:avLst/>
            </a:prstGeom>
            <a:noFill/>
            <a:ln w="28575" algn="ctr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8" name="Text Box 22"/>
            <p:cNvSpPr txBox="1">
              <a:spLocks noChangeArrowheads="1"/>
            </p:cNvSpPr>
            <p:nvPr/>
          </p:nvSpPr>
          <p:spPr bwMode="auto">
            <a:xfrm>
              <a:off x="782" y="3167"/>
              <a:ext cx="8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chemeClr val="folHlink"/>
                  </a:solidFill>
                  <a:latin typeface="Century Gothic" panose="020B0502020202020204" pitchFamily="34" charset="0"/>
                </a:rPr>
                <a:t>Cosmic rays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9510437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22142" y="259151"/>
            <a:ext cx="8001000" cy="463550"/>
          </a:xfrm>
        </p:spPr>
        <p:txBody>
          <a:bodyPr/>
          <a:lstStyle/>
          <a:p>
            <a:r>
              <a:rPr lang="en-US" altLang="en-US" dirty="0"/>
              <a:t>Particle </a:t>
            </a:r>
            <a:r>
              <a:rPr lang="en-US" altLang="en-US" dirty="0" smtClean="0"/>
              <a:t>propagation </a:t>
            </a:r>
            <a:r>
              <a:rPr lang="en-US" altLang="en-US" dirty="0"/>
              <a:t>in the Universe</a:t>
            </a:r>
          </a:p>
        </p:txBody>
      </p:sp>
      <p:sp>
        <p:nvSpPr>
          <p:cNvPr id="385027" name="Rectangle 3"/>
          <p:cNvSpPr>
            <a:spLocks noChangeArrowheads="1"/>
          </p:cNvSpPr>
          <p:nvPr/>
        </p:nvSpPr>
        <p:spPr bwMode="auto">
          <a:xfrm>
            <a:off x="131206" y="5302250"/>
            <a:ext cx="86180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000" dirty="0">
                <a:solidFill>
                  <a:schemeClr val="accent2"/>
                </a:solidFill>
              </a:rPr>
              <a:t>Photons</a:t>
            </a:r>
            <a:r>
              <a:rPr lang="en-US" altLang="en-US" sz="2000" dirty="0"/>
              <a:t>: absorbed on dust and radiation;</a:t>
            </a:r>
          </a:p>
          <a:p>
            <a:pPr algn="ctr" eaLnBrk="0" hangingPunct="0"/>
            <a:r>
              <a:rPr lang="en-US" altLang="en-US" sz="2000" dirty="0">
                <a:solidFill>
                  <a:schemeClr val="accent2"/>
                </a:solidFill>
              </a:rPr>
              <a:t>Protons/nuclei</a:t>
            </a:r>
            <a:r>
              <a:rPr lang="en-US" altLang="en-US" sz="2000" dirty="0"/>
              <a:t>: deviated by magnetic fields, reactions with radiation (CMB)</a:t>
            </a:r>
          </a:p>
        </p:txBody>
      </p:sp>
      <p:sp>
        <p:nvSpPr>
          <p:cNvPr id="385028" name="Rectangle 4" descr="stars"/>
          <p:cNvSpPr>
            <a:spLocks noChangeArrowheads="1"/>
          </p:cNvSpPr>
          <p:nvPr/>
        </p:nvSpPr>
        <p:spPr bwMode="auto">
          <a:xfrm>
            <a:off x="0" y="1116013"/>
            <a:ext cx="9144000" cy="41148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85029" name="Picture 5" descr="earthtra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3024" r="3008" b="3024"/>
          <a:stretch>
            <a:fillRect/>
          </a:stretch>
        </p:blipFill>
        <p:spPr bwMode="auto">
          <a:xfrm>
            <a:off x="573088" y="2133600"/>
            <a:ext cx="10668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0" name="Picture 6" descr="ag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2362200"/>
            <a:ext cx="1752600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1" name="Picture 7" descr="cr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2233613"/>
            <a:ext cx="1169987" cy="119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32" name="Text Box 8"/>
          <p:cNvSpPr txBox="1">
            <a:spLocks noChangeArrowheads="1"/>
          </p:cNvSpPr>
          <p:nvPr/>
        </p:nvSpPr>
        <p:spPr bwMode="auto">
          <a:xfrm>
            <a:off x="573088" y="4572000"/>
            <a:ext cx="3367087" cy="3063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400" b="1">
                <a:solidFill>
                  <a:srgbClr val="00FFFF"/>
                </a:solidFill>
                <a:latin typeface="Tahoma" panose="020B0604030504040204" pitchFamily="34" charset="0"/>
              </a:rPr>
              <a:t>1 parsec (pc) = 3.26 light years (ly)</a:t>
            </a:r>
            <a:endParaRPr lang="en-GB" altLang="en-US" sz="1400" b="1">
              <a:latin typeface="Tahoma" panose="020B0604030504040204" pitchFamily="34" charset="0"/>
            </a:endParaRPr>
          </a:p>
        </p:txBody>
      </p:sp>
      <p:pic>
        <p:nvPicPr>
          <p:cNvPr id="385033" name="Picture 9" descr="M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990725"/>
            <a:ext cx="8382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5034" name="Group 10"/>
          <p:cNvGrpSpPr>
            <a:grpSpLocks/>
          </p:cNvGrpSpPr>
          <p:nvPr/>
        </p:nvGrpSpPr>
        <p:grpSpPr bwMode="auto">
          <a:xfrm>
            <a:off x="1381125" y="1997075"/>
            <a:ext cx="5680075" cy="2514600"/>
            <a:chOff x="816" y="2304"/>
            <a:chExt cx="3578" cy="1584"/>
          </a:xfrm>
        </p:grpSpPr>
        <p:sp>
          <p:nvSpPr>
            <p:cNvPr id="385035" name="Line 11"/>
            <p:cNvSpPr>
              <a:spLocks noChangeShapeType="1"/>
            </p:cNvSpPr>
            <p:nvPr/>
          </p:nvSpPr>
          <p:spPr bwMode="auto">
            <a:xfrm flipH="1" flipV="1">
              <a:off x="2688" y="2880"/>
              <a:ext cx="1632" cy="4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36" name="Freeform 12"/>
            <p:cNvSpPr>
              <a:spLocks/>
            </p:cNvSpPr>
            <p:nvPr/>
          </p:nvSpPr>
          <p:spPr bwMode="auto">
            <a:xfrm>
              <a:off x="816" y="3104"/>
              <a:ext cx="3504" cy="784"/>
            </a:xfrm>
            <a:custGeom>
              <a:avLst/>
              <a:gdLst>
                <a:gd name="T0" fmla="*/ 3504 w 3504"/>
                <a:gd name="T1" fmla="*/ 0 h 784"/>
                <a:gd name="T2" fmla="*/ 1920 w 3504"/>
                <a:gd name="T3" fmla="*/ 96 h 784"/>
                <a:gd name="T4" fmla="*/ 1296 w 3504"/>
                <a:gd name="T5" fmla="*/ 288 h 784"/>
                <a:gd name="T6" fmla="*/ 864 w 3504"/>
                <a:gd name="T7" fmla="*/ 576 h 784"/>
                <a:gd name="T8" fmla="*/ 528 w 3504"/>
                <a:gd name="T9" fmla="*/ 768 h 784"/>
                <a:gd name="T10" fmla="*/ 240 w 3504"/>
                <a:gd name="T11" fmla="*/ 480 h 784"/>
                <a:gd name="T12" fmla="*/ 0 w 3504"/>
                <a:gd name="T13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04" h="784">
                  <a:moveTo>
                    <a:pt x="3504" y="0"/>
                  </a:moveTo>
                  <a:cubicBezTo>
                    <a:pt x="2896" y="24"/>
                    <a:pt x="2288" y="48"/>
                    <a:pt x="1920" y="96"/>
                  </a:cubicBezTo>
                  <a:cubicBezTo>
                    <a:pt x="1552" y="144"/>
                    <a:pt x="1472" y="208"/>
                    <a:pt x="1296" y="288"/>
                  </a:cubicBezTo>
                  <a:cubicBezTo>
                    <a:pt x="1120" y="368"/>
                    <a:pt x="992" y="496"/>
                    <a:pt x="864" y="576"/>
                  </a:cubicBezTo>
                  <a:cubicBezTo>
                    <a:pt x="736" y="656"/>
                    <a:pt x="632" y="784"/>
                    <a:pt x="528" y="768"/>
                  </a:cubicBezTo>
                  <a:cubicBezTo>
                    <a:pt x="424" y="752"/>
                    <a:pt x="328" y="608"/>
                    <a:pt x="240" y="480"/>
                  </a:cubicBezTo>
                  <a:cubicBezTo>
                    <a:pt x="152" y="352"/>
                    <a:pt x="76" y="176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FF00"/>
              </a:solidFill>
              <a:round/>
              <a:headEnd type="none" w="med" len="med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37" name="Text Box 13"/>
            <p:cNvSpPr txBox="1">
              <a:spLocks noChangeArrowheads="1"/>
            </p:cNvSpPr>
            <p:nvPr/>
          </p:nvSpPr>
          <p:spPr bwMode="auto">
            <a:xfrm>
              <a:off x="2426" y="2908"/>
              <a:ext cx="196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 dirty="0" smtClean="0">
                  <a:solidFill>
                    <a:srgbClr val="FFCC00"/>
                  </a:solidFill>
                  <a:latin typeface="Tahoma" panose="020B0604030504040204" pitchFamily="34" charset="0"/>
                </a:rPr>
                <a:t>HE gammas  </a:t>
              </a:r>
              <a:r>
                <a:rPr lang="en-GB" altLang="en-US" sz="1600" b="1" dirty="0">
                  <a:solidFill>
                    <a:srgbClr val="FFCC00"/>
                  </a:solidFill>
                  <a:latin typeface="Tahoma" panose="020B0604030504040204" pitchFamily="34" charset="0"/>
                </a:rPr>
                <a:t>(0.01 - 10 </a:t>
              </a:r>
              <a:r>
                <a:rPr lang="en-GB" altLang="en-US" sz="1600" b="1" dirty="0" err="1">
                  <a:solidFill>
                    <a:srgbClr val="FFCC00"/>
                  </a:solidFill>
                  <a:latin typeface="Tahoma" panose="020B0604030504040204" pitchFamily="34" charset="0"/>
                </a:rPr>
                <a:t>Mpc</a:t>
              </a:r>
              <a:r>
                <a:rPr lang="en-GB" altLang="en-US" sz="1600" b="1" dirty="0">
                  <a:solidFill>
                    <a:srgbClr val="FFCC00"/>
                  </a:solidFill>
                  <a:latin typeface="Tahoma" panose="020B0604030504040204" pitchFamily="34" charset="0"/>
                </a:rPr>
                <a:t>)</a:t>
              </a:r>
              <a:endParaRPr lang="en-GB" altLang="en-US" sz="240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385038" name="Group 14"/>
            <p:cNvGrpSpPr>
              <a:grpSpLocks/>
            </p:cNvGrpSpPr>
            <p:nvPr/>
          </p:nvGrpSpPr>
          <p:grpSpPr bwMode="auto">
            <a:xfrm>
              <a:off x="1968" y="2304"/>
              <a:ext cx="2352" cy="432"/>
              <a:chOff x="1968" y="2304"/>
              <a:chExt cx="2352" cy="432"/>
            </a:xfrm>
          </p:grpSpPr>
          <p:sp>
            <p:nvSpPr>
              <p:cNvPr id="385039" name="Text Box 15"/>
              <p:cNvSpPr txBox="1">
                <a:spLocks noChangeArrowheads="1"/>
              </p:cNvSpPr>
              <p:nvPr/>
            </p:nvSpPr>
            <p:spPr bwMode="auto">
              <a:xfrm>
                <a:off x="2112" y="2304"/>
                <a:ext cx="220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en-US" sz="1600" b="1">
                    <a:solidFill>
                      <a:srgbClr val="00FF00"/>
                    </a:solidFill>
                    <a:latin typeface="Tahoma" panose="020B0604030504040204" pitchFamily="34" charset="0"/>
                  </a:rPr>
                  <a:t>protons E&gt;10</a:t>
                </a:r>
                <a:r>
                  <a:rPr lang="en-GB" altLang="en-US" sz="1600" b="1" baseline="30000">
                    <a:solidFill>
                      <a:srgbClr val="00FF00"/>
                    </a:solidFill>
                    <a:latin typeface="Tahoma" panose="020B0604030504040204" pitchFamily="34" charset="0"/>
                  </a:rPr>
                  <a:t>19</a:t>
                </a:r>
                <a:r>
                  <a:rPr lang="en-GB" altLang="en-US" sz="1600" b="1">
                    <a:solidFill>
                      <a:srgbClr val="00FF00"/>
                    </a:solidFill>
                    <a:latin typeface="Tahoma" panose="020B0604030504040204" pitchFamily="34" charset="0"/>
                  </a:rPr>
                  <a:t> eV (few 10 Mpc)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5040" name="Freeform 16"/>
              <p:cNvSpPr>
                <a:spLocks/>
              </p:cNvSpPr>
              <p:nvPr/>
            </p:nvSpPr>
            <p:spPr bwMode="auto">
              <a:xfrm>
                <a:off x="1968" y="2544"/>
                <a:ext cx="2352" cy="192"/>
              </a:xfrm>
              <a:custGeom>
                <a:avLst/>
                <a:gdLst>
                  <a:gd name="T0" fmla="*/ 2304 w 2304"/>
                  <a:gd name="T1" fmla="*/ 576 h 576"/>
                  <a:gd name="T2" fmla="*/ 912 w 2304"/>
                  <a:gd name="T3" fmla="*/ 480 h 576"/>
                  <a:gd name="T4" fmla="*/ 0 w 2304"/>
                  <a:gd name="T5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04" h="576">
                    <a:moveTo>
                      <a:pt x="2304" y="576"/>
                    </a:moveTo>
                    <a:cubicBezTo>
                      <a:pt x="1800" y="576"/>
                      <a:pt x="1296" y="576"/>
                      <a:pt x="912" y="480"/>
                    </a:cubicBezTo>
                    <a:cubicBezTo>
                      <a:pt x="528" y="384"/>
                      <a:pt x="264" y="192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85041" name="Text Box 17"/>
            <p:cNvSpPr txBox="1">
              <a:spLocks noChangeArrowheads="1"/>
            </p:cNvSpPr>
            <p:nvPr/>
          </p:nvSpPr>
          <p:spPr bwMode="auto">
            <a:xfrm>
              <a:off x="2688" y="3244"/>
              <a:ext cx="13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00FF00"/>
                  </a:solidFill>
                  <a:latin typeface="Tahoma" panose="020B0604030504040204" pitchFamily="34" charset="0"/>
                </a:rPr>
                <a:t>protons E&lt;10</a:t>
              </a:r>
              <a:r>
                <a:rPr lang="en-GB" altLang="en-US" sz="1600" b="1" baseline="30000">
                  <a:solidFill>
                    <a:srgbClr val="00FF00"/>
                  </a:solidFill>
                  <a:latin typeface="Tahoma" panose="020B0604030504040204" pitchFamily="34" charset="0"/>
                </a:rPr>
                <a:t>19</a:t>
              </a:r>
              <a:r>
                <a:rPr lang="en-GB" altLang="en-US" sz="1600" b="1">
                  <a:solidFill>
                    <a:srgbClr val="00FF00"/>
                  </a:solidFill>
                  <a:latin typeface="Tahoma" panose="020B0604030504040204" pitchFamily="34" charset="0"/>
                </a:rPr>
                <a:t> eV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85042" name="Group 18"/>
          <p:cNvGrpSpPr>
            <a:grpSpLocks/>
          </p:cNvGrpSpPr>
          <p:nvPr/>
        </p:nvGrpSpPr>
        <p:grpSpPr bwMode="auto">
          <a:xfrm>
            <a:off x="1639888" y="2590800"/>
            <a:ext cx="5334000" cy="412750"/>
            <a:chOff x="960" y="2688"/>
            <a:chExt cx="3360" cy="260"/>
          </a:xfrm>
        </p:grpSpPr>
        <p:sp>
          <p:nvSpPr>
            <p:cNvPr id="385043" name="Line 19"/>
            <p:cNvSpPr>
              <a:spLocks noChangeShapeType="1"/>
            </p:cNvSpPr>
            <p:nvPr/>
          </p:nvSpPr>
          <p:spPr bwMode="auto">
            <a:xfrm flipH="1" flipV="1">
              <a:off x="960" y="2688"/>
              <a:ext cx="336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44" name="Text Box 20"/>
            <p:cNvSpPr txBox="1">
              <a:spLocks noChangeArrowheads="1"/>
            </p:cNvSpPr>
            <p:nvPr/>
          </p:nvSpPr>
          <p:spPr bwMode="auto">
            <a:xfrm>
              <a:off x="1008" y="2736"/>
              <a:ext cx="73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FF3300"/>
                  </a:solidFill>
                  <a:latin typeface="Tahoma" panose="020B0604030504040204" pitchFamily="34" charset="0"/>
                </a:rPr>
                <a:t>neutrinos</a:t>
              </a:r>
              <a:endParaRPr lang="en-GB" altLang="en-US" sz="24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85045" name="Text Box 21"/>
          <p:cNvSpPr txBox="1">
            <a:spLocks noChangeArrowheads="1"/>
          </p:cNvSpPr>
          <p:nvPr/>
        </p:nvSpPr>
        <p:spPr bwMode="auto">
          <a:xfrm>
            <a:off x="7019925" y="3338513"/>
            <a:ext cx="2124075" cy="33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600" b="1">
                <a:solidFill>
                  <a:srgbClr val="FF3300"/>
                </a:solidFill>
                <a:latin typeface="Tahoma" panose="020B0604030504040204" pitchFamily="34" charset="0"/>
              </a:rPr>
              <a:t>Cosmic accelerator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7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27063" y="278463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Different messengers </a:t>
            </a:r>
            <a:r>
              <a:rPr lang="en-US" altLang="en-US" dirty="0" smtClean="0">
                <a:sym typeface="Wingdings" panose="05000000000000000000" pitchFamily="2" charset="2"/>
              </a:rPr>
              <a:t> Multi-messenger</a:t>
            </a:r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56195" y="1155576"/>
            <a:ext cx="8767036" cy="5160351"/>
            <a:chOff x="5141935" y="3798603"/>
            <a:chExt cx="8767036" cy="49628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1935" y="3798603"/>
              <a:ext cx="8767036" cy="496287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896959" y="5356074"/>
              <a:ext cx="3608680" cy="2219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C00000"/>
                  </a:solidFill>
                </a:rPr>
                <a:t>The exploration </a:t>
              </a:r>
            </a:p>
            <a:p>
              <a:pPr algn="ctr"/>
              <a:r>
                <a:rPr lang="en-GB" dirty="0">
                  <a:solidFill>
                    <a:srgbClr val="C00000"/>
                  </a:solidFill>
                </a:rPr>
                <a:t>o</a:t>
              </a:r>
              <a:r>
                <a:rPr lang="en-GB" dirty="0" smtClean="0">
                  <a:solidFill>
                    <a:srgbClr val="C00000"/>
                  </a:solidFill>
                </a:rPr>
                <a:t>f the high-energy</a:t>
              </a:r>
            </a:p>
            <a:p>
              <a:pPr algn="ctr"/>
              <a:r>
                <a:rPr lang="en-GB" dirty="0" smtClean="0">
                  <a:solidFill>
                    <a:srgbClr val="C00000"/>
                  </a:solidFill>
                </a:rPr>
                <a:t>Universe requires </a:t>
              </a:r>
              <a:br>
                <a:rPr lang="en-GB" dirty="0" smtClean="0">
                  <a:solidFill>
                    <a:srgbClr val="C00000"/>
                  </a:solidFill>
                </a:rPr>
              </a:br>
              <a:r>
                <a:rPr lang="en-GB" dirty="0" smtClean="0">
                  <a:solidFill>
                    <a:srgbClr val="C00000"/>
                  </a:solidFill>
                </a:rPr>
                <a:t>multi-messenger studies </a:t>
              </a:r>
              <a:br>
                <a:rPr lang="en-GB" dirty="0" smtClean="0">
                  <a:solidFill>
                    <a:srgbClr val="C00000"/>
                  </a:solidFill>
                </a:rPr>
              </a:br>
              <a:r>
                <a:rPr lang="en-GB" dirty="0" smtClean="0">
                  <a:solidFill>
                    <a:srgbClr val="C00000"/>
                  </a:solidFill>
                </a:rPr>
                <a:t>including neutrinos!</a:t>
              </a:r>
              <a:br>
                <a:rPr lang="en-GB" dirty="0" smtClean="0">
                  <a:solidFill>
                    <a:srgbClr val="C00000"/>
                  </a:solidFill>
                </a:rPr>
              </a:br>
              <a:endParaRPr lang="en-GB" b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231749"/>
            <a:ext cx="8001000" cy="492124"/>
          </a:xfrm>
        </p:spPr>
        <p:txBody>
          <a:bodyPr/>
          <a:lstStyle/>
          <a:p>
            <a:r>
              <a:rPr lang="en-US" altLang="en-US" dirty="0" smtClean="0"/>
              <a:t>Example targets of </a:t>
            </a:r>
            <a:r>
              <a:rPr lang="en-US" altLang="en-US" dirty="0" smtClean="0">
                <a:latin typeface="Symbol" panose="05050102010706020507" pitchFamily="18" charset="2"/>
              </a:rPr>
              <a:t>n</a:t>
            </a:r>
            <a:r>
              <a:rPr lang="en-US" altLang="en-US" dirty="0" smtClean="0"/>
              <a:t> astronomy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physics and astromomy with KM3NeT                                               U. Siegen 2025</a:t>
            </a:r>
            <a:endParaRPr lang="de-DE" dirty="0"/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1177925" y="1114726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1136650" y="6158213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96863" y="1543351"/>
            <a:ext cx="475297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Galactic neutrino </a:t>
            </a:r>
            <a:r>
              <a:rPr lang="en-GB" altLang="en-US" dirty="0" smtClean="0"/>
              <a:t>sources</a:t>
            </a:r>
            <a:br>
              <a:rPr lang="en-GB" altLang="en-US" dirty="0" smtClean="0"/>
            </a:br>
            <a:r>
              <a:rPr lang="en-GB" altLang="en-US" dirty="0" smtClean="0"/>
              <a:t>including Supernovae</a:t>
            </a:r>
            <a:endParaRPr lang="en-GB" altLang="en-US" dirty="0"/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Extragalactic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Transient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Diffuse neutrino flux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Neutrinos from Dark Matter</a:t>
            </a:r>
            <a:br>
              <a:rPr lang="en-GB" altLang="en-US" dirty="0"/>
            </a:br>
            <a:r>
              <a:rPr lang="en-GB" altLang="en-US" dirty="0"/>
              <a:t>annihilations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Particle physics with </a:t>
            </a:r>
            <a:br>
              <a:rPr lang="en-GB" altLang="en-US" dirty="0"/>
            </a:br>
            <a:r>
              <a:rPr lang="en-GB" altLang="en-US" dirty="0"/>
              <a:t>atmospheric neutrinos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Search for exotics</a:t>
            </a:r>
            <a:br>
              <a:rPr lang="en-GB" altLang="en-US" dirty="0"/>
            </a:br>
            <a:r>
              <a:rPr lang="en-GB" altLang="en-US" dirty="0"/>
              <a:t>(monopoles, </a:t>
            </a:r>
            <a:r>
              <a:rPr lang="en-GB" altLang="en-US" dirty="0" err="1"/>
              <a:t>nuclearites</a:t>
            </a:r>
            <a:r>
              <a:rPr lang="en-GB" altLang="en-US" dirty="0"/>
              <a:t>,…)</a:t>
            </a:r>
            <a:endParaRPr lang="en-GB" altLang="en-US" sz="1800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217988" y="5289851"/>
            <a:ext cx="472757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Example: Supernova remnant RX J1713</a:t>
            </a:r>
            <a:br>
              <a:rPr lang="en-GB" altLang="en-US" sz="2000"/>
            </a:br>
            <a:r>
              <a:rPr lang="en-GB" altLang="en-US" sz="2000"/>
              <a:t>Gamma observation by H.E.S.S.</a:t>
            </a:r>
          </a:p>
        </p:txBody>
      </p:sp>
      <p:pic>
        <p:nvPicPr>
          <p:cNvPr id="22" name="Picture 4" descr="17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017888"/>
            <a:ext cx="4189413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ag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035351"/>
            <a:ext cx="5021262" cy="3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981450" y="4759626"/>
            <a:ext cx="5221288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Active Galactic Nuclei (AGN):</a:t>
            </a:r>
            <a:br>
              <a:rPr lang="en-GB" altLang="en-US" sz="2000"/>
            </a:br>
            <a:r>
              <a:rPr lang="en-GB" altLang="en-US" sz="2000"/>
              <a:t>Super-massive black hole in centre of galaxy</a:t>
            </a:r>
            <a:br>
              <a:rPr lang="en-GB" altLang="en-US" sz="2000"/>
            </a:br>
            <a:r>
              <a:rPr lang="en-GB" altLang="en-US" sz="2000"/>
              <a:t>with accretion disk and jet emission</a:t>
            </a:r>
          </a:p>
        </p:txBody>
      </p:sp>
      <p:pic>
        <p:nvPicPr>
          <p:cNvPr id="26" name="Picture 10" descr="gamma-ray-bur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997251"/>
            <a:ext cx="5334000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802063" y="4658026"/>
            <a:ext cx="508952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Extremely bright gamma ray flash (sec-min)</a:t>
            </a:r>
          </a:p>
          <a:p>
            <a:pPr algn="ctr"/>
            <a:r>
              <a:rPr lang="en-GB" altLang="en-US" sz="2000"/>
              <a:t>from hypernovae or BH/NS mergers or …</a:t>
            </a:r>
            <a:br>
              <a:rPr lang="en-GB" altLang="en-US" sz="2000"/>
            </a:br>
            <a:r>
              <a:rPr lang="en-GB" altLang="en-US" sz="2000"/>
              <a:t>Isotropic distribution </a:t>
            </a:r>
            <a:r>
              <a:rPr lang="en-GB" altLang="en-US" sz="2000">
                <a:sym typeface="Wingdings" panose="05000000000000000000" pitchFamily="2" charset="2"/>
              </a:rPr>
              <a:t> extragalactic</a:t>
            </a:r>
            <a:r>
              <a:rPr lang="en-GB" altLang="en-US" sz="2000"/>
              <a:t> </a:t>
            </a:r>
          </a:p>
        </p:txBody>
      </p:sp>
      <p:grpSp>
        <p:nvGrpSpPr>
          <p:cNvPr id="28" name="Group 12"/>
          <p:cNvGrpSpPr>
            <a:grpSpLocks/>
          </p:cNvGrpSpPr>
          <p:nvPr/>
        </p:nvGrpSpPr>
        <p:grpSpPr bwMode="auto">
          <a:xfrm>
            <a:off x="4022725" y="1029001"/>
            <a:ext cx="4489450" cy="3957637"/>
            <a:chOff x="1288" y="984"/>
            <a:chExt cx="3069" cy="2859"/>
          </a:xfrm>
        </p:grpSpPr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1288" y="984"/>
              <a:ext cx="3069" cy="2859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flipH="1" flipV="1">
              <a:off x="1698" y="1047"/>
              <a:ext cx="10" cy="24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15"/>
            <p:cNvSpPr>
              <a:spLocks noChangeShapeType="1"/>
            </p:cNvSpPr>
            <p:nvPr/>
          </p:nvSpPr>
          <p:spPr bwMode="auto">
            <a:xfrm flipV="1">
              <a:off x="1711" y="3475"/>
              <a:ext cx="24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45" name="Picture 1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" y="3587"/>
              <a:ext cx="317" cy="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98" y="1656"/>
              <a:ext cx="1140" cy="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Line 18"/>
            <p:cNvSpPr>
              <a:spLocks noChangeShapeType="1"/>
            </p:cNvSpPr>
            <p:nvPr/>
          </p:nvSpPr>
          <p:spPr bwMode="auto">
            <a:xfrm>
              <a:off x="1819" y="1422"/>
              <a:ext cx="1367" cy="1757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19"/>
            <p:cNvSpPr>
              <a:spLocks noChangeShapeType="1"/>
            </p:cNvSpPr>
            <p:nvPr/>
          </p:nvSpPr>
          <p:spPr bwMode="auto">
            <a:xfrm>
              <a:off x="2117" y="2827"/>
              <a:ext cx="1543" cy="1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auto">
            <a:xfrm>
              <a:off x="2770" y="2779"/>
              <a:ext cx="1269" cy="646"/>
            </a:xfrm>
            <a:custGeom>
              <a:avLst/>
              <a:gdLst>
                <a:gd name="T0" fmla="*/ 0 w 1205"/>
                <a:gd name="T1" fmla="*/ 577 h 577"/>
                <a:gd name="T2" fmla="*/ 105 w 1205"/>
                <a:gd name="T3" fmla="*/ 535 h 577"/>
                <a:gd name="T4" fmla="*/ 199 w 1205"/>
                <a:gd name="T5" fmla="*/ 441 h 577"/>
                <a:gd name="T6" fmla="*/ 262 w 1205"/>
                <a:gd name="T7" fmla="*/ 346 h 577"/>
                <a:gd name="T8" fmla="*/ 294 w 1205"/>
                <a:gd name="T9" fmla="*/ 315 h 577"/>
                <a:gd name="T10" fmla="*/ 357 w 1205"/>
                <a:gd name="T11" fmla="*/ 273 h 577"/>
                <a:gd name="T12" fmla="*/ 440 w 1205"/>
                <a:gd name="T13" fmla="*/ 242 h 577"/>
                <a:gd name="T14" fmla="*/ 535 w 1205"/>
                <a:gd name="T15" fmla="*/ 367 h 577"/>
                <a:gd name="T16" fmla="*/ 660 w 1205"/>
                <a:gd name="T17" fmla="*/ 200 h 577"/>
                <a:gd name="T18" fmla="*/ 723 w 1205"/>
                <a:gd name="T19" fmla="*/ 137 h 577"/>
                <a:gd name="T20" fmla="*/ 817 w 1205"/>
                <a:gd name="T21" fmla="*/ 43 h 577"/>
                <a:gd name="T22" fmla="*/ 985 w 1205"/>
                <a:gd name="T23" fmla="*/ 22 h 577"/>
                <a:gd name="T24" fmla="*/ 1069 w 1205"/>
                <a:gd name="T25" fmla="*/ 179 h 577"/>
                <a:gd name="T26" fmla="*/ 1132 w 1205"/>
                <a:gd name="T27" fmla="*/ 294 h 577"/>
                <a:gd name="T28" fmla="*/ 1184 w 1205"/>
                <a:gd name="T29" fmla="*/ 420 h 577"/>
                <a:gd name="T30" fmla="*/ 1194 w 1205"/>
                <a:gd name="T31" fmla="*/ 504 h 577"/>
                <a:gd name="T32" fmla="*/ 1205 w 1205"/>
                <a:gd name="T33" fmla="*/ 53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5" h="577">
                  <a:moveTo>
                    <a:pt x="0" y="577"/>
                  </a:moveTo>
                  <a:cubicBezTo>
                    <a:pt x="39" y="564"/>
                    <a:pt x="64" y="545"/>
                    <a:pt x="105" y="535"/>
                  </a:cubicBezTo>
                  <a:cubicBezTo>
                    <a:pt x="134" y="497"/>
                    <a:pt x="170" y="478"/>
                    <a:pt x="199" y="441"/>
                  </a:cubicBezTo>
                  <a:cubicBezTo>
                    <a:pt x="204" y="435"/>
                    <a:pt x="249" y="365"/>
                    <a:pt x="262" y="346"/>
                  </a:cubicBezTo>
                  <a:cubicBezTo>
                    <a:pt x="270" y="334"/>
                    <a:pt x="282" y="324"/>
                    <a:pt x="294" y="315"/>
                  </a:cubicBezTo>
                  <a:cubicBezTo>
                    <a:pt x="314" y="300"/>
                    <a:pt x="357" y="273"/>
                    <a:pt x="357" y="273"/>
                  </a:cubicBezTo>
                  <a:cubicBezTo>
                    <a:pt x="383" y="233"/>
                    <a:pt x="395" y="226"/>
                    <a:pt x="440" y="242"/>
                  </a:cubicBezTo>
                  <a:cubicBezTo>
                    <a:pt x="465" y="311"/>
                    <a:pt x="457" y="343"/>
                    <a:pt x="535" y="367"/>
                  </a:cubicBezTo>
                  <a:cubicBezTo>
                    <a:pt x="585" y="317"/>
                    <a:pt x="612" y="248"/>
                    <a:pt x="660" y="200"/>
                  </a:cubicBezTo>
                  <a:cubicBezTo>
                    <a:pt x="681" y="179"/>
                    <a:pt x="706" y="162"/>
                    <a:pt x="723" y="137"/>
                  </a:cubicBezTo>
                  <a:cubicBezTo>
                    <a:pt x="750" y="97"/>
                    <a:pt x="769" y="59"/>
                    <a:pt x="817" y="43"/>
                  </a:cubicBezTo>
                  <a:cubicBezTo>
                    <a:pt x="883" y="0"/>
                    <a:pt x="891" y="12"/>
                    <a:pt x="985" y="22"/>
                  </a:cubicBezTo>
                  <a:cubicBezTo>
                    <a:pt x="1000" y="84"/>
                    <a:pt x="1041" y="123"/>
                    <a:pt x="1069" y="179"/>
                  </a:cubicBezTo>
                  <a:cubicBezTo>
                    <a:pt x="1091" y="223"/>
                    <a:pt x="1102" y="254"/>
                    <a:pt x="1132" y="294"/>
                  </a:cubicBezTo>
                  <a:cubicBezTo>
                    <a:pt x="1147" y="342"/>
                    <a:pt x="1168" y="374"/>
                    <a:pt x="1184" y="420"/>
                  </a:cubicBezTo>
                  <a:cubicBezTo>
                    <a:pt x="1187" y="448"/>
                    <a:pt x="1189" y="476"/>
                    <a:pt x="1194" y="504"/>
                  </a:cubicBezTo>
                  <a:cubicBezTo>
                    <a:pt x="1196" y="515"/>
                    <a:pt x="1205" y="535"/>
                    <a:pt x="1205" y="535"/>
                  </a:cubicBezTo>
                </a:path>
              </a:pathLst>
            </a:custGeom>
            <a:solidFill>
              <a:schemeClr val="bg1"/>
            </a:solidFill>
            <a:ln w="38100" cap="flat" cmpd="sng">
              <a:solidFill>
                <a:srgbClr val="0066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3849688" y="4954888"/>
            <a:ext cx="4713287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Isotropic high-energy neutrino flux</a:t>
            </a:r>
            <a:br>
              <a:rPr lang="en-GB" altLang="en-US" sz="2000"/>
            </a:br>
            <a:r>
              <a:rPr lang="en-GB" altLang="en-US" sz="2000"/>
              <a:t>above </a:t>
            </a:r>
            <a:r>
              <a:rPr lang="en-GB" altLang="en-US" sz="2000">
                <a:solidFill>
                  <a:schemeClr val="accent2"/>
                </a:solidFill>
              </a:rPr>
              <a:t>atmospheric neutrino</a:t>
            </a:r>
            <a:r>
              <a:rPr lang="en-GB" altLang="en-US" sz="2000"/>
              <a:t> background</a:t>
            </a:r>
          </a:p>
          <a:p>
            <a:pPr algn="ctr"/>
            <a:r>
              <a:rPr lang="en-GB" altLang="en-US" sz="2000"/>
              <a:t>from </a:t>
            </a:r>
            <a:r>
              <a:rPr lang="en-GB" altLang="en-US" sz="2000">
                <a:solidFill>
                  <a:srgbClr val="CC0000"/>
                </a:solidFill>
              </a:rPr>
              <a:t>unresolved astrophysical sources</a:t>
            </a:r>
          </a:p>
          <a:p>
            <a:pPr algn="ctr"/>
            <a:r>
              <a:rPr lang="en-GB" altLang="en-US" sz="2000"/>
              <a:t>or of </a:t>
            </a:r>
            <a:r>
              <a:rPr lang="en-GB" altLang="en-US" sz="2000">
                <a:solidFill>
                  <a:srgbClr val="006600"/>
                </a:solidFill>
              </a:rPr>
              <a:t>cosmogenic origin</a:t>
            </a:r>
            <a:r>
              <a:rPr lang="en-GB" altLang="en-US" sz="2000"/>
              <a:t> (GZK)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12285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6994E-6 L 0.15105 -0.1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94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4.91329E-6 L -0.11076 -0.1403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-702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6763E-6 L 0.17986 0.1306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65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79769E-6 L -0.06164 0.208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" y="1040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5" grpId="1" animBg="1"/>
      <p:bldP spid="27" grpId="0" animBg="1"/>
      <p:bldP spid="27" grpId="1" animBg="1"/>
      <p:bldP spid="50" grpId="0" animBg="1"/>
      <p:bldP spid="5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12df844-4977-4365-9411-c6c1817fd8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_\n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24"/>
  <p:tag name="PICTUREFILESIZE" val="13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^2_\nu\phi(E_\nu)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83"/>
  <p:tag name="PICTUREFILESIZE" val="60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uation*}&#10;\text{\small{[mass]}}\rightarrow\quad&#10;|\nu_i\rangle=\sum_{\alpha=1}^3U_{i\alpha}|\nu_\alpha\rangle&#10;\quad\leftarrow\text{\small{[flavour]}}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406"/>
  <p:tag name="PICTUREFILESIZE" val="207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\mu+N\to\mu+X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272"/>
  <p:tag name="BOXFONT" val="10"/>
  <p:tag name="BOXWRAP" val="Falsch"/>
  <p:tag name="WORKAROUNDTRANSPARENCYBUG" val="Falsch"/>
  <p:tag name="BITMAPFORMAT" val="pngmono"/>
  <p:tag name="DEBUGINTERACTIVE" val="Wahr"/>
  <p:tag name="ORIGWIDTH" val="161"/>
  <p:tag name="PICTUREFILESIZE" val="63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heme/theme1.xml><?xml version="1.0" encoding="utf-8"?>
<a:theme xmlns:a="http://schemas.openxmlformats.org/drawingml/2006/main" name="KM3NeT_CD">
  <a:themeElements>
    <a:clrScheme name="Custom 1">
      <a:dk1>
        <a:srgbClr val="000000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2357</Words>
  <Application>Microsoft Office PowerPoint</Application>
  <PresentationFormat>On-screen Show (4:3)</PresentationFormat>
  <Paragraphs>568</Paragraphs>
  <Slides>59</Slides>
  <Notes>45</Notes>
  <HiddenSlides>2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5" baseType="lpstr">
      <vt:lpstr>ＭＳ Ｐゴシック</vt:lpstr>
      <vt:lpstr>Arial</vt:lpstr>
      <vt:lpstr>Arial Black</vt:lpstr>
      <vt:lpstr>Arial Unicode MS</vt:lpstr>
      <vt:lpstr>Calibri</vt:lpstr>
      <vt:lpstr>Century Gothic</vt:lpstr>
      <vt:lpstr>Franklin Gothic Medium</vt:lpstr>
      <vt:lpstr>Georgia</vt:lpstr>
      <vt:lpstr>Helvetica Neue</vt:lpstr>
      <vt:lpstr>Lucida Grande</vt:lpstr>
      <vt:lpstr>Symbol</vt:lpstr>
      <vt:lpstr>Tahoma</vt:lpstr>
      <vt:lpstr>Times New Roman</vt:lpstr>
      <vt:lpstr>Wingdings</vt:lpstr>
      <vt:lpstr>KM3NeT_CD</vt:lpstr>
      <vt:lpstr>Equation</vt:lpstr>
      <vt:lpstr>PowerPoint Presentation</vt:lpstr>
      <vt:lpstr>PowerPoint Presentation</vt:lpstr>
      <vt:lpstr>Motivation –  Why bulid neutrino telescopes? </vt:lpstr>
      <vt:lpstr>PowerPoint Presentation</vt:lpstr>
      <vt:lpstr>PowerPoint Presentation</vt:lpstr>
      <vt:lpstr>Neutrino production mechanism</vt:lpstr>
      <vt:lpstr>Particle propagation in the Universe</vt:lpstr>
      <vt:lpstr>PowerPoint Presentation</vt:lpstr>
      <vt:lpstr>Example targets of n astronomy</vt:lpstr>
      <vt:lpstr>Neutrino oscillations</vt:lpstr>
      <vt:lpstr>How do neutrino telescopes work?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KM3NeT: Design, technology, performance</vt:lpstr>
      <vt:lpstr>In the Mediterranean Sea: KM3NeT</vt:lpstr>
      <vt:lpstr>KM3NeT = ARCA and ORCA</vt:lpstr>
      <vt:lpstr>PowerPoint Presentation</vt:lpstr>
      <vt:lpstr>PowerPoint Presentation</vt:lpstr>
      <vt:lpstr>PowerPoint Presentation</vt:lpstr>
      <vt:lpstr>Neutrino telescopes: An overview</vt:lpstr>
      <vt:lpstr>PowerPoint Presentation</vt:lpstr>
      <vt:lpstr>PowerPoint Presentation</vt:lpstr>
      <vt:lpstr>PowerPoint Presentation</vt:lpstr>
      <vt:lpstr>IceCube: next step = Upgrade</vt:lpstr>
      <vt:lpstr>IceCube Gen2</vt:lpstr>
      <vt:lpstr>Selected results (1): Cosmic neutrinos and their sources  </vt:lpstr>
      <vt:lpstr>A first glimpse at cosmic n’s</vt:lpstr>
      <vt:lpstr>What is their energy spectrum?</vt:lpstr>
      <vt:lpstr>Is it a power law in Ev?</vt:lpstr>
      <vt:lpstr>Neutrinos from the Galactic plane (1)</vt:lpstr>
      <vt:lpstr>Are there steady neutrino “point sources”?</vt:lpstr>
      <vt:lpstr>… yes, NGC 1068!</vt:lpstr>
      <vt:lpstr>KM3NeT progress and expectation</vt:lpstr>
      <vt:lpstr>The neutrino from TXS 0506+056 –  a first glimpse at a transient source …</vt:lpstr>
      <vt:lpstr>KM3NeT: Participating in alert systems</vt:lpstr>
      <vt:lpstr>Selected results (2): A special KM3NeT event</vt:lpstr>
      <vt:lpstr>Highest-energy neutrino ever observed ?!</vt:lpstr>
      <vt:lpstr>What I may present (1)</vt:lpstr>
      <vt:lpstr>Uncharted Territory</vt:lpstr>
      <vt:lpstr>Selected results (3): Neutrino oscillations </vt:lpstr>
      <vt:lpstr>KM3NeT/ORCA sensitivity &amp; first results</vt:lpstr>
      <vt:lpstr>The neutrino mass ordering (NMO)</vt:lpstr>
      <vt:lpstr>Towards measuring the NMO</vt:lpstr>
      <vt:lpstr>Take-away messages </vt:lpstr>
      <vt:lpstr>Neutrinos from the Galactic plane (2)</vt:lpstr>
      <vt:lpstr>Science with neutrino telescopes, 2025</vt:lpstr>
      <vt:lpstr>Back-up material </vt:lpstr>
      <vt:lpstr>Overall: A very broad science spectrum</vt:lpstr>
      <vt:lpstr>IceCube: Sensor developments</vt:lpstr>
      <vt:lpstr>The Baikal GVD</vt:lpstr>
      <vt:lpstr>Other future plans</vt:lpstr>
      <vt:lpstr>PowerPoint Presentation</vt:lpstr>
      <vt:lpstr>Where do they come from?</vt:lpstr>
      <vt:lpstr>Detecting core-collapse supernovae</vt:lpstr>
      <vt:lpstr>… earlier neutrinos from TXS 0506+056</vt:lpstr>
      <vt:lpstr>Neutrino oscillations with IceCube</vt:lpstr>
    </vt:vector>
  </TitlesOfParts>
  <Company>FAU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auch zweizeilig  Untertitel der Präsentation</dc:title>
  <dc:creator>Lukas Walenciak</dc:creator>
  <cp:lastModifiedBy>Uli Katz neu</cp:lastModifiedBy>
  <cp:revision>970</cp:revision>
  <cp:lastPrinted>2015-01-18T20:19:59Z</cp:lastPrinted>
  <dcterms:created xsi:type="dcterms:W3CDTF">2013-03-15T11:11:15Z</dcterms:created>
  <dcterms:modified xsi:type="dcterms:W3CDTF">2025-01-16T12:08:11Z</dcterms:modified>
</cp:coreProperties>
</file>