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 autoCompressPictures="0">
  <p:sldMasterIdLst>
    <p:sldMasterId id="2147483650" r:id="rId1"/>
  </p:sldMasterIdLst>
  <p:notesMasterIdLst>
    <p:notesMasterId r:id="rId3"/>
  </p:notesMasterIdLst>
  <p:handoutMasterIdLst>
    <p:handoutMasterId r:id="rId4"/>
  </p:handoutMasterIdLst>
  <p:sldIdLst>
    <p:sldId id="429" r:id="rId2"/>
  </p:sldIdLst>
  <p:sldSz cx="9144000" cy="6858000" type="screen4x3"/>
  <p:notesSz cx="6858000" cy="987425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33">
          <p15:clr>
            <a:srgbClr val="A4A3A4"/>
          </p15:clr>
        </p15:guide>
        <p15:guide id="2" pos="432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B0"/>
    <a:srgbClr val="678D67"/>
    <a:srgbClr val="52B242"/>
    <a:srgbClr val="3E7240"/>
    <a:srgbClr val="0000BA"/>
    <a:srgbClr val="D248BE"/>
    <a:srgbClr val="7CDA71"/>
    <a:srgbClr val="B71818"/>
    <a:srgbClr val="FF2E46"/>
    <a:srgbClr val="B11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908" autoAdjust="0"/>
    <p:restoredTop sz="89720" autoAdjust="0"/>
  </p:normalViewPr>
  <p:slideViewPr>
    <p:cSldViewPr snapToGrid="0">
      <p:cViewPr varScale="1">
        <p:scale>
          <a:sx n="131" d="100"/>
          <a:sy n="131" d="100"/>
        </p:scale>
        <p:origin x="1788" y="126"/>
      </p:cViewPr>
      <p:guideLst>
        <p:guide orient="horz" pos="2733"/>
        <p:guide pos="432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5" d="100"/>
        <a:sy n="85" d="100"/>
      </p:scale>
      <p:origin x="0" y="0"/>
    </p:cViewPr>
  </p:sorterViewPr>
  <p:notesViewPr>
    <p:cSldViewPr snapToGrid="0">
      <p:cViewPr varScale="1">
        <p:scale>
          <a:sx n="72" d="100"/>
          <a:sy n="72" d="100"/>
        </p:scale>
        <p:origin x="3592" y="224"/>
      </p:cViewPr>
      <p:guideLst>
        <p:guide orient="horz" pos="311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057541" y="9409622"/>
            <a:ext cx="744529" cy="24316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73160" tIns="37246" rIns="73160" bIns="37246">
            <a:spAutoFit/>
          </a:bodyPr>
          <a:lstStyle/>
          <a:p>
            <a:pPr algn="ctr" defTabSz="727227">
              <a:lnSpc>
                <a:spcPct val="90000"/>
              </a:lnSpc>
            </a:pPr>
            <a:r>
              <a:rPr lang="it-IT" altLang="en-US" b="0" dirty="0">
                <a:effectLst/>
              </a:rPr>
              <a:t>Page </a:t>
            </a:r>
            <a:fld id="{D5D7A4F7-3CDB-4AA4-8A72-EA0D688D726D}" type="slidenum">
              <a:rPr lang="it-IT" altLang="en-US" b="0">
                <a:effectLst/>
              </a:rPr>
              <a:pPr algn="ctr" defTabSz="727227">
                <a:lnSpc>
                  <a:spcPct val="90000"/>
                </a:lnSpc>
              </a:pPr>
              <a:t>‹#›</a:t>
            </a:fld>
            <a:endParaRPr lang="it-IT" altLang="en-US" b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871492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057541" y="9409622"/>
            <a:ext cx="744529" cy="24316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73160" tIns="37246" rIns="73160" bIns="37246">
            <a:spAutoFit/>
          </a:bodyPr>
          <a:lstStyle/>
          <a:p>
            <a:pPr algn="ctr" defTabSz="727227">
              <a:lnSpc>
                <a:spcPct val="90000"/>
              </a:lnSpc>
            </a:pPr>
            <a:r>
              <a:rPr lang="it-IT" altLang="en-US" b="0" dirty="0">
                <a:effectLst/>
              </a:rPr>
              <a:t>Page </a:t>
            </a:r>
            <a:fld id="{87EC5E24-103D-4F2A-9DA1-9917F25C133E}" type="slidenum">
              <a:rPr lang="it-IT" altLang="en-US" b="0">
                <a:effectLst/>
              </a:rPr>
              <a:pPr algn="ctr" defTabSz="727227">
                <a:lnSpc>
                  <a:spcPct val="90000"/>
                </a:lnSpc>
              </a:pPr>
              <a:t>‹#›</a:t>
            </a:fld>
            <a:endParaRPr lang="it-IT" altLang="en-US" b="0" dirty="0">
              <a:effectLst/>
            </a:endParaRP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6859" y="24714"/>
            <a:ext cx="6714644" cy="503598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59493" y="5671751"/>
            <a:ext cx="6351372" cy="35924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75820" tIns="37246" rIns="75820" bIns="372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en-US" dirty="0"/>
              <a:t>Body Text</a:t>
            </a:r>
          </a:p>
          <a:p>
            <a:pPr lvl="1"/>
            <a:r>
              <a:rPr lang="it-IT" altLang="en-US" dirty="0"/>
              <a:t>Second Level</a:t>
            </a:r>
          </a:p>
          <a:p>
            <a:pPr lvl="2"/>
            <a:r>
              <a:rPr lang="it-IT" altLang="en-US" dirty="0"/>
              <a:t>Third Level</a:t>
            </a:r>
          </a:p>
          <a:p>
            <a:pPr lvl="3"/>
            <a:r>
              <a:rPr lang="it-IT" altLang="en-US" dirty="0" err="1"/>
              <a:t>Fourth</a:t>
            </a:r>
            <a:r>
              <a:rPr lang="it-IT" altLang="en-US" dirty="0"/>
              <a:t> Level</a:t>
            </a:r>
          </a:p>
          <a:p>
            <a:pPr lvl="4"/>
            <a:r>
              <a:rPr lang="it-IT" alt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092967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6937BC-009A-D985-AC7D-CC271B9C2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D1EC2C-9E4A-ABB9-2158-60D47C07D7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57150" y="25400"/>
            <a:ext cx="6715125" cy="503555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94DF66-D0B5-08CC-4E41-99112751A5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50" y="5260304"/>
            <a:ext cx="6715125" cy="3389168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1471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"/>
            <a:ext cx="7675123" cy="59848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694579" cy="5871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012" name="Rectangle 4"/>
          <p:cNvSpPr>
            <a:spLocks noChangeArrowheads="1"/>
          </p:cNvSpPr>
          <p:nvPr/>
        </p:nvSpPr>
        <p:spPr bwMode="auto">
          <a:xfrm>
            <a:off x="0" y="6591300"/>
            <a:ext cx="9144000" cy="261938"/>
          </a:xfrm>
          <a:prstGeom prst="rect">
            <a:avLst/>
          </a:prstGeom>
          <a:gradFill rotWithShape="0">
            <a:gsLst>
              <a:gs pos="0">
                <a:srgbClr val="AD6900"/>
              </a:gs>
              <a:gs pos="50000">
                <a:srgbClr val="FFCC00"/>
              </a:gs>
              <a:gs pos="100000">
                <a:srgbClr val="AD69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AD69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427011" name="Rectangle 3"/>
          <p:cNvSpPr>
            <a:spLocks noChangeArrowheads="1"/>
          </p:cNvSpPr>
          <p:nvPr/>
        </p:nvSpPr>
        <p:spPr bwMode="auto">
          <a:xfrm>
            <a:off x="1" y="590871"/>
            <a:ext cx="9134475" cy="45719"/>
          </a:xfrm>
          <a:prstGeom prst="rect">
            <a:avLst/>
          </a:prstGeom>
          <a:gradFill rotWithShape="0">
            <a:gsLst>
              <a:gs pos="0">
                <a:srgbClr val="AD6900"/>
              </a:gs>
              <a:gs pos="50000">
                <a:srgbClr val="AD6900">
                  <a:gamma/>
                  <a:tint val="0"/>
                  <a:invGamma/>
                </a:srgbClr>
              </a:gs>
              <a:gs pos="100000">
                <a:srgbClr val="AD69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AD69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427014" name="Rectangle 6"/>
          <p:cNvSpPr>
            <a:spLocks noChangeArrowheads="1"/>
          </p:cNvSpPr>
          <p:nvPr/>
        </p:nvSpPr>
        <p:spPr bwMode="auto">
          <a:xfrm>
            <a:off x="1535" y="6567777"/>
            <a:ext cx="1135116" cy="2436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r>
              <a:rPr lang="it-IT" altLang="en-US" sz="1000" dirty="0">
                <a:solidFill>
                  <a:schemeClr val="bg1"/>
                </a:solidFill>
                <a:effectLst/>
              </a:rPr>
              <a:t>V. Kostyukhin</a:t>
            </a:r>
            <a:endParaRPr lang="it-IT" altLang="en-US" sz="1000" baseline="0" dirty="0">
              <a:solidFill>
                <a:schemeClr val="bg1"/>
              </a:solidFill>
              <a:effectLst/>
            </a:endParaRPr>
          </a:p>
        </p:txBody>
      </p:sp>
      <p:sp>
        <p:nvSpPr>
          <p:cNvPr id="427016" name="Rectangle 8"/>
          <p:cNvSpPr>
            <a:spLocks noChangeArrowheads="1"/>
          </p:cNvSpPr>
          <p:nvPr/>
        </p:nvSpPr>
        <p:spPr bwMode="auto">
          <a:xfrm>
            <a:off x="4344989" y="6586538"/>
            <a:ext cx="498533" cy="27443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fld id="{E45EE67B-07D0-46C9-A5E9-D6A39EFCAAD9}" type="slidenum">
              <a:rPr lang="it-IT" altLang="en-US" smtClean="0">
                <a:solidFill>
                  <a:schemeClr val="bg1"/>
                </a:solidFill>
                <a:effectLst/>
              </a:rPr>
              <a:pPr/>
              <a:t>‹#›</a:t>
            </a:fld>
            <a:r>
              <a:rPr lang="it-IT" altLang="en-US" dirty="0">
                <a:solidFill>
                  <a:schemeClr val="bg1"/>
                </a:solidFill>
                <a:effectLst/>
              </a:rPr>
              <a:t>/1</a:t>
            </a:r>
          </a:p>
        </p:txBody>
      </p:sp>
      <p:sp>
        <p:nvSpPr>
          <p:cNvPr id="42701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3569" y="901988"/>
            <a:ext cx="7907338" cy="5287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1"/>
            <a:endParaRPr lang="it-IT" altLang="en-US" dirty="0"/>
          </a:p>
        </p:txBody>
      </p:sp>
      <p:sp>
        <p:nvSpPr>
          <p:cNvPr id="42702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0" y="-889"/>
            <a:ext cx="7691820" cy="586247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vert="horz" wrap="square" lIns="36000" tIns="45720" rIns="3600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dirty="0"/>
              <a:t>Click to edit Master title style</a:t>
            </a:r>
          </a:p>
        </p:txBody>
      </p:sp>
      <p:sp>
        <p:nvSpPr>
          <p:cNvPr id="3" name="Rectangle 15">
            <a:extLst>
              <a:ext uri="{FF2B5EF4-FFF2-40B4-BE49-F238E27FC236}">
                <a16:creationId xmlns:a16="http://schemas.microsoft.com/office/drawing/2014/main" id="{7C867B19-E8D1-109D-C7DD-39ECF693C57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628467" y="6583680"/>
            <a:ext cx="1515532" cy="2436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000" dirty="0" err="1">
                <a:solidFill>
                  <a:schemeClr val="bg1"/>
                </a:solidFill>
                <a:effectLst/>
              </a:rPr>
              <a:t>TrackOpt</a:t>
            </a:r>
            <a:r>
              <a:rPr lang="en-US" altLang="en-US" sz="1000" dirty="0">
                <a:solidFill>
                  <a:schemeClr val="bg1"/>
                </a:solidFill>
                <a:effectLst/>
              </a:rPr>
              <a:t> Siegen 2026</a:t>
            </a:r>
            <a:endParaRPr lang="it-IT" altLang="en-US" sz="1000" dirty="0">
              <a:solidFill>
                <a:schemeClr val="bg1"/>
              </a:solidFill>
              <a:effectLst/>
            </a:endParaRPr>
          </a:p>
        </p:txBody>
      </p:sp>
      <p:pic>
        <p:nvPicPr>
          <p:cNvPr id="9" name="Picture 8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ACACA5F7-5C98-E0CF-D67E-2FF5097FFB5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820" y="-889"/>
            <a:ext cx="1452180" cy="5812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8" r:id="rId2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Times New Roman" pitchFamily="18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Times New Roman" pitchFamily="18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Times New Roman" pitchFamily="18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Times New Roman" pitchFamily="18" charset="0"/>
        </a:defRPr>
      </a:lvl9pPr>
    </p:titleStyle>
    <p:bodyStyle>
      <a:lvl1pPr marL="285750" indent="-28575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590550" indent="-190500" algn="l" rtl="0" fontAlgn="base">
        <a:lnSpc>
          <a:spcPct val="90000"/>
        </a:lnSpc>
        <a:spcBef>
          <a:spcPct val="30000"/>
        </a:spcBef>
        <a:spcAft>
          <a:spcPct val="0"/>
        </a:spcAft>
        <a:buClr>
          <a:schemeClr val="tx2"/>
        </a:buClr>
        <a:buSzPct val="100000"/>
        <a:buFont typeface="Monotype Sorts" charset="2"/>
        <a:defRPr sz="3600">
          <a:solidFill>
            <a:srgbClr val="0066FF"/>
          </a:solidFill>
          <a:latin typeface="+mj-lt"/>
        </a:defRPr>
      </a:lvl2pPr>
      <a:lvl3pPr marL="895350" indent="-190500" algn="l" rtl="0" fontAlgn="base">
        <a:lnSpc>
          <a:spcPct val="90000"/>
        </a:lnSpc>
        <a:spcBef>
          <a:spcPct val="30000"/>
        </a:spcBef>
        <a:spcAft>
          <a:spcPct val="0"/>
        </a:spcAft>
        <a:buSzPct val="100000"/>
        <a:buFont typeface="Monotype Sorts" charset="2"/>
        <a:buChar char=""/>
        <a:defRPr>
          <a:solidFill>
            <a:schemeClr val="tx1"/>
          </a:solidFill>
          <a:latin typeface="+mn-lt"/>
        </a:defRPr>
      </a:lvl3pPr>
      <a:lvl4pPr marL="1009650" algn="l" rtl="0" fontAlgn="base">
        <a:lnSpc>
          <a:spcPct val="90000"/>
        </a:lnSpc>
        <a:spcBef>
          <a:spcPct val="30000"/>
        </a:spcBef>
        <a:spcAft>
          <a:spcPct val="0"/>
        </a:spcAft>
        <a:buSzPct val="100000"/>
        <a:buFont typeface="Monotype Sorts" charset="2"/>
        <a:buChar char=""/>
        <a:defRPr sz="1600">
          <a:solidFill>
            <a:schemeClr val="tx1"/>
          </a:solidFill>
          <a:latin typeface="+mn-lt"/>
        </a:defRPr>
      </a:lvl4pPr>
      <a:lvl5pPr marL="1123950" algn="l" rtl="0" fontAlgn="base">
        <a:lnSpc>
          <a:spcPct val="90000"/>
        </a:lnSpc>
        <a:spcBef>
          <a:spcPct val="30000"/>
        </a:spcBef>
        <a:spcAft>
          <a:spcPct val="0"/>
        </a:spcAft>
        <a:buSzPct val="100000"/>
        <a:buFont typeface="Monotype Sorts" charset="2"/>
        <a:buChar char=""/>
        <a:defRPr sz="1600">
          <a:solidFill>
            <a:schemeClr val="tx1"/>
          </a:solidFill>
          <a:latin typeface="+mn-lt"/>
        </a:defRPr>
      </a:lvl5pPr>
      <a:lvl6pPr marL="1581150" algn="l" rtl="0" fontAlgn="base">
        <a:lnSpc>
          <a:spcPct val="90000"/>
        </a:lnSpc>
        <a:spcBef>
          <a:spcPct val="30000"/>
        </a:spcBef>
        <a:spcAft>
          <a:spcPct val="0"/>
        </a:spcAft>
        <a:buSzPct val="100000"/>
        <a:buFont typeface="Monotype Sorts" charset="2"/>
        <a:buChar char=""/>
        <a:defRPr sz="1600">
          <a:solidFill>
            <a:schemeClr val="tx1"/>
          </a:solidFill>
          <a:latin typeface="+mn-lt"/>
        </a:defRPr>
      </a:lvl6pPr>
      <a:lvl7pPr marL="2038350" algn="l" rtl="0" fontAlgn="base">
        <a:lnSpc>
          <a:spcPct val="90000"/>
        </a:lnSpc>
        <a:spcBef>
          <a:spcPct val="30000"/>
        </a:spcBef>
        <a:spcAft>
          <a:spcPct val="0"/>
        </a:spcAft>
        <a:buSzPct val="100000"/>
        <a:buFont typeface="Monotype Sorts" charset="2"/>
        <a:buChar char=""/>
        <a:defRPr sz="1600">
          <a:solidFill>
            <a:schemeClr val="tx1"/>
          </a:solidFill>
          <a:latin typeface="+mn-lt"/>
        </a:defRPr>
      </a:lvl7pPr>
      <a:lvl8pPr marL="2495550" algn="l" rtl="0" fontAlgn="base">
        <a:lnSpc>
          <a:spcPct val="90000"/>
        </a:lnSpc>
        <a:spcBef>
          <a:spcPct val="30000"/>
        </a:spcBef>
        <a:spcAft>
          <a:spcPct val="0"/>
        </a:spcAft>
        <a:buSzPct val="100000"/>
        <a:buFont typeface="Monotype Sorts" charset="2"/>
        <a:buChar char=""/>
        <a:defRPr sz="1600">
          <a:solidFill>
            <a:schemeClr val="tx1"/>
          </a:solidFill>
          <a:latin typeface="+mn-lt"/>
        </a:defRPr>
      </a:lvl8pPr>
      <a:lvl9pPr marL="2952750" algn="l" rtl="0" fontAlgn="base">
        <a:lnSpc>
          <a:spcPct val="90000"/>
        </a:lnSpc>
        <a:spcBef>
          <a:spcPct val="30000"/>
        </a:spcBef>
        <a:spcAft>
          <a:spcPct val="0"/>
        </a:spcAft>
        <a:buSzPct val="100000"/>
        <a:buFont typeface="Monotype Sorts" charset="2"/>
        <a:buChar char="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86E336-FF06-D412-2389-19B876B30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68968-3625-4543-3229-33E58236D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Status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9C0A60B-C434-A1A8-7D69-D53D0CF15083}"/>
                  </a:ext>
                </a:extLst>
              </p:cNvPr>
              <p:cNvSpPr txBox="1"/>
              <p:nvPr/>
            </p:nvSpPr>
            <p:spPr>
              <a:xfrm>
                <a:off x="265070" y="706843"/>
                <a:ext cx="8613859" cy="294330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lIns="72000" tIns="0" rIns="0" bIns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600" u="sng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Initial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Graph G=(V,E)  (nodes + edges with feature vectors)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Every edge e={</a:t>
                </a:r>
                <a:r>
                  <a:rPr lang="en-US" sz="1600" b="0" dirty="0" err="1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u,w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}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solidFill>
                          <a:srgbClr val="0000BA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sz="1600" b="0" i="1" smtClean="0">
                        <a:solidFill>
                          <a:srgbClr val="0000BA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 has a learned GNN</a:t>
                </a:r>
                <a:r>
                  <a:rPr lang="en-US" sz="1600" b="0" baseline="6000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(*)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 probability to be true </a:t>
                </a:r>
                <a:r>
                  <a:rPr lang="en-US" sz="1600" b="0" i="1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p</a:t>
                </a:r>
                <a:r>
                  <a:rPr lang="en-US" sz="1600" b="0" i="1" baseline="-2500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e</a:t>
                </a:r>
                <a:r>
                  <a:rPr lang="en-US" sz="1600" b="0" i="1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 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which</a:t>
                </a:r>
                <a:b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</a:b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 is transformed to the edge weight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r>
                      <a:rPr lang="en-US" sz="1600" b="0" i="1" smtClean="0">
                        <a:solidFill>
                          <a:srgbClr val="0000BA"/>
                        </a:solidFill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1600" b="0" i="0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log</m:t>
                        </m:r>
                      </m:fName>
                      <m:e>
                        <m:d>
                          <m:dPr>
                            <m:ctrlPr>
                              <a:rPr lang="en-US" sz="1600" b="0" i="1" smtClean="0">
                                <a:solidFill>
                                  <a:srgbClr val="0000BA"/>
                                </a:solidFill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1600" b="0" i="1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1600" b="0" i="1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𝑝</m:t>
                                </m:r>
                              </m:num>
                              <m:den>
                                <m:r>
                                  <a:rPr lang="en-US" sz="1600" b="0" i="1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1−</m:t>
                                </m:r>
                                <m:r>
                                  <a:rPr lang="en-US" sz="1600" b="0" i="1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sz="1600" b="0" i="1" smtClean="0">
                        <a:solidFill>
                          <a:srgbClr val="0000BA"/>
                        </a:solidFill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1600" b="0" i="1" dirty="0">
                  <a:solidFill>
                    <a:srgbClr val="0000BA"/>
                  </a:solidFill>
                  <a:effectLst/>
                  <a:latin typeface="Comic Sans MS" panose="030F0902030302020204" pitchFamily="66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LMP problem – find edge labels </a:t>
                </a:r>
                <a:r>
                  <a:rPr lang="en-US" sz="1600" b="0" dirty="0" err="1">
                    <a:solidFill>
                      <a:srgbClr val="0000BA"/>
                    </a:solidFill>
                    <a:effectLst/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c</a:t>
                </a:r>
                <a:r>
                  <a:rPr lang="en-US" sz="1600" b="0" baseline="-25000" dirty="0" err="1">
                    <a:solidFill>
                      <a:srgbClr val="0000BA"/>
                    </a:solidFill>
                    <a:effectLst/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e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(cut)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:</m:t>
                        </m:r>
                      </m:fName>
                      <m:e>
                        <m:func>
                          <m:funcPr>
                            <m:ctrlPr>
                              <a:rPr lang="en-US" sz="1600" b="0" i="1" smtClean="0">
                                <a:solidFill>
                                  <a:srgbClr val="0000BA"/>
                                </a:solidFill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en-US" sz="1600" b="0" i="1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limLowPr>
                              <m:e>
                                <m:r>
                                  <a:rPr lang="en-US" sz="1600" b="0" i="0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     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1600" b="0" i="0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min</m:t>
                                </m:r>
                              </m:e>
                              <m:lim>
                                <m:sSub>
                                  <m:sSubPr>
                                    <m:ctrlP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𝑒</m:t>
                                    </m:r>
                                  </m:sub>
                                </m:sSub>
                                <m:r>
                                  <a:rPr lang="en-US" sz="1600" b="0" i="1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∈</m:t>
                                </m:r>
                                <m:sSup>
                                  <m:sSupPr>
                                    <m:ctrlPr>
                                      <a:rPr lang="en-US" sz="1600" b="0" i="1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600" b="0" i="1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{0,1}</m:t>
                                    </m:r>
                                  </m:e>
                                  <m:sup>
                                    <m:r>
                                      <a:rPr lang="en-US" sz="1600" b="0" i="1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𝐸</m:t>
                                    </m:r>
                                  </m:sup>
                                </m:sSup>
                              </m:lim>
                            </m:limLow>
                          </m:fName>
                          <m:e>
                            <m:nary>
                              <m:naryPr>
                                <m:chr m:val="∑"/>
                                <m:supHide m:val="on"/>
                                <m:ctrlPr>
                                  <a:rPr lang="en-US" sz="1600" b="0" i="1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naryPr>
                              <m:sub>
                                <m:r>
                                  <m:rPr>
                                    <m:brk m:alnAt="7"/>
                                  </m:rPr>
                                  <a:rPr lang="en-US" sz="1600" b="0" i="1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  <m:r>
                                  <a:rPr lang="en-US" sz="1600" b="0" i="1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∈</m:t>
                                </m:r>
                                <m:r>
                                  <a:rPr lang="en-US" sz="1600" b="0" i="1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𝐸</m:t>
                                </m:r>
                              </m:sub>
                              <m:sup/>
                              <m:e>
                                <m:sSub>
                                  <m:sSubPr>
                                    <m:ctrlP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𝑤</m:t>
                                    </m:r>
                                  </m:e>
                                  <m:sub>
                                    <m: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𝑒</m:t>
                                    </m:r>
                                  </m:sub>
                                </m:sSub>
                                <m:r>
                                  <a:rPr lang="en-US" sz="1600" b="0" i="1" smtClean="0">
                                    <a:solidFill>
                                      <a:srgbClr val="0000BA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∙</m:t>
                                </m:r>
                                <m:sSub>
                                  <m:sSubPr>
                                    <m:ctrlP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sz="1600" b="0" i="1" smtClean="0">
                                        <a:solidFill>
                                          <a:srgbClr val="0000BA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𝑒</m:t>
                                    </m:r>
                                  </m:sub>
                                </m:sSub>
                              </m:e>
                            </m:nary>
                          </m:e>
                        </m:func>
                      </m:e>
                    </m:func>
                  </m:oMath>
                </a14:m>
                <a:r>
                  <a:rPr lang="en-US" sz="1600" b="0" i="1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 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Target - truth graph G</a:t>
                </a:r>
                <a:r>
                  <a:rPr lang="en-US" sz="1600" b="0" baseline="3000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T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=(V,E</a:t>
                </a:r>
                <a:r>
                  <a:rPr lang="en-US" sz="1600" b="0" baseline="3000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T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),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𝐸</m:t>
                        </m:r>
                      </m:e>
                      <m:sup>
                        <m:r>
                          <a:rPr lang="en-US" sz="1600" b="0" i="1" smtClean="0">
                            <a:solidFill>
                              <a:srgbClr val="0000BA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en-US" sz="1600" b="0" i="1" smtClean="0">
                        <a:solidFill>
                          <a:srgbClr val="0000BA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⊆</m:t>
                    </m:r>
                    <m:r>
                      <a:rPr lang="en-US" sz="1600" b="0" i="1" smtClean="0">
                        <a:solidFill>
                          <a:srgbClr val="0000BA"/>
                        </a:solidFill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𝐸</m:t>
                    </m:r>
                  </m:oMath>
                </a14:m>
                <a:endParaRPr lang="en-US" sz="1600" b="0" dirty="0">
                  <a:solidFill>
                    <a:srgbClr val="0000BA"/>
                  </a:solidFill>
                  <a:effectLst/>
                  <a:latin typeface="Comic Sans MS" panose="030F0902030302020204" pitchFamily="66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LMP with constraints and hyper-edges – works well </a:t>
                </a: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9C0A60B-C434-A1A8-7D69-D53D0CF150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70" y="706843"/>
                <a:ext cx="8613859" cy="2943306"/>
              </a:xfrm>
              <a:prstGeom prst="rect">
                <a:avLst/>
              </a:prstGeom>
              <a:blipFill>
                <a:blip r:embed="rId3"/>
                <a:stretch>
                  <a:fillRect l="-566" b="-33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10D9C95-8A10-C2C6-C6A9-EDB1C13E3A9D}"/>
                  </a:ext>
                </a:extLst>
              </p:cNvPr>
              <p:cNvSpPr txBox="1"/>
              <p:nvPr/>
            </p:nvSpPr>
            <p:spPr>
              <a:xfrm>
                <a:off x="265069" y="4431455"/>
                <a:ext cx="8613859" cy="143648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lIns="72000" tIns="0" rIns="0" bIns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600" u="sng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Next </a:t>
                </a:r>
                <a:endParaRPr lang="en-US" sz="1600" u="sng" dirty="0">
                  <a:solidFill>
                    <a:srgbClr val="0000BA"/>
                  </a:solidFill>
                  <a:effectLst/>
                  <a:latin typeface="Comic Sans MS" panose="030F0902030302020204" pitchFamily="66" charset="0"/>
                  <a:cs typeface="Times New Roman" panose="020206030504050203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Every node(track) u </a:t>
                </a:r>
                <a14:m>
                  <m:oMath xmlns:m="http://schemas.openxmlformats.org/officeDocument/2006/math">
                    <m:r>
                      <a:rPr lang="en-US" sz="1600" b="0" i="1">
                        <a:solidFill>
                          <a:srgbClr val="0000BA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sz="1600" b="0" i="1">
                        <a:solidFill>
                          <a:srgbClr val="0000BA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𝑉</m:t>
                    </m:r>
                  </m:oMath>
                </a14:m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 receives a learned </a:t>
                </a:r>
                <a:r>
                  <a:rPr lang="en-US" sz="1600" b="0" u="sng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continuous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 GNN</a:t>
                </a:r>
                <a:r>
                  <a:rPr lang="en-US" sz="1600" b="0" baseline="6000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(*)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 probability </a:t>
                </a:r>
                <a:r>
                  <a:rPr lang="en-US" sz="1600" b="0" i="1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S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=[0,1] to be secondary (non-prompts) (</a:t>
                </a:r>
                <a:r>
                  <a:rPr lang="en-US" sz="1600" b="0" dirty="0">
                    <a:solidFill>
                      <a:srgbClr val="FF0000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done</a:t>
                </a: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1600" b="0" dirty="0">
                    <a:solidFill>
                      <a:srgbClr val="0000BA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Use edge + node weights as input to  NL-LMP algorithm (</a:t>
                </a:r>
                <a:r>
                  <a:rPr lang="en-US" sz="1600" b="0" dirty="0">
                    <a:solidFill>
                      <a:srgbClr val="FF0000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doesn’t work yet…</a:t>
                </a:r>
                <a:r>
                  <a:rPr lang="en-US" sz="1600" b="0" dirty="0">
                    <a:solidFill>
                      <a:srgbClr val="0000B0"/>
                    </a:solidFill>
                    <a:effectLst/>
                    <a:latin typeface="Comic Sans MS" panose="030F0902030302020204" pitchFamily="66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10D9C95-8A10-C2C6-C6A9-EDB1C13E3A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69" y="4431455"/>
                <a:ext cx="8613859" cy="1436483"/>
              </a:xfrm>
              <a:prstGeom prst="rect">
                <a:avLst/>
              </a:prstGeom>
              <a:blipFill>
                <a:blip r:embed="rId4"/>
                <a:stretch>
                  <a:fillRect l="-495" r="-919" b="-76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1690632"/>
      </p:ext>
    </p:extLst>
  </p:cSld>
  <p:clrMapOvr>
    <a:masterClrMapping/>
  </p:clrMapOvr>
</p:sld>
</file>

<file path=ppt/theme/theme1.xml><?xml version="1.0" encoding="utf-8"?>
<a:theme xmlns:a="http://schemas.openxmlformats.org/drawingml/2006/main" name="BTag">
  <a:themeElements>
    <a:clrScheme name="BTag 8">
      <a:dk1>
        <a:srgbClr val="000000"/>
      </a:dk1>
      <a:lt1>
        <a:srgbClr val="FFFFFF"/>
      </a:lt1>
      <a:dk2>
        <a:srgbClr val="FF0000"/>
      </a:dk2>
      <a:lt2>
        <a:srgbClr val="777777"/>
      </a:lt2>
      <a:accent1>
        <a:srgbClr val="FFFF39"/>
      </a:accent1>
      <a:accent2>
        <a:srgbClr val="800000"/>
      </a:accent2>
      <a:accent3>
        <a:srgbClr val="FFFFFF"/>
      </a:accent3>
      <a:accent4>
        <a:srgbClr val="000000"/>
      </a:accent4>
      <a:accent5>
        <a:srgbClr val="FFFFAE"/>
      </a:accent5>
      <a:accent6>
        <a:srgbClr val="730000"/>
      </a:accent6>
      <a:hlink>
        <a:srgbClr val="1900B2"/>
      </a:hlink>
      <a:folHlink>
        <a:srgbClr val="AE00A2"/>
      </a:folHlink>
    </a:clrScheme>
    <a:fontScheme name="BTag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bg2"/>
          </a:solidFill>
          <a:prstDash val="solid"/>
          <a:round/>
          <a:headEnd type="triangl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it-IT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bg2"/>
          </a:solidFill>
          <a:prstDash val="solid"/>
          <a:round/>
          <a:headEnd type="triangl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it-IT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BTa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Tag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Tag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Tag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Tag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Tag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Tag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Tag 8">
        <a:dk1>
          <a:srgbClr val="000000"/>
        </a:dk1>
        <a:lt1>
          <a:srgbClr val="FFFFFF"/>
        </a:lt1>
        <a:dk2>
          <a:srgbClr val="FF0000"/>
        </a:dk2>
        <a:lt2>
          <a:srgbClr val="777777"/>
        </a:lt2>
        <a:accent1>
          <a:srgbClr val="FFFF39"/>
        </a:accent1>
        <a:accent2>
          <a:srgbClr val="800000"/>
        </a:accent2>
        <a:accent3>
          <a:srgbClr val="FFFFFF"/>
        </a:accent3>
        <a:accent4>
          <a:srgbClr val="000000"/>
        </a:accent4>
        <a:accent5>
          <a:srgbClr val="FFFFAE"/>
        </a:accent5>
        <a:accent6>
          <a:srgbClr val="730000"/>
        </a:accent6>
        <a:hlink>
          <a:srgbClr val="1900B2"/>
        </a:hlink>
        <a:folHlink>
          <a:srgbClr val="AE00A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60556</TotalTime>
  <Pages>14</Pages>
  <Words>126</Words>
  <Application>Microsoft Office PowerPoint</Application>
  <PresentationFormat>On-screen Show (4:3)</PresentationFormat>
  <Paragraphs>10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Cambria Math</vt:lpstr>
      <vt:lpstr>Comic Sans MS</vt:lpstr>
      <vt:lpstr>Monotype Sorts</vt:lpstr>
      <vt:lpstr>Times New Roman</vt:lpstr>
      <vt:lpstr>Wingdings</vt:lpstr>
      <vt:lpstr>BTag</vt:lpstr>
      <vt:lpstr>Status</vt:lpstr>
    </vt:vector>
  </TitlesOfParts>
  <Manager/>
  <Company>Siegen university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TrackOpt project update</dc:title>
  <dc:subject>Status of PV/SV finding on ODD+ACTS data</dc:subject>
  <dc:creator>Vadim Kostyukhin</dc:creator>
  <cp:keywords>Machine learning, primary vertex, secondary vertex</cp:keywords>
  <dc:description/>
  <cp:lastModifiedBy>Vadim Kostyukhin</cp:lastModifiedBy>
  <cp:revision>1830</cp:revision>
  <cp:lastPrinted>2023-12-11T17:38:02Z</cp:lastPrinted>
  <dcterms:created xsi:type="dcterms:W3CDTF">1998-10-05T08:14:12Z</dcterms:created>
  <dcterms:modified xsi:type="dcterms:W3CDTF">2026-09-07T11:14:18Z</dcterms:modified>
  <cp:category>TrackOpt update presentation</cp:category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nguage">
    <vt:lpwstr>English</vt:lpwstr>
  </property>
  <property fmtid="{D5CDD505-2E9C-101B-9397-08002B2CF9AE}" pid="3" name="Owner">
    <vt:lpwstr>Vadim Kostyukhin</vt:lpwstr>
  </property>
</Properties>
</file>